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75" r:id="rId6"/>
    <p:sldId id="265" r:id="rId7"/>
    <p:sldId id="258" r:id="rId8"/>
    <p:sldId id="262" r:id="rId9"/>
    <p:sldId id="263" r:id="rId10"/>
    <p:sldId id="266" r:id="rId11"/>
    <p:sldId id="267" r:id="rId12"/>
    <p:sldId id="269" r:id="rId13"/>
    <p:sldId id="268" r:id="rId14"/>
    <p:sldId id="264" r:id="rId15"/>
    <p:sldId id="270" r:id="rId16"/>
    <p:sldId id="271" r:id="rId17"/>
    <p:sldId id="260" r:id="rId18"/>
    <p:sldId id="277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arolinanewswire.com/news/News.cgi?database=columns.db&amp;command=viewone&amp;id=27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lTxC4QG8g" TargetMode="External"/><Relationship Id="rId4" Type="http://schemas.openxmlformats.org/officeDocument/2006/relationships/hyperlink" Target="https://www.youtube.com/watch?v=ktlTxC4QG8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gc.org/get-involved/advocate-high-ability-learners/advocacy-toolk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magine-ddoc.com/crafts/super-cool-things-to-do-with-mason-jar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Michael.elder@onslow.k12.nc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vocatingcreatively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Advocacy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Gifted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403609"/>
            <a:ext cx="9755187" cy="550333"/>
          </a:xfrm>
        </p:spPr>
        <p:txBody>
          <a:bodyPr/>
          <a:lstStyle/>
          <a:p>
            <a:r>
              <a:rPr lang="en-US" dirty="0"/>
              <a:t>Perspectives on Gifted, Information Sharing, and Strategizing</a:t>
            </a:r>
          </a:p>
          <a:p>
            <a:r>
              <a:rPr lang="en-US" dirty="0"/>
              <a:t>Michael Elder, Onslow County Schools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420000">
            <a:off x="31730" y="71332"/>
            <a:ext cx="6392207" cy="3495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@</a:t>
            </a:r>
            <a:r>
              <a:rPr lang="en-US" sz="4800" dirty="0" err="1"/>
              <a:t>meldernc</a:t>
            </a:r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endParaRPr lang="en-US" sz="4800" dirty="0"/>
          </a:p>
          <a:p>
            <a:pPr algn="l"/>
            <a:r>
              <a:rPr lang="en-US" sz="4800" dirty="0"/>
              <a:t>#</a:t>
            </a:r>
            <a:r>
              <a:rPr lang="en-US" sz="4800" dirty="0" err="1"/>
              <a:t>onslowaig</a:t>
            </a:r>
            <a:r>
              <a:rPr lang="en-US" sz="4800" dirty="0"/>
              <a:t>  </a:t>
            </a:r>
            <a:br>
              <a:rPr lang="en-US" sz="4800" dirty="0"/>
            </a:br>
            <a:r>
              <a:rPr lang="en-US" sz="4800" dirty="0"/>
              <a:t>Onslow Gifted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6962">
            <a:off x="459258" y="1137048"/>
            <a:ext cx="2191295" cy="118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7966">
            <a:off x="2715056" y="959846"/>
            <a:ext cx="3638550" cy="11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7" y="168965"/>
            <a:ext cx="10396882" cy="1151965"/>
          </a:xfrm>
        </p:spPr>
        <p:txBody>
          <a:bodyPr/>
          <a:lstStyle/>
          <a:p>
            <a:r>
              <a:rPr lang="en-US" dirty="0"/>
              <a:t>Advocating with Administration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6724" t="24119" r="27349" b="5448"/>
          <a:stretch/>
        </p:blipFill>
        <p:spPr>
          <a:xfrm>
            <a:off x="768625" y="1122146"/>
            <a:ext cx="9744214" cy="51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7" y="168965"/>
            <a:ext cx="10396882" cy="1151965"/>
          </a:xfrm>
        </p:spPr>
        <p:txBody>
          <a:bodyPr/>
          <a:lstStyle/>
          <a:p>
            <a:r>
              <a:rPr lang="en-US" dirty="0"/>
              <a:t>Advocating with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8340" t="15904" r="18275" b="23227"/>
          <a:stretch>
            <a:fillRect/>
          </a:stretch>
        </p:blipFill>
        <p:spPr bwMode="auto">
          <a:xfrm>
            <a:off x="331304" y="1320929"/>
            <a:ext cx="11078818" cy="51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76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Image result for gaining support for change"/>
          <p:cNvPicPr>
            <a:picLocks noChangeAspect="1"/>
          </p:cNvPicPr>
          <p:nvPr/>
        </p:nvPicPr>
        <p:blipFill rotWithShape="1">
          <a:blip r:embed="rId2"/>
          <a:srcRect l="7146" r="-2" b="-2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/>
              <a:t>Tell the Truth</a:t>
            </a:r>
          </a:p>
        </p:txBody>
      </p:sp>
      <p:sp>
        <p:nvSpPr>
          <p:cNvPr id="1030" name="Content Placeholder 1029"/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en-US" sz="3200" dirty="0"/>
              <a:t>Who does this sign Excite?</a:t>
            </a:r>
          </a:p>
          <a:p>
            <a:r>
              <a:rPr lang="en-US" sz="3200" dirty="0"/>
              <a:t>Who does it Freak out a little?</a:t>
            </a:r>
          </a:p>
        </p:txBody>
      </p:sp>
    </p:spTree>
    <p:extLst>
      <p:ext uri="{BB962C8B-B14F-4D97-AF65-F5344CB8AC3E}">
        <p14:creationId xmlns:p14="http://schemas.microsoft.com/office/powerpoint/2010/main" val="18519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8" y="0"/>
            <a:ext cx="10396882" cy="1151965"/>
          </a:xfrm>
        </p:spPr>
        <p:txBody>
          <a:bodyPr/>
          <a:lstStyle/>
          <a:p>
            <a:r>
              <a:rPr lang="en-US" dirty="0"/>
              <a:t>Understand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10394707" cy="46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erlin Sans FB" panose="020E0602020502020306" pitchFamily="34" charset="0"/>
              </a:rPr>
              <a:t>Communicate Verbally Over A Period Of Time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Communication needs to be clear, consistent and repeated again and again</a:t>
            </a:r>
          </a:p>
          <a:p>
            <a:r>
              <a:rPr lang="en-US" dirty="0">
                <a:latin typeface="Berlin Sans FB" panose="020E0602020502020306" pitchFamily="34" charset="0"/>
              </a:rPr>
              <a:t>Use verbal communication</a:t>
            </a:r>
          </a:p>
          <a:p>
            <a:pPr marL="0" indent="0">
              <a:buNone/>
            </a:pPr>
            <a:r>
              <a:rPr lang="en-US" b="1" dirty="0">
                <a:latin typeface="Berlin Sans FB" panose="020E0602020502020306" pitchFamily="34" charset="0"/>
              </a:rPr>
              <a:t>Gain Commitment Through Two-Way Communication</a:t>
            </a:r>
          </a:p>
          <a:p>
            <a:r>
              <a:rPr lang="en-US" dirty="0">
                <a:latin typeface="Berlin Sans FB" panose="020E0602020502020306" pitchFamily="34" charset="0"/>
              </a:rPr>
              <a:t>Gain buy-in from everyone in the School (or as many as possible)</a:t>
            </a:r>
          </a:p>
          <a:p>
            <a:pPr marL="0" indent="0">
              <a:buNone/>
            </a:pPr>
            <a:r>
              <a:rPr lang="en-US" b="1" dirty="0">
                <a:latin typeface="Berlin Sans FB" panose="020E0602020502020306" pitchFamily="34" charset="0"/>
              </a:rPr>
              <a:t>Implement Organizational Coaching </a:t>
            </a:r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Emotions run high during periods of transition, and coaching for the entire organization during this time is A must 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http://carolinanewswire.com/news/News.cgi?database=columns.db&amp;command=viewone&amp;id=279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47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Allies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you already finding works in building Teacher Allies?</a:t>
            </a:r>
          </a:p>
          <a:p>
            <a:r>
              <a:rPr lang="en-US" dirty="0"/>
              <a:t>Understanding Their work, time demands</a:t>
            </a:r>
          </a:p>
          <a:p>
            <a:r>
              <a:rPr lang="en-US" dirty="0"/>
              <a:t>Extensive Support</a:t>
            </a:r>
          </a:p>
          <a:p>
            <a:r>
              <a:rPr lang="en-US" dirty="0"/>
              <a:t>Snacks (really, snacks)</a:t>
            </a:r>
          </a:p>
          <a:p>
            <a:r>
              <a:rPr lang="en-US" dirty="0"/>
              <a:t>Licensure Options</a:t>
            </a:r>
          </a:p>
          <a:p>
            <a:r>
              <a:rPr lang="en-US" dirty="0"/>
              <a:t>Local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6593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tlTxC4QG8g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1478" y="551027"/>
            <a:ext cx="10124661" cy="5695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316" y="64416"/>
            <a:ext cx="483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https://www.youtube.com/watch?v=ktlTxC4QG8g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29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2" descr="Image result for 7 habits of highly effective people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62455" y="859204"/>
            <a:ext cx="4677405" cy="4677405"/>
          </a:xfrm>
          <a:prstGeom prst="rect">
            <a:avLst/>
          </a:prstGeom>
          <a:ln>
            <a:noFill/>
          </a:ln>
        </p:spPr>
      </p:pic>
      <p:sp>
        <p:nvSpPr>
          <p:cNvPr id="75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 Habits</a:t>
            </a:r>
          </a:p>
        </p:txBody>
      </p:sp>
      <p:sp>
        <p:nvSpPr>
          <p:cNvPr id="2054" name="Content Placeholder 2053"/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do they apply to Advocacy?</a:t>
            </a:r>
          </a:p>
          <a:p>
            <a:r>
              <a:rPr lang="en-US" sz="2800" dirty="0">
                <a:solidFill>
                  <a:schemeClr val="bg1"/>
                </a:solidFill>
              </a:rPr>
              <a:t>Let’s Take a Look</a:t>
            </a:r>
          </a:p>
        </p:txBody>
      </p:sp>
    </p:spTree>
    <p:extLst>
      <p:ext uri="{BB962C8B-B14F-4D97-AF65-F5344CB8AC3E}">
        <p14:creationId xmlns:p14="http://schemas.microsoft.com/office/powerpoint/2010/main" val="11828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190500"/>
            <a:ext cx="10396882" cy="1151965"/>
          </a:xfrm>
        </p:spPr>
        <p:txBody>
          <a:bodyPr/>
          <a:lstStyle/>
          <a:p>
            <a:r>
              <a:rPr lang="en-US" dirty="0"/>
              <a:t>Tools or Local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342466"/>
            <a:ext cx="4508500" cy="403212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Annual Agreement</a:t>
            </a:r>
          </a:p>
          <a:p>
            <a:r>
              <a:rPr lang="en-US" sz="3000"/>
              <a:t>Cluster Suggestion</a:t>
            </a:r>
          </a:p>
          <a:p>
            <a:r>
              <a:rPr lang="en-US" sz="3000"/>
              <a:t>Cluster </a:t>
            </a:r>
            <a:r>
              <a:rPr lang="en-US" sz="3000" dirty="0"/>
              <a:t>Report (Elementary)</a:t>
            </a:r>
          </a:p>
          <a:p>
            <a:r>
              <a:rPr lang="en-US" sz="3000" dirty="0"/>
              <a:t>Differentiation Strategies </a:t>
            </a:r>
            <a:r>
              <a:rPr lang="en-US" sz="3000" dirty="0" err="1"/>
              <a:t>CheckList</a:t>
            </a:r>
            <a:endParaRPr lang="en-US" sz="3000" dirty="0"/>
          </a:p>
          <a:p>
            <a:r>
              <a:rPr lang="en-US" sz="3000" dirty="0"/>
              <a:t>Communication Logs</a:t>
            </a:r>
          </a:p>
          <a:p>
            <a:r>
              <a:rPr lang="en-US" sz="3000" dirty="0"/>
              <a:t>Budget Sharing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2601" y="1181101"/>
            <a:ext cx="4508500" cy="3967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hlinkClick r:id="rId2"/>
              </a:rPr>
              <a:t>NAGC Website : Advocacy Tool</a:t>
            </a:r>
            <a:endParaRPr lang="en-US" sz="2800" dirty="0"/>
          </a:p>
          <a:p>
            <a:r>
              <a:rPr lang="en-US" sz="2800" dirty="0"/>
              <a:t>Parent Groups- Successes/Struggles</a:t>
            </a:r>
          </a:p>
          <a:p>
            <a:r>
              <a:rPr lang="en-US" sz="2800" dirty="0"/>
              <a:t>Media: Facebook/Twitter</a:t>
            </a:r>
          </a:p>
        </p:txBody>
      </p:sp>
    </p:spTree>
    <p:extLst>
      <p:ext uri="{BB962C8B-B14F-4D97-AF65-F5344CB8AC3E}">
        <p14:creationId xmlns:p14="http://schemas.microsoft.com/office/powerpoint/2010/main" val="379918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8100"/>
            <a:ext cx="10396882" cy="1151965"/>
          </a:xfrm>
        </p:spPr>
        <p:txBody>
          <a:bodyPr/>
          <a:lstStyle/>
          <a:p>
            <a:r>
              <a:rPr lang="en-US" dirty="0"/>
              <a:t>Do Cool Stuff</a:t>
            </a:r>
          </a:p>
        </p:txBody>
      </p:sp>
      <p:pic>
        <p:nvPicPr>
          <p:cNvPr id="7170" name="Picture 2" descr="Image result for do cool stuf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685800"/>
            <a:ext cx="4700587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1" y="266700"/>
            <a:ext cx="5524499" cy="646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Rather,  Do important work</a:t>
            </a:r>
          </a:p>
          <a:p>
            <a:r>
              <a:rPr lang="en-US" sz="3000" dirty="0"/>
              <a:t>Separate Interesting from Important</a:t>
            </a:r>
          </a:p>
          <a:p>
            <a:r>
              <a:rPr lang="en-US" sz="3000" dirty="0"/>
              <a:t>Involve outsiders</a:t>
            </a:r>
          </a:p>
          <a:p>
            <a:r>
              <a:rPr lang="en-US" sz="3000" dirty="0"/>
              <a:t>Projects or Products</a:t>
            </a:r>
          </a:p>
          <a:p>
            <a:r>
              <a:rPr lang="en-US" sz="3000" dirty="0"/>
              <a:t>Be visible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90950" y="5849421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http://justimagine-ddoc.com/crafts/super-cool-things-to-do-with-mason-jars/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93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Image result for invest in people"/>
          <p:cNvPicPr>
            <a:picLocks noChangeAspect="1"/>
          </p:cNvPicPr>
          <p:nvPr/>
        </p:nvPicPr>
        <p:blipFill rotWithShape="1">
          <a:blip r:embed="rId2"/>
          <a:srcRect r="3" b="211"/>
          <a:stretch/>
        </p:blipFill>
        <p:spPr>
          <a:xfrm>
            <a:off x="347076" y="119565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4" name="Picture 4" descr="Image result for nice matter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284485"/>
            <a:ext cx="5702854" cy="26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133600"/>
            <a:ext cx="10396882" cy="3486150"/>
          </a:xfrm>
        </p:spPr>
        <p:txBody>
          <a:bodyPr>
            <a:normAutofit fontScale="90000"/>
          </a:bodyPr>
          <a:lstStyle/>
          <a:p>
            <a:r>
              <a:rPr lang="en-US" dirty="0"/>
              <a:t>Michael Elder, </a:t>
            </a:r>
            <a:br>
              <a:rPr lang="en-US" dirty="0"/>
            </a:br>
            <a:r>
              <a:rPr lang="en-US" sz="4900" dirty="0"/>
              <a:t>Academic Innovation and gifted Services</a:t>
            </a:r>
            <a:br>
              <a:rPr lang="en-US" sz="4900" dirty="0"/>
            </a:br>
            <a:r>
              <a:rPr lang="en-US" sz="4900" dirty="0"/>
              <a:t>@</a:t>
            </a:r>
            <a:r>
              <a:rPr lang="en-US" sz="4900" dirty="0" err="1"/>
              <a:t>meldernc</a:t>
            </a:r>
            <a:br>
              <a:rPr lang="en-US" sz="4900" dirty="0"/>
            </a:br>
            <a:r>
              <a:rPr lang="en-US" sz="4900" dirty="0">
                <a:hlinkClick r:id="rId2"/>
              </a:rPr>
              <a:t>Michael.elder@onslow.k12.nc.us</a:t>
            </a:r>
            <a:br>
              <a:rPr lang="en-US" sz="4900" dirty="0"/>
            </a:br>
            <a:endParaRPr lang="en-US" dirty="0"/>
          </a:p>
        </p:txBody>
      </p:sp>
      <p:pic>
        <p:nvPicPr>
          <p:cNvPr id="6146" name="Picture 2" descr="Image result for thank you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1" b="40364"/>
          <a:stretch/>
        </p:blipFill>
        <p:spPr bwMode="auto">
          <a:xfrm>
            <a:off x="666751" y="304799"/>
            <a:ext cx="10396882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Advocacy for Gifted Look Like to You?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768" t="29571" r="53450" b="44193"/>
          <a:stretch/>
        </p:blipFill>
        <p:spPr>
          <a:xfrm>
            <a:off x="781879" y="1837764"/>
            <a:ext cx="8839578" cy="34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kandangst.com/wp-content/uploads/2012/10/lnc-stair-success-300x2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63269"/>
            <a:ext cx="7581900" cy="53326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18012" y="163269"/>
            <a:ext cx="3784259" cy="1151965"/>
          </a:xfrm>
        </p:spPr>
        <p:txBody>
          <a:bodyPr/>
          <a:lstStyle/>
          <a:p>
            <a:r>
              <a:rPr lang="en-US" dirty="0"/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150782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098" name="Picture 2" descr="Image result for advocac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627"/>
            <a:ext cx="9769641" cy="54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6343" y="5752333"/>
            <a:ext cx="3498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https://advocatingcreatively.com/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59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4010" y="1891117"/>
            <a:ext cx="5489713" cy="3311189"/>
          </a:xfrm>
        </p:spPr>
        <p:txBody>
          <a:bodyPr/>
          <a:lstStyle/>
          <a:p>
            <a:r>
              <a:rPr lang="en-US" dirty="0"/>
              <a:t>What motivates you to serve Gifted students?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84242" y="2063397"/>
            <a:ext cx="5489713" cy="82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motivates Teachers</a:t>
            </a:r>
            <a:br>
              <a:rPr lang="en-US" dirty="0"/>
            </a:br>
            <a:r>
              <a:rPr lang="en-US" dirty="0"/>
              <a:t>To serve Gifted students?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4241" y="3114607"/>
            <a:ext cx="5489713" cy="82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motivates Administrators</a:t>
            </a:r>
            <a:br>
              <a:rPr lang="en-US" dirty="0"/>
            </a:br>
            <a:r>
              <a:rPr lang="en-US" dirty="0"/>
              <a:t>To serve Gifted students?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3723" y="4112465"/>
            <a:ext cx="5489713" cy="82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motivates District Leadership</a:t>
            </a:r>
            <a:br>
              <a:rPr lang="en-US" dirty="0"/>
            </a:br>
            <a:r>
              <a:rPr lang="en-US" dirty="0"/>
              <a:t>To Allocate funds and resources?</a:t>
            </a:r>
          </a:p>
        </p:txBody>
      </p:sp>
    </p:spTree>
    <p:extLst>
      <p:ext uri="{BB962C8B-B14F-4D97-AF65-F5344CB8AC3E}">
        <p14:creationId xmlns:p14="http://schemas.microsoft.com/office/powerpoint/2010/main" val="28006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2" y="348909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NC: A little Data &amp; State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233" y="1500874"/>
            <a:ext cx="4305300" cy="3311189"/>
          </a:xfrm>
        </p:spPr>
        <p:txBody>
          <a:bodyPr>
            <a:noAutofit/>
          </a:bodyPr>
          <a:lstStyle/>
          <a:p>
            <a:r>
              <a:rPr lang="en-US" sz="2800" dirty="0"/>
              <a:t>2014-2015 Data</a:t>
            </a:r>
          </a:p>
          <a:p>
            <a:r>
              <a:rPr lang="en-US" sz="2800" dirty="0"/>
              <a:t>180,477 / 1,470,127 students (12.2%)</a:t>
            </a:r>
          </a:p>
          <a:p>
            <a:r>
              <a:rPr lang="en-US" sz="2800" dirty="0"/>
              <a:t>State Funding $77,880,694</a:t>
            </a:r>
            <a:br>
              <a:rPr lang="en-US" sz="2800" dirty="0"/>
            </a:br>
            <a:r>
              <a:rPr lang="en-US" sz="2800" dirty="0"/>
              <a:t>12 states reported No funding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9684" y="1275347"/>
            <a:ext cx="6146799" cy="435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Areas Identified or Considered in State Definition</a:t>
            </a:r>
            <a:br>
              <a:rPr lang="en-US" sz="2800" dirty="0"/>
            </a:br>
            <a:r>
              <a:rPr lang="en-US" sz="2800" dirty="0"/>
              <a:t>(IG, AG, AR, AM, Low SES, Underachieving, Geographical Considerations, Cultural/Ethnic Diversity, EL)</a:t>
            </a:r>
          </a:p>
          <a:p>
            <a:r>
              <a:rPr lang="en-US" sz="2800" dirty="0"/>
              <a:t>Mandated Identification, Services,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880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71450"/>
            <a:ext cx="10396882" cy="1151965"/>
          </a:xfrm>
        </p:spPr>
        <p:txBody>
          <a:bodyPr/>
          <a:lstStyle/>
          <a:p>
            <a:r>
              <a:rPr lang="en-US" dirty="0"/>
              <a:t>Fostering District Level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85850"/>
            <a:ext cx="10394707" cy="4288736"/>
          </a:xfrm>
        </p:spPr>
        <p:txBody>
          <a:bodyPr>
            <a:noAutofit/>
          </a:bodyPr>
          <a:lstStyle/>
          <a:p>
            <a:r>
              <a:rPr lang="en-US" sz="2800" dirty="0"/>
              <a:t>Where is State AIG Funding being spent?</a:t>
            </a:r>
          </a:p>
          <a:p>
            <a:r>
              <a:rPr lang="en-US" sz="2800" dirty="0"/>
              <a:t>Are There local additions to the AIG budget?</a:t>
            </a:r>
          </a:p>
          <a:p>
            <a:r>
              <a:rPr lang="en-US" sz="2800" dirty="0"/>
              <a:t>Who is already on board?</a:t>
            </a:r>
          </a:p>
          <a:p>
            <a:r>
              <a:rPr lang="en-US" sz="2800" dirty="0"/>
              <a:t>How does the district hear from Parents? From Kids?</a:t>
            </a:r>
            <a:br>
              <a:rPr lang="en-US" sz="2800" dirty="0"/>
            </a:br>
            <a:r>
              <a:rPr lang="en-US" sz="2800" dirty="0"/>
              <a:t>How can I influence who they hear from and what they hear?</a:t>
            </a:r>
          </a:p>
          <a:p>
            <a:r>
              <a:rPr lang="en-US" sz="2800" dirty="0"/>
              <a:t>Is there an active Parent group?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5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3" y="69468"/>
            <a:ext cx="10396882" cy="1151965"/>
          </a:xfrm>
        </p:spPr>
        <p:txBody>
          <a:bodyPr/>
          <a:lstStyle/>
          <a:p>
            <a:r>
              <a:rPr lang="en-US" dirty="0"/>
              <a:t>Advocating with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253" y="1094874"/>
            <a:ext cx="6026252" cy="4279712"/>
          </a:xfrm>
        </p:spPr>
        <p:txBody>
          <a:bodyPr/>
          <a:lstStyle/>
          <a:p>
            <a:r>
              <a:rPr lang="en-US" sz="2800" dirty="0"/>
              <a:t>Typical Limiting factors for Administrators</a:t>
            </a:r>
          </a:p>
          <a:p>
            <a:pPr lvl="1"/>
            <a:r>
              <a:rPr lang="en-US" sz="2800" dirty="0"/>
              <a:t>Time- Long discussions</a:t>
            </a:r>
          </a:p>
          <a:p>
            <a:pPr lvl="1"/>
            <a:r>
              <a:rPr lang="en-US" sz="2800" dirty="0"/>
              <a:t>Understanding</a:t>
            </a:r>
          </a:p>
          <a:p>
            <a:pPr lvl="1"/>
            <a:r>
              <a:rPr lang="en-US" sz="2800" dirty="0"/>
              <a:t>Pressure for Proficiency</a:t>
            </a:r>
          </a:p>
          <a:p>
            <a:pPr lvl="1"/>
            <a:r>
              <a:rPr lang="en-US" sz="2800" dirty="0"/>
              <a:t>Other teacher needs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9468" y="1460053"/>
            <a:ext cx="5436704" cy="3549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So, Then what Do We do?</a:t>
            </a:r>
          </a:p>
          <a:p>
            <a:pPr lvl="1"/>
            <a:r>
              <a:rPr lang="en-US" sz="2800" dirty="0"/>
              <a:t>Build a Plan</a:t>
            </a:r>
          </a:p>
          <a:p>
            <a:pPr lvl="1"/>
            <a:r>
              <a:rPr lang="en-US" sz="2800" dirty="0"/>
              <a:t>Stay Focused in Conversations</a:t>
            </a:r>
          </a:p>
          <a:p>
            <a:pPr lvl="1"/>
            <a:r>
              <a:rPr lang="en-US" sz="2800" dirty="0"/>
              <a:t>See things from Their Point of view</a:t>
            </a:r>
          </a:p>
          <a:p>
            <a:pPr lvl="1"/>
            <a:r>
              <a:rPr lang="en-US" sz="2800" dirty="0"/>
              <a:t>Seek 3</a:t>
            </a:r>
            <a:r>
              <a:rPr lang="en-US" sz="2800" baseline="30000" dirty="0"/>
              <a:t>rd</a:t>
            </a:r>
            <a:r>
              <a:rPr lang="en-US" sz="2800" dirty="0"/>
              <a:t> Alternatives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150</TotalTime>
  <Words>338</Words>
  <Application>Microsoft Office PowerPoint</Application>
  <PresentationFormat>Widescreen</PresentationFormat>
  <Paragraphs>81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Berlin Sans FB</vt:lpstr>
      <vt:lpstr>Impact</vt:lpstr>
      <vt:lpstr>Main Event</vt:lpstr>
      <vt:lpstr>Advocacy In Gifted</vt:lpstr>
      <vt:lpstr>Who’s Here</vt:lpstr>
      <vt:lpstr>What does Advocacy for Gifted Look Like to You?</vt:lpstr>
      <vt:lpstr>Advocacy</vt:lpstr>
      <vt:lpstr> </vt:lpstr>
      <vt:lpstr>Motivators</vt:lpstr>
      <vt:lpstr>NC: A little Data &amp; State Support</vt:lpstr>
      <vt:lpstr>Fostering District Level Support</vt:lpstr>
      <vt:lpstr>Advocating with Administration</vt:lpstr>
      <vt:lpstr>Advocating with Administration</vt:lpstr>
      <vt:lpstr>Advocating with Administration</vt:lpstr>
      <vt:lpstr>Tell the Truth</vt:lpstr>
      <vt:lpstr>Understand Change</vt:lpstr>
      <vt:lpstr>Teacher Allies</vt:lpstr>
      <vt:lpstr>PowerPoint Presentation</vt:lpstr>
      <vt:lpstr>7 Habits</vt:lpstr>
      <vt:lpstr>Tools or Local Resources</vt:lpstr>
      <vt:lpstr>Do Cool Stuff</vt:lpstr>
      <vt:lpstr>PowerPoint Presentation</vt:lpstr>
      <vt:lpstr>Michael Elder,  Academic Innovation and gifted Services @meldernc Michael.elder@onslow.k12.nc.us </vt:lpstr>
    </vt:vector>
  </TitlesOfParts>
  <Company>Onslow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In Gifted</dc:title>
  <dc:creator>Michael Elder</dc:creator>
  <cp:lastModifiedBy>Michael Elder</cp:lastModifiedBy>
  <cp:revision>30</cp:revision>
  <dcterms:created xsi:type="dcterms:W3CDTF">2016-09-15T18:17:03Z</dcterms:created>
  <dcterms:modified xsi:type="dcterms:W3CDTF">2016-09-16T11:05:58Z</dcterms:modified>
</cp:coreProperties>
</file>