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9" r:id="rId4"/>
    <p:sldId id="258" r:id="rId5"/>
    <p:sldId id="261" r:id="rId6"/>
    <p:sldId id="262" r:id="rId7"/>
    <p:sldId id="263" r:id="rId8"/>
    <p:sldId id="274" r:id="rId9"/>
    <p:sldId id="259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0" r:id="rId19"/>
    <p:sldId id="266" r:id="rId20"/>
    <p:sldId id="275" r:id="rId21"/>
    <p:sldId id="276" r:id="rId22"/>
    <p:sldId id="277" r:id="rId23"/>
    <p:sldId id="280" r:id="rId24"/>
    <p:sldId id="281" r:id="rId25"/>
    <p:sldId id="282" r:id="rId26"/>
    <p:sldId id="283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79108" autoAdjust="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19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1EDF78-82C3-4853-9591-9A9A91C8F009}" type="doc">
      <dgm:prSet loTypeId="urn:microsoft.com/office/officeart/2005/8/layout/cycle3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5959868-F054-44D7-BFA2-C49D847B310C}">
      <dgm:prSet phldrT="[Text]"/>
      <dgm:spPr/>
      <dgm:t>
        <a:bodyPr/>
        <a:lstStyle/>
        <a:p>
          <a:r>
            <a:rPr lang="en-US" dirty="0"/>
            <a:t>New Concept</a:t>
          </a:r>
        </a:p>
      </dgm:t>
    </dgm:pt>
    <dgm:pt modelId="{CB30320C-B57F-4ACA-8CE9-1389161175D2}" type="parTrans" cxnId="{65580AFB-443F-4CE5-B43A-1816FFA44DA9}">
      <dgm:prSet/>
      <dgm:spPr/>
      <dgm:t>
        <a:bodyPr/>
        <a:lstStyle/>
        <a:p>
          <a:endParaRPr lang="en-US"/>
        </a:p>
      </dgm:t>
    </dgm:pt>
    <dgm:pt modelId="{85903B92-1FA3-4FB2-B9AA-914BF63E9BE6}" type="sibTrans" cxnId="{65580AFB-443F-4CE5-B43A-1816FFA44DA9}">
      <dgm:prSet/>
      <dgm:spPr/>
      <dgm:t>
        <a:bodyPr/>
        <a:lstStyle/>
        <a:p>
          <a:endParaRPr lang="en-US"/>
        </a:p>
      </dgm:t>
    </dgm:pt>
    <dgm:pt modelId="{E6A892C6-54FB-40AD-8FB0-CF54B583B79B}">
      <dgm:prSet phldrT="[Text]"/>
      <dgm:spPr/>
      <dgm:t>
        <a:bodyPr/>
        <a:lstStyle/>
        <a:p>
          <a:r>
            <a:rPr lang="en-US" dirty="0" err="1"/>
            <a:t>Frraction</a:t>
          </a:r>
          <a:r>
            <a:rPr lang="en-US" dirty="0"/>
            <a:t> Blocks</a:t>
          </a:r>
        </a:p>
      </dgm:t>
    </dgm:pt>
    <dgm:pt modelId="{FCE770E0-3B9B-4B23-A3E6-15AF28DEE73E}" type="parTrans" cxnId="{983AD141-7509-40AA-9CB1-EA9157318CA5}">
      <dgm:prSet/>
      <dgm:spPr/>
      <dgm:t>
        <a:bodyPr/>
        <a:lstStyle/>
        <a:p>
          <a:endParaRPr lang="en-US"/>
        </a:p>
      </dgm:t>
    </dgm:pt>
    <dgm:pt modelId="{3A5A6E1F-6564-4A48-9893-96A172F5061A}" type="sibTrans" cxnId="{983AD141-7509-40AA-9CB1-EA9157318CA5}">
      <dgm:prSet/>
      <dgm:spPr/>
      <dgm:t>
        <a:bodyPr/>
        <a:lstStyle/>
        <a:p>
          <a:endParaRPr lang="en-US"/>
        </a:p>
      </dgm:t>
    </dgm:pt>
    <dgm:pt modelId="{957D9201-4460-45AD-AC0D-15787529458C}">
      <dgm:prSet phldrT="[Text]"/>
      <dgm:spPr/>
      <dgm:t>
        <a:bodyPr/>
        <a:lstStyle/>
        <a:p>
          <a:r>
            <a:rPr lang="en-US" dirty="0"/>
            <a:t>Area Model</a:t>
          </a:r>
        </a:p>
      </dgm:t>
    </dgm:pt>
    <dgm:pt modelId="{C5C82488-4720-4810-8C37-137B6F63FC2F}" type="parTrans" cxnId="{EB155A4D-2FC1-4B55-9FA8-65155F7752A4}">
      <dgm:prSet/>
      <dgm:spPr/>
      <dgm:t>
        <a:bodyPr/>
        <a:lstStyle/>
        <a:p>
          <a:endParaRPr lang="en-US"/>
        </a:p>
      </dgm:t>
    </dgm:pt>
    <dgm:pt modelId="{6DBC6C0B-99D1-480C-8046-36068B5D606D}" type="sibTrans" cxnId="{EB155A4D-2FC1-4B55-9FA8-65155F7752A4}">
      <dgm:prSet/>
      <dgm:spPr/>
      <dgm:t>
        <a:bodyPr/>
        <a:lstStyle/>
        <a:p>
          <a:endParaRPr lang="en-US"/>
        </a:p>
      </dgm:t>
    </dgm:pt>
    <dgm:pt modelId="{81B537D9-0DE3-4D81-BDE1-FA86C409DC0E}">
      <dgm:prSet phldrT="[Text]"/>
      <dgm:spPr/>
      <dgm:t>
        <a:bodyPr/>
        <a:lstStyle/>
        <a:p>
          <a:r>
            <a:rPr lang="en-US" dirty="0"/>
            <a:t>Number Line Model</a:t>
          </a:r>
        </a:p>
      </dgm:t>
    </dgm:pt>
    <dgm:pt modelId="{5F34B6A1-E350-45C4-9923-15864EFBCE3F}" type="parTrans" cxnId="{0574BFF0-6A1B-4BF5-B023-7BDC687833C0}">
      <dgm:prSet/>
      <dgm:spPr/>
      <dgm:t>
        <a:bodyPr/>
        <a:lstStyle/>
        <a:p>
          <a:endParaRPr lang="en-US"/>
        </a:p>
      </dgm:t>
    </dgm:pt>
    <dgm:pt modelId="{16AAE2C1-E4E6-44F9-A135-3A634C4ACDA9}" type="sibTrans" cxnId="{0574BFF0-6A1B-4BF5-B023-7BDC687833C0}">
      <dgm:prSet/>
      <dgm:spPr/>
      <dgm:t>
        <a:bodyPr/>
        <a:lstStyle/>
        <a:p>
          <a:endParaRPr lang="en-US"/>
        </a:p>
      </dgm:t>
    </dgm:pt>
    <dgm:pt modelId="{A6F22FE7-D6FC-415E-A95D-3A9B49A3E14D}" type="pres">
      <dgm:prSet presAssocID="{391EDF78-82C3-4853-9591-9A9A91C8F009}" presName="Name0" presStyleCnt="0">
        <dgm:presLayoutVars>
          <dgm:dir/>
          <dgm:resizeHandles val="exact"/>
        </dgm:presLayoutVars>
      </dgm:prSet>
      <dgm:spPr/>
    </dgm:pt>
    <dgm:pt modelId="{B2B35400-AE67-430C-891B-8681DE1749ED}" type="pres">
      <dgm:prSet presAssocID="{391EDF78-82C3-4853-9591-9A9A91C8F009}" presName="cycle" presStyleCnt="0"/>
      <dgm:spPr/>
    </dgm:pt>
    <dgm:pt modelId="{E20CE076-28CE-49AA-8D44-043012601E55}" type="pres">
      <dgm:prSet presAssocID="{C5959868-F054-44D7-BFA2-C49D847B310C}" presName="nodeFirstNode" presStyleLbl="node1" presStyleIdx="0" presStyleCnt="4">
        <dgm:presLayoutVars>
          <dgm:bulletEnabled val="1"/>
        </dgm:presLayoutVars>
      </dgm:prSet>
      <dgm:spPr/>
    </dgm:pt>
    <dgm:pt modelId="{B44223F6-35EB-44F3-8884-96C40A266961}" type="pres">
      <dgm:prSet presAssocID="{85903B92-1FA3-4FB2-B9AA-914BF63E9BE6}" presName="sibTransFirstNode" presStyleLbl="bgShp" presStyleIdx="0" presStyleCnt="1"/>
      <dgm:spPr/>
    </dgm:pt>
    <dgm:pt modelId="{89FC5212-6CE1-484C-BD22-AE26492EAD20}" type="pres">
      <dgm:prSet presAssocID="{E6A892C6-54FB-40AD-8FB0-CF54B583B79B}" presName="nodeFollowingNodes" presStyleLbl="node1" presStyleIdx="1" presStyleCnt="4">
        <dgm:presLayoutVars>
          <dgm:bulletEnabled val="1"/>
        </dgm:presLayoutVars>
      </dgm:prSet>
      <dgm:spPr/>
    </dgm:pt>
    <dgm:pt modelId="{FC9458CB-5C4D-4289-AA1E-E9E43D2AE820}" type="pres">
      <dgm:prSet presAssocID="{957D9201-4460-45AD-AC0D-15787529458C}" presName="nodeFollowingNodes" presStyleLbl="node1" presStyleIdx="2" presStyleCnt="4">
        <dgm:presLayoutVars>
          <dgm:bulletEnabled val="1"/>
        </dgm:presLayoutVars>
      </dgm:prSet>
      <dgm:spPr/>
    </dgm:pt>
    <dgm:pt modelId="{BFAAEFEF-289E-41F2-9DDF-E9943DFA531B}" type="pres">
      <dgm:prSet presAssocID="{81B537D9-0DE3-4D81-BDE1-FA86C409DC0E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DC58713C-C7ED-4295-AE69-3CE67EEE8439}" type="presOf" srcId="{81B537D9-0DE3-4D81-BDE1-FA86C409DC0E}" destId="{BFAAEFEF-289E-41F2-9DDF-E9943DFA531B}" srcOrd="0" destOrd="0" presId="urn:microsoft.com/office/officeart/2005/8/layout/cycle3"/>
    <dgm:cxn modelId="{1255A5F4-EBC2-4197-BE45-DC2E823DBF10}" type="presOf" srcId="{C5959868-F054-44D7-BFA2-C49D847B310C}" destId="{E20CE076-28CE-49AA-8D44-043012601E55}" srcOrd="0" destOrd="0" presId="urn:microsoft.com/office/officeart/2005/8/layout/cycle3"/>
    <dgm:cxn modelId="{0574BFF0-6A1B-4BF5-B023-7BDC687833C0}" srcId="{391EDF78-82C3-4853-9591-9A9A91C8F009}" destId="{81B537D9-0DE3-4D81-BDE1-FA86C409DC0E}" srcOrd="3" destOrd="0" parTransId="{5F34B6A1-E350-45C4-9923-15864EFBCE3F}" sibTransId="{16AAE2C1-E4E6-44F9-A135-3A634C4ACDA9}"/>
    <dgm:cxn modelId="{0E427295-9764-4B10-B300-00F0DB65B4BF}" type="presOf" srcId="{957D9201-4460-45AD-AC0D-15787529458C}" destId="{FC9458CB-5C4D-4289-AA1E-E9E43D2AE820}" srcOrd="0" destOrd="0" presId="urn:microsoft.com/office/officeart/2005/8/layout/cycle3"/>
    <dgm:cxn modelId="{52CD2E02-9144-4AE4-9AF7-2B80962E3683}" type="presOf" srcId="{85903B92-1FA3-4FB2-B9AA-914BF63E9BE6}" destId="{B44223F6-35EB-44F3-8884-96C40A266961}" srcOrd="0" destOrd="0" presId="urn:microsoft.com/office/officeart/2005/8/layout/cycle3"/>
    <dgm:cxn modelId="{65580AFB-443F-4CE5-B43A-1816FFA44DA9}" srcId="{391EDF78-82C3-4853-9591-9A9A91C8F009}" destId="{C5959868-F054-44D7-BFA2-C49D847B310C}" srcOrd="0" destOrd="0" parTransId="{CB30320C-B57F-4ACA-8CE9-1389161175D2}" sibTransId="{85903B92-1FA3-4FB2-B9AA-914BF63E9BE6}"/>
    <dgm:cxn modelId="{918A0C98-6048-4794-B566-7A3F8ACFB3EE}" type="presOf" srcId="{391EDF78-82C3-4853-9591-9A9A91C8F009}" destId="{A6F22FE7-D6FC-415E-A95D-3A9B49A3E14D}" srcOrd="0" destOrd="0" presId="urn:microsoft.com/office/officeart/2005/8/layout/cycle3"/>
    <dgm:cxn modelId="{EB155A4D-2FC1-4B55-9FA8-65155F7752A4}" srcId="{391EDF78-82C3-4853-9591-9A9A91C8F009}" destId="{957D9201-4460-45AD-AC0D-15787529458C}" srcOrd="2" destOrd="0" parTransId="{C5C82488-4720-4810-8C37-137B6F63FC2F}" sibTransId="{6DBC6C0B-99D1-480C-8046-36068B5D606D}"/>
    <dgm:cxn modelId="{B849295F-2532-4B57-820F-B04870A5EE22}" type="presOf" srcId="{E6A892C6-54FB-40AD-8FB0-CF54B583B79B}" destId="{89FC5212-6CE1-484C-BD22-AE26492EAD20}" srcOrd="0" destOrd="0" presId="urn:microsoft.com/office/officeart/2005/8/layout/cycle3"/>
    <dgm:cxn modelId="{983AD141-7509-40AA-9CB1-EA9157318CA5}" srcId="{391EDF78-82C3-4853-9591-9A9A91C8F009}" destId="{E6A892C6-54FB-40AD-8FB0-CF54B583B79B}" srcOrd="1" destOrd="0" parTransId="{FCE770E0-3B9B-4B23-A3E6-15AF28DEE73E}" sibTransId="{3A5A6E1F-6564-4A48-9893-96A172F5061A}"/>
    <dgm:cxn modelId="{832A13D7-ABB5-473F-98A4-D1A4F43BEBF1}" type="presParOf" srcId="{A6F22FE7-D6FC-415E-A95D-3A9B49A3E14D}" destId="{B2B35400-AE67-430C-891B-8681DE1749ED}" srcOrd="0" destOrd="0" presId="urn:microsoft.com/office/officeart/2005/8/layout/cycle3"/>
    <dgm:cxn modelId="{A0E6A2EC-8813-4C92-BA5F-73B105B336D0}" type="presParOf" srcId="{B2B35400-AE67-430C-891B-8681DE1749ED}" destId="{E20CE076-28CE-49AA-8D44-043012601E55}" srcOrd="0" destOrd="0" presId="urn:microsoft.com/office/officeart/2005/8/layout/cycle3"/>
    <dgm:cxn modelId="{4A95DA65-690A-49DB-A93C-1F05BF94DBEB}" type="presParOf" srcId="{B2B35400-AE67-430C-891B-8681DE1749ED}" destId="{B44223F6-35EB-44F3-8884-96C40A266961}" srcOrd="1" destOrd="0" presId="urn:microsoft.com/office/officeart/2005/8/layout/cycle3"/>
    <dgm:cxn modelId="{B1AC5EE7-2E47-41A0-B001-61B13C841337}" type="presParOf" srcId="{B2B35400-AE67-430C-891B-8681DE1749ED}" destId="{89FC5212-6CE1-484C-BD22-AE26492EAD20}" srcOrd="2" destOrd="0" presId="urn:microsoft.com/office/officeart/2005/8/layout/cycle3"/>
    <dgm:cxn modelId="{D3645ABB-134E-45DA-A4ED-46F43ADE9EC4}" type="presParOf" srcId="{B2B35400-AE67-430C-891B-8681DE1749ED}" destId="{FC9458CB-5C4D-4289-AA1E-E9E43D2AE820}" srcOrd="3" destOrd="0" presId="urn:microsoft.com/office/officeart/2005/8/layout/cycle3"/>
    <dgm:cxn modelId="{052AEA9B-1D3A-485B-878A-9262D6473837}" type="presParOf" srcId="{B2B35400-AE67-430C-891B-8681DE1749ED}" destId="{BFAAEFEF-289E-41F2-9DDF-E9943DFA531B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1EDF78-82C3-4853-9591-9A9A91C8F009}" type="doc">
      <dgm:prSet loTypeId="urn:microsoft.com/office/officeart/2005/8/layout/cycle3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5959868-F054-44D7-BFA2-C49D847B310C}">
      <dgm:prSet phldrT="[Text]"/>
      <dgm:spPr/>
      <dgm:t>
        <a:bodyPr/>
        <a:lstStyle/>
        <a:p>
          <a:r>
            <a:rPr lang="en-US" dirty="0"/>
            <a:t>New Concept</a:t>
          </a:r>
        </a:p>
      </dgm:t>
    </dgm:pt>
    <dgm:pt modelId="{CB30320C-B57F-4ACA-8CE9-1389161175D2}" type="parTrans" cxnId="{65580AFB-443F-4CE5-B43A-1816FFA44DA9}">
      <dgm:prSet/>
      <dgm:spPr/>
      <dgm:t>
        <a:bodyPr/>
        <a:lstStyle/>
        <a:p>
          <a:endParaRPr lang="en-US"/>
        </a:p>
      </dgm:t>
    </dgm:pt>
    <dgm:pt modelId="{85903B92-1FA3-4FB2-B9AA-914BF63E9BE6}" type="sibTrans" cxnId="{65580AFB-443F-4CE5-B43A-1816FFA44DA9}">
      <dgm:prSet/>
      <dgm:spPr/>
      <dgm:t>
        <a:bodyPr/>
        <a:lstStyle/>
        <a:p>
          <a:endParaRPr lang="en-US"/>
        </a:p>
      </dgm:t>
    </dgm:pt>
    <dgm:pt modelId="{E6A892C6-54FB-40AD-8FB0-CF54B583B79B}">
      <dgm:prSet phldrT="[Text]"/>
      <dgm:spPr/>
      <dgm:t>
        <a:bodyPr/>
        <a:lstStyle/>
        <a:p>
          <a:r>
            <a:rPr lang="en-US" dirty="0" err="1"/>
            <a:t>Frraction</a:t>
          </a:r>
          <a:r>
            <a:rPr lang="en-US" dirty="0"/>
            <a:t> Blocks</a:t>
          </a:r>
        </a:p>
      </dgm:t>
    </dgm:pt>
    <dgm:pt modelId="{FCE770E0-3B9B-4B23-A3E6-15AF28DEE73E}" type="parTrans" cxnId="{983AD141-7509-40AA-9CB1-EA9157318CA5}">
      <dgm:prSet/>
      <dgm:spPr/>
      <dgm:t>
        <a:bodyPr/>
        <a:lstStyle/>
        <a:p>
          <a:endParaRPr lang="en-US"/>
        </a:p>
      </dgm:t>
    </dgm:pt>
    <dgm:pt modelId="{3A5A6E1F-6564-4A48-9893-96A172F5061A}" type="sibTrans" cxnId="{983AD141-7509-40AA-9CB1-EA9157318CA5}">
      <dgm:prSet/>
      <dgm:spPr/>
      <dgm:t>
        <a:bodyPr/>
        <a:lstStyle/>
        <a:p>
          <a:endParaRPr lang="en-US"/>
        </a:p>
      </dgm:t>
    </dgm:pt>
    <dgm:pt modelId="{957D9201-4460-45AD-AC0D-15787529458C}">
      <dgm:prSet phldrT="[Text]"/>
      <dgm:spPr/>
      <dgm:t>
        <a:bodyPr/>
        <a:lstStyle/>
        <a:p>
          <a:r>
            <a:rPr lang="en-US" dirty="0"/>
            <a:t>Area Model</a:t>
          </a:r>
        </a:p>
      </dgm:t>
    </dgm:pt>
    <dgm:pt modelId="{C5C82488-4720-4810-8C37-137B6F63FC2F}" type="parTrans" cxnId="{EB155A4D-2FC1-4B55-9FA8-65155F7752A4}">
      <dgm:prSet/>
      <dgm:spPr/>
      <dgm:t>
        <a:bodyPr/>
        <a:lstStyle/>
        <a:p>
          <a:endParaRPr lang="en-US"/>
        </a:p>
      </dgm:t>
    </dgm:pt>
    <dgm:pt modelId="{6DBC6C0B-99D1-480C-8046-36068B5D606D}" type="sibTrans" cxnId="{EB155A4D-2FC1-4B55-9FA8-65155F7752A4}">
      <dgm:prSet/>
      <dgm:spPr/>
      <dgm:t>
        <a:bodyPr/>
        <a:lstStyle/>
        <a:p>
          <a:endParaRPr lang="en-US"/>
        </a:p>
      </dgm:t>
    </dgm:pt>
    <dgm:pt modelId="{81B537D9-0DE3-4D81-BDE1-FA86C409DC0E}">
      <dgm:prSet phldrT="[Text]"/>
      <dgm:spPr/>
      <dgm:t>
        <a:bodyPr/>
        <a:lstStyle/>
        <a:p>
          <a:r>
            <a:rPr lang="en-US" dirty="0"/>
            <a:t>Number Line Model</a:t>
          </a:r>
        </a:p>
      </dgm:t>
    </dgm:pt>
    <dgm:pt modelId="{5F34B6A1-E350-45C4-9923-15864EFBCE3F}" type="parTrans" cxnId="{0574BFF0-6A1B-4BF5-B023-7BDC687833C0}">
      <dgm:prSet/>
      <dgm:spPr/>
      <dgm:t>
        <a:bodyPr/>
        <a:lstStyle/>
        <a:p>
          <a:endParaRPr lang="en-US"/>
        </a:p>
      </dgm:t>
    </dgm:pt>
    <dgm:pt modelId="{16AAE2C1-E4E6-44F9-A135-3A634C4ACDA9}" type="sibTrans" cxnId="{0574BFF0-6A1B-4BF5-B023-7BDC687833C0}">
      <dgm:prSet/>
      <dgm:spPr/>
      <dgm:t>
        <a:bodyPr/>
        <a:lstStyle/>
        <a:p>
          <a:endParaRPr lang="en-US"/>
        </a:p>
      </dgm:t>
    </dgm:pt>
    <dgm:pt modelId="{A6F22FE7-D6FC-415E-A95D-3A9B49A3E14D}" type="pres">
      <dgm:prSet presAssocID="{391EDF78-82C3-4853-9591-9A9A91C8F009}" presName="Name0" presStyleCnt="0">
        <dgm:presLayoutVars>
          <dgm:dir/>
          <dgm:resizeHandles val="exact"/>
        </dgm:presLayoutVars>
      </dgm:prSet>
      <dgm:spPr/>
    </dgm:pt>
    <dgm:pt modelId="{B2B35400-AE67-430C-891B-8681DE1749ED}" type="pres">
      <dgm:prSet presAssocID="{391EDF78-82C3-4853-9591-9A9A91C8F009}" presName="cycle" presStyleCnt="0"/>
      <dgm:spPr/>
    </dgm:pt>
    <dgm:pt modelId="{E20CE076-28CE-49AA-8D44-043012601E55}" type="pres">
      <dgm:prSet presAssocID="{C5959868-F054-44D7-BFA2-C49D847B310C}" presName="nodeFirstNode" presStyleLbl="node1" presStyleIdx="0" presStyleCnt="4">
        <dgm:presLayoutVars>
          <dgm:bulletEnabled val="1"/>
        </dgm:presLayoutVars>
      </dgm:prSet>
      <dgm:spPr/>
    </dgm:pt>
    <dgm:pt modelId="{B44223F6-35EB-44F3-8884-96C40A266961}" type="pres">
      <dgm:prSet presAssocID="{85903B92-1FA3-4FB2-B9AA-914BF63E9BE6}" presName="sibTransFirstNode" presStyleLbl="bgShp" presStyleIdx="0" presStyleCnt="1"/>
      <dgm:spPr/>
    </dgm:pt>
    <dgm:pt modelId="{89FC5212-6CE1-484C-BD22-AE26492EAD20}" type="pres">
      <dgm:prSet presAssocID="{E6A892C6-54FB-40AD-8FB0-CF54B583B79B}" presName="nodeFollowingNodes" presStyleLbl="node1" presStyleIdx="1" presStyleCnt="4">
        <dgm:presLayoutVars>
          <dgm:bulletEnabled val="1"/>
        </dgm:presLayoutVars>
      </dgm:prSet>
      <dgm:spPr/>
    </dgm:pt>
    <dgm:pt modelId="{FC9458CB-5C4D-4289-AA1E-E9E43D2AE820}" type="pres">
      <dgm:prSet presAssocID="{957D9201-4460-45AD-AC0D-15787529458C}" presName="nodeFollowingNodes" presStyleLbl="node1" presStyleIdx="2" presStyleCnt="4">
        <dgm:presLayoutVars>
          <dgm:bulletEnabled val="1"/>
        </dgm:presLayoutVars>
      </dgm:prSet>
      <dgm:spPr/>
    </dgm:pt>
    <dgm:pt modelId="{BFAAEFEF-289E-41F2-9DDF-E9943DFA531B}" type="pres">
      <dgm:prSet presAssocID="{81B537D9-0DE3-4D81-BDE1-FA86C409DC0E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DC58713C-C7ED-4295-AE69-3CE67EEE8439}" type="presOf" srcId="{81B537D9-0DE3-4D81-BDE1-FA86C409DC0E}" destId="{BFAAEFEF-289E-41F2-9DDF-E9943DFA531B}" srcOrd="0" destOrd="0" presId="urn:microsoft.com/office/officeart/2005/8/layout/cycle3"/>
    <dgm:cxn modelId="{1255A5F4-EBC2-4197-BE45-DC2E823DBF10}" type="presOf" srcId="{C5959868-F054-44D7-BFA2-C49D847B310C}" destId="{E20CE076-28CE-49AA-8D44-043012601E55}" srcOrd="0" destOrd="0" presId="urn:microsoft.com/office/officeart/2005/8/layout/cycle3"/>
    <dgm:cxn modelId="{0574BFF0-6A1B-4BF5-B023-7BDC687833C0}" srcId="{391EDF78-82C3-4853-9591-9A9A91C8F009}" destId="{81B537D9-0DE3-4D81-BDE1-FA86C409DC0E}" srcOrd="3" destOrd="0" parTransId="{5F34B6A1-E350-45C4-9923-15864EFBCE3F}" sibTransId="{16AAE2C1-E4E6-44F9-A135-3A634C4ACDA9}"/>
    <dgm:cxn modelId="{0E427295-9764-4B10-B300-00F0DB65B4BF}" type="presOf" srcId="{957D9201-4460-45AD-AC0D-15787529458C}" destId="{FC9458CB-5C4D-4289-AA1E-E9E43D2AE820}" srcOrd="0" destOrd="0" presId="urn:microsoft.com/office/officeart/2005/8/layout/cycle3"/>
    <dgm:cxn modelId="{52CD2E02-9144-4AE4-9AF7-2B80962E3683}" type="presOf" srcId="{85903B92-1FA3-4FB2-B9AA-914BF63E9BE6}" destId="{B44223F6-35EB-44F3-8884-96C40A266961}" srcOrd="0" destOrd="0" presId="urn:microsoft.com/office/officeart/2005/8/layout/cycle3"/>
    <dgm:cxn modelId="{65580AFB-443F-4CE5-B43A-1816FFA44DA9}" srcId="{391EDF78-82C3-4853-9591-9A9A91C8F009}" destId="{C5959868-F054-44D7-BFA2-C49D847B310C}" srcOrd="0" destOrd="0" parTransId="{CB30320C-B57F-4ACA-8CE9-1389161175D2}" sibTransId="{85903B92-1FA3-4FB2-B9AA-914BF63E9BE6}"/>
    <dgm:cxn modelId="{918A0C98-6048-4794-B566-7A3F8ACFB3EE}" type="presOf" srcId="{391EDF78-82C3-4853-9591-9A9A91C8F009}" destId="{A6F22FE7-D6FC-415E-A95D-3A9B49A3E14D}" srcOrd="0" destOrd="0" presId="urn:microsoft.com/office/officeart/2005/8/layout/cycle3"/>
    <dgm:cxn modelId="{EB155A4D-2FC1-4B55-9FA8-65155F7752A4}" srcId="{391EDF78-82C3-4853-9591-9A9A91C8F009}" destId="{957D9201-4460-45AD-AC0D-15787529458C}" srcOrd="2" destOrd="0" parTransId="{C5C82488-4720-4810-8C37-137B6F63FC2F}" sibTransId="{6DBC6C0B-99D1-480C-8046-36068B5D606D}"/>
    <dgm:cxn modelId="{B849295F-2532-4B57-820F-B04870A5EE22}" type="presOf" srcId="{E6A892C6-54FB-40AD-8FB0-CF54B583B79B}" destId="{89FC5212-6CE1-484C-BD22-AE26492EAD20}" srcOrd="0" destOrd="0" presId="urn:microsoft.com/office/officeart/2005/8/layout/cycle3"/>
    <dgm:cxn modelId="{983AD141-7509-40AA-9CB1-EA9157318CA5}" srcId="{391EDF78-82C3-4853-9591-9A9A91C8F009}" destId="{E6A892C6-54FB-40AD-8FB0-CF54B583B79B}" srcOrd="1" destOrd="0" parTransId="{FCE770E0-3B9B-4B23-A3E6-15AF28DEE73E}" sibTransId="{3A5A6E1F-6564-4A48-9893-96A172F5061A}"/>
    <dgm:cxn modelId="{832A13D7-ABB5-473F-98A4-D1A4F43BEBF1}" type="presParOf" srcId="{A6F22FE7-D6FC-415E-A95D-3A9B49A3E14D}" destId="{B2B35400-AE67-430C-891B-8681DE1749ED}" srcOrd="0" destOrd="0" presId="urn:microsoft.com/office/officeart/2005/8/layout/cycle3"/>
    <dgm:cxn modelId="{A0E6A2EC-8813-4C92-BA5F-73B105B336D0}" type="presParOf" srcId="{B2B35400-AE67-430C-891B-8681DE1749ED}" destId="{E20CE076-28CE-49AA-8D44-043012601E55}" srcOrd="0" destOrd="0" presId="urn:microsoft.com/office/officeart/2005/8/layout/cycle3"/>
    <dgm:cxn modelId="{4A95DA65-690A-49DB-A93C-1F05BF94DBEB}" type="presParOf" srcId="{B2B35400-AE67-430C-891B-8681DE1749ED}" destId="{B44223F6-35EB-44F3-8884-96C40A266961}" srcOrd="1" destOrd="0" presId="urn:microsoft.com/office/officeart/2005/8/layout/cycle3"/>
    <dgm:cxn modelId="{B1AC5EE7-2E47-41A0-B001-61B13C841337}" type="presParOf" srcId="{B2B35400-AE67-430C-891B-8681DE1749ED}" destId="{89FC5212-6CE1-484C-BD22-AE26492EAD20}" srcOrd="2" destOrd="0" presId="urn:microsoft.com/office/officeart/2005/8/layout/cycle3"/>
    <dgm:cxn modelId="{D3645ABB-134E-45DA-A4ED-46F43ADE9EC4}" type="presParOf" srcId="{B2B35400-AE67-430C-891B-8681DE1749ED}" destId="{FC9458CB-5C4D-4289-AA1E-E9E43D2AE820}" srcOrd="3" destOrd="0" presId="urn:microsoft.com/office/officeart/2005/8/layout/cycle3"/>
    <dgm:cxn modelId="{052AEA9B-1D3A-485B-878A-9262D6473837}" type="presParOf" srcId="{B2B35400-AE67-430C-891B-8681DE1749ED}" destId="{BFAAEFEF-289E-41F2-9DDF-E9943DFA531B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223F6-35EB-44F3-8884-96C40A266961}">
      <dsp:nvSpPr>
        <dsp:cNvPr id="0" name=""/>
        <dsp:cNvSpPr/>
      </dsp:nvSpPr>
      <dsp:spPr>
        <a:xfrm>
          <a:off x="3124622" y="-89148"/>
          <a:ext cx="3351953" cy="3351953"/>
        </a:xfrm>
        <a:prstGeom prst="circularArrow">
          <a:avLst>
            <a:gd name="adj1" fmla="val 4668"/>
            <a:gd name="adj2" fmla="val 272909"/>
            <a:gd name="adj3" fmla="val 12840299"/>
            <a:gd name="adj4" fmla="val 18024791"/>
            <a:gd name="adj5" fmla="val 484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CE076-28CE-49AA-8D44-043012601E55}">
      <dsp:nvSpPr>
        <dsp:cNvPr id="0" name=""/>
        <dsp:cNvSpPr/>
      </dsp:nvSpPr>
      <dsp:spPr>
        <a:xfrm>
          <a:off x="3687178" y="518"/>
          <a:ext cx="2226840" cy="11134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New Concept</a:t>
          </a:r>
        </a:p>
      </dsp:txBody>
      <dsp:txXfrm>
        <a:off x="3741531" y="54871"/>
        <a:ext cx="2118134" cy="1004714"/>
      </dsp:txXfrm>
    </dsp:sp>
    <dsp:sp modelId="{89FC5212-6CE1-484C-BD22-AE26492EAD20}">
      <dsp:nvSpPr>
        <dsp:cNvPr id="0" name=""/>
        <dsp:cNvSpPr/>
      </dsp:nvSpPr>
      <dsp:spPr>
        <a:xfrm>
          <a:off x="4890752" y="1204091"/>
          <a:ext cx="2226840" cy="1113420"/>
        </a:xfrm>
        <a:prstGeom prst="roundRect">
          <a:avLst/>
        </a:prstGeom>
        <a:solidFill>
          <a:schemeClr val="accent4">
            <a:hueOff val="719672"/>
            <a:satOff val="-11825"/>
            <a:lumOff val="-2222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Frraction</a:t>
          </a:r>
          <a:r>
            <a:rPr lang="en-US" sz="3000" kern="1200" dirty="0"/>
            <a:t> Blocks</a:t>
          </a:r>
        </a:p>
      </dsp:txBody>
      <dsp:txXfrm>
        <a:off x="4945105" y="1258444"/>
        <a:ext cx="2118134" cy="1004714"/>
      </dsp:txXfrm>
    </dsp:sp>
    <dsp:sp modelId="{FC9458CB-5C4D-4289-AA1E-E9E43D2AE820}">
      <dsp:nvSpPr>
        <dsp:cNvPr id="0" name=""/>
        <dsp:cNvSpPr/>
      </dsp:nvSpPr>
      <dsp:spPr>
        <a:xfrm>
          <a:off x="3687178" y="2407665"/>
          <a:ext cx="2226840" cy="1113420"/>
        </a:xfrm>
        <a:prstGeom prst="roundRect">
          <a:avLst/>
        </a:prstGeom>
        <a:solidFill>
          <a:schemeClr val="accent4">
            <a:hueOff val="1439343"/>
            <a:satOff val="-23649"/>
            <a:lumOff val="-4444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Area Model</a:t>
          </a:r>
        </a:p>
      </dsp:txBody>
      <dsp:txXfrm>
        <a:off x="3741531" y="2462018"/>
        <a:ext cx="2118134" cy="1004714"/>
      </dsp:txXfrm>
    </dsp:sp>
    <dsp:sp modelId="{BFAAEFEF-289E-41F2-9DDF-E9943DFA531B}">
      <dsp:nvSpPr>
        <dsp:cNvPr id="0" name=""/>
        <dsp:cNvSpPr/>
      </dsp:nvSpPr>
      <dsp:spPr>
        <a:xfrm>
          <a:off x="2483604" y="1204091"/>
          <a:ext cx="2226840" cy="1113420"/>
        </a:xfrm>
        <a:prstGeom prst="roundRect">
          <a:avLst/>
        </a:prstGeom>
        <a:solidFill>
          <a:schemeClr val="accent4">
            <a:hueOff val="2159015"/>
            <a:satOff val="-35474"/>
            <a:lumOff val="-6666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Number Line Model</a:t>
          </a:r>
        </a:p>
      </dsp:txBody>
      <dsp:txXfrm>
        <a:off x="2537957" y="1258444"/>
        <a:ext cx="2118134" cy="1004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223F6-35EB-44F3-8884-96C40A266961}">
      <dsp:nvSpPr>
        <dsp:cNvPr id="0" name=""/>
        <dsp:cNvSpPr/>
      </dsp:nvSpPr>
      <dsp:spPr>
        <a:xfrm>
          <a:off x="3221670" y="-83903"/>
          <a:ext cx="3157859" cy="3157859"/>
        </a:xfrm>
        <a:prstGeom prst="circularArrow">
          <a:avLst>
            <a:gd name="adj1" fmla="val 4668"/>
            <a:gd name="adj2" fmla="val 272909"/>
            <a:gd name="adj3" fmla="val 12840256"/>
            <a:gd name="adj4" fmla="val 18024820"/>
            <a:gd name="adj5" fmla="val 484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CE076-28CE-49AA-8D44-043012601E55}">
      <dsp:nvSpPr>
        <dsp:cNvPr id="0" name=""/>
        <dsp:cNvSpPr/>
      </dsp:nvSpPr>
      <dsp:spPr>
        <a:xfrm>
          <a:off x="3751640" y="576"/>
          <a:ext cx="2097918" cy="10489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New Concept</a:t>
          </a:r>
        </a:p>
      </dsp:txBody>
      <dsp:txXfrm>
        <a:off x="3802846" y="51782"/>
        <a:ext cx="1995506" cy="946547"/>
      </dsp:txXfrm>
    </dsp:sp>
    <dsp:sp modelId="{89FC5212-6CE1-484C-BD22-AE26492EAD20}">
      <dsp:nvSpPr>
        <dsp:cNvPr id="0" name=""/>
        <dsp:cNvSpPr/>
      </dsp:nvSpPr>
      <dsp:spPr>
        <a:xfrm>
          <a:off x="4885522" y="1134457"/>
          <a:ext cx="2097918" cy="1048959"/>
        </a:xfrm>
        <a:prstGeom prst="roundRect">
          <a:avLst/>
        </a:prstGeom>
        <a:solidFill>
          <a:schemeClr val="accent4">
            <a:hueOff val="719672"/>
            <a:satOff val="-11825"/>
            <a:lumOff val="-2222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Frraction</a:t>
          </a:r>
          <a:r>
            <a:rPr lang="en-US" sz="2800" kern="1200" dirty="0"/>
            <a:t> Blocks</a:t>
          </a:r>
        </a:p>
      </dsp:txBody>
      <dsp:txXfrm>
        <a:off x="4936728" y="1185663"/>
        <a:ext cx="1995506" cy="946547"/>
      </dsp:txXfrm>
    </dsp:sp>
    <dsp:sp modelId="{FC9458CB-5C4D-4289-AA1E-E9E43D2AE820}">
      <dsp:nvSpPr>
        <dsp:cNvPr id="0" name=""/>
        <dsp:cNvSpPr/>
      </dsp:nvSpPr>
      <dsp:spPr>
        <a:xfrm>
          <a:off x="3751640" y="2268339"/>
          <a:ext cx="2097918" cy="1048959"/>
        </a:xfrm>
        <a:prstGeom prst="roundRect">
          <a:avLst/>
        </a:prstGeom>
        <a:solidFill>
          <a:schemeClr val="accent4">
            <a:hueOff val="1439343"/>
            <a:satOff val="-23649"/>
            <a:lumOff val="-4444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Area Model</a:t>
          </a:r>
        </a:p>
      </dsp:txBody>
      <dsp:txXfrm>
        <a:off x="3802846" y="2319545"/>
        <a:ext cx="1995506" cy="946547"/>
      </dsp:txXfrm>
    </dsp:sp>
    <dsp:sp modelId="{BFAAEFEF-289E-41F2-9DDF-E9943DFA531B}">
      <dsp:nvSpPr>
        <dsp:cNvPr id="0" name=""/>
        <dsp:cNvSpPr/>
      </dsp:nvSpPr>
      <dsp:spPr>
        <a:xfrm>
          <a:off x="2617759" y="1134457"/>
          <a:ext cx="2097918" cy="1048959"/>
        </a:xfrm>
        <a:prstGeom prst="roundRect">
          <a:avLst/>
        </a:prstGeom>
        <a:solidFill>
          <a:schemeClr val="accent4">
            <a:hueOff val="2159015"/>
            <a:satOff val="-35474"/>
            <a:lumOff val="-6666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Number Line Model</a:t>
          </a:r>
        </a:p>
      </dsp:txBody>
      <dsp:txXfrm>
        <a:off x="2668965" y="1185663"/>
        <a:ext cx="1995506" cy="946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9FA2-6B02-43E3-9128-4688EDDCDDF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3F9F1-498C-4105-8A6A-378C7748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1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 not work for </a:t>
            </a:r>
            <a:r>
              <a:rPr lang="en-US" dirty="0" err="1"/>
              <a:t>Borenson</a:t>
            </a:r>
            <a:endParaRPr lang="en-US" dirty="0"/>
          </a:p>
          <a:p>
            <a:r>
              <a:rPr lang="en-US" dirty="0"/>
              <a:t>I am not selling this resource</a:t>
            </a:r>
          </a:p>
          <a:p>
            <a:r>
              <a:rPr lang="en-US" dirty="0"/>
              <a:t>This</a:t>
            </a:r>
            <a:r>
              <a:rPr lang="en-US" baseline="0" dirty="0"/>
              <a:t> is just my impression of what I have seen so far in learning and using their resource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F9F1-498C-4105-8A6A-378C7748CF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 not work for </a:t>
            </a:r>
            <a:r>
              <a:rPr lang="en-US" dirty="0" err="1"/>
              <a:t>Borenson</a:t>
            </a:r>
            <a:endParaRPr lang="en-US" dirty="0"/>
          </a:p>
          <a:p>
            <a:r>
              <a:rPr lang="en-US" dirty="0"/>
              <a:t>I am not selling this resource</a:t>
            </a:r>
          </a:p>
          <a:p>
            <a:r>
              <a:rPr lang="en-US" dirty="0"/>
              <a:t>This</a:t>
            </a:r>
            <a:r>
              <a:rPr lang="en-US" baseline="0" dirty="0"/>
              <a:t> is just my impression of what I have seen so far in learning and using their resource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F9F1-498C-4105-8A6A-378C7748CF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2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is generally 3</a:t>
            </a:r>
            <a:r>
              <a:rPr lang="en-US" baseline="30000" dirty="0"/>
              <a:t>rd</a:t>
            </a:r>
            <a:r>
              <a:rPr lang="en-US" dirty="0"/>
              <a:t> Grade</a:t>
            </a:r>
          </a:p>
          <a:p>
            <a:r>
              <a:rPr lang="en-US" dirty="0"/>
              <a:t>B is generally 4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r>
              <a:rPr lang="en-US" dirty="0"/>
              <a:t>C is generally 5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r>
              <a:rPr lang="en-US" dirty="0"/>
              <a:t>Today we will look mostly at A and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F9F1-498C-4105-8A6A-378C7748CF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3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F9F1-498C-4105-8A6A-378C7748CF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9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renson.com/Products/DevelopingFractionsSenseStudentWorkbookA/tabid/1636/Default.asp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renson.com/Products/DevelopingFractionsSenseStudentWorkbookB/tabid/1649/Default.aspx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onslowaig.weebly.com/gifted-conference-presentations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ichael.elder@onslow..k12.nc.us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t.ly/fractionsncagt" TargetMode="External"/><Relationship Id="rId5" Type="http://schemas.openxmlformats.org/officeDocument/2006/relationships/hyperlink" Target="http://nces.ed.gov/NationsReportCard/nqt/link/itemlist/275256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Developing Fraction Sense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Michael Elder, Onslow County Schools</a:t>
            </a:r>
          </a:p>
          <a:p>
            <a:r>
              <a:rPr lang="en-US" dirty="0"/>
              <a:t>NCAGT Conference: </a:t>
            </a:r>
            <a:r>
              <a:rPr lang="en-US" dirty="0" err="1"/>
              <a:t>Hern</a:t>
            </a:r>
            <a:r>
              <a:rPr lang="en-US" dirty="0"/>
              <a:t> D</a:t>
            </a:r>
          </a:p>
          <a:p>
            <a:r>
              <a:rPr lang="en-US" dirty="0"/>
              <a:t>8:30am  |   March 2,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0" y="4886325"/>
            <a:ext cx="39052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1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  <a:effectLst/>
        </p:spPr>
      </p:sp>
      <p:grpSp>
        <p:nvGrpSpPr>
          <p:cNvPr id="37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3" name="Picture 12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3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1" name="Rect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3" name="Picture 22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5" name="Picture 2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40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643213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Content Placeholder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412683" y="2211702"/>
            <a:ext cx="5784083" cy="2255792"/>
          </a:xfrm>
          <a:prstGeom prst="rect">
            <a:avLst/>
          </a:prstGeom>
        </p:spPr>
      </p:pic>
      <p:cxnSp>
        <p:nvCxnSpPr>
          <p:cNvPr id="42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3290" y="1041401"/>
            <a:ext cx="307900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600"/>
              <a:t>Developing Fraction Sense Level A</a:t>
            </a:r>
          </a:p>
        </p:txBody>
      </p:sp>
    </p:spTree>
    <p:extLst>
      <p:ext uri="{BB962C8B-B14F-4D97-AF65-F5344CB8AC3E}">
        <p14:creationId xmlns:p14="http://schemas.microsoft.com/office/powerpoint/2010/main" val="3780556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Developing Fraction Sense Level A</a:t>
            </a:r>
            <a:br>
              <a:rPr lang="en-US" dirty="0"/>
            </a:br>
            <a:r>
              <a:rPr lang="en-US" dirty="0"/>
              <a:t>32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A</a:t>
            </a:r>
            <a:br>
              <a:rPr lang="en-US" dirty="0"/>
            </a:br>
            <a:r>
              <a:rPr lang="en-US" dirty="0">
                <a:hlinkClick r:id="rId2"/>
              </a:rPr>
              <a:t>http://www.borenson.com/Products/DevelopingFractionsSenseStudentWorkbookA/tabid/1636/Default.aspx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8843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Fraction Sense Level 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316287"/>
              </p:ext>
            </p:extLst>
          </p:nvPr>
        </p:nvGraphicFramePr>
        <p:xfrm>
          <a:off x="1295400" y="2557463"/>
          <a:ext cx="9601198" cy="3521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630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Fraction Sense Level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Understanding Unit Fractions</a:t>
            </a:r>
          </a:p>
          <a:p>
            <a:r>
              <a:rPr lang="en-US" dirty="0"/>
              <a:t>Naming Fractions</a:t>
            </a:r>
          </a:p>
          <a:p>
            <a:r>
              <a:rPr lang="en-US" dirty="0"/>
              <a:t>Points on a Number Line</a:t>
            </a:r>
          </a:p>
          <a:p>
            <a:r>
              <a:rPr lang="en-US" dirty="0"/>
              <a:t>Understanding Equivalent Fractions</a:t>
            </a:r>
          </a:p>
          <a:p>
            <a:r>
              <a:rPr lang="en-US" dirty="0"/>
              <a:t>Recognizing Fractions Equivalent to Whole Numbers</a:t>
            </a:r>
          </a:p>
          <a:p>
            <a:r>
              <a:rPr lang="en-US" dirty="0"/>
              <a:t>Understanding Numerator and Denominator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Comparing Fractions </a:t>
            </a:r>
          </a:p>
          <a:p>
            <a:pPr lvl="1"/>
            <a:r>
              <a:rPr lang="en-US" dirty="0"/>
              <a:t>Same Denominators</a:t>
            </a:r>
          </a:p>
          <a:p>
            <a:pPr lvl="1"/>
            <a:r>
              <a:rPr lang="en-US" dirty="0"/>
              <a:t>Different Denominators</a:t>
            </a:r>
          </a:p>
          <a:p>
            <a:pPr lvl="1"/>
            <a:r>
              <a:rPr lang="en-US" dirty="0"/>
              <a:t>Same Numerators</a:t>
            </a:r>
          </a:p>
          <a:p>
            <a:r>
              <a:rPr lang="en-US" dirty="0"/>
              <a:t>Other Blocks as the Whole</a:t>
            </a:r>
          </a:p>
          <a:p>
            <a:r>
              <a:rPr lang="en-US" dirty="0"/>
              <a:t>Adding and Subtracting</a:t>
            </a:r>
          </a:p>
          <a:p>
            <a:r>
              <a:rPr lang="en-US" dirty="0"/>
              <a:t>Dividing by a Unit Fraction</a:t>
            </a:r>
          </a:p>
          <a:p>
            <a:r>
              <a:rPr lang="en-US" dirty="0"/>
              <a:t>Multiplying a Fraction by a Whole</a:t>
            </a:r>
          </a:p>
        </p:txBody>
      </p:sp>
    </p:spTree>
    <p:extLst>
      <p:ext uri="{BB962C8B-B14F-4D97-AF65-F5344CB8AC3E}">
        <p14:creationId xmlns:p14="http://schemas.microsoft.com/office/powerpoint/2010/main" val="4011848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Fraction Sense Level A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6"/>
          <a:stretch/>
        </p:blipFill>
        <p:spPr>
          <a:xfrm>
            <a:off x="6480642" y="139796"/>
            <a:ext cx="5406557" cy="6579056"/>
          </a:xfrm>
          <a:prstGeom prst="roundRect">
            <a:avLst>
              <a:gd name="adj" fmla="val 0"/>
            </a:avLst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Let’s start at the beginning because…</a:t>
            </a:r>
          </a:p>
        </p:txBody>
      </p:sp>
    </p:spTree>
    <p:extLst>
      <p:ext uri="{BB962C8B-B14F-4D97-AF65-F5344CB8AC3E}">
        <p14:creationId xmlns:p14="http://schemas.microsoft.com/office/powerpoint/2010/main" val="240127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5" name="Picture 1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7" name="Picture 16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23" name="Straight Connector 1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3"/>
          <p:cNvPicPr>
            <a:picLocks noChangeAspect="1"/>
          </p:cNvPicPr>
          <p:nvPr/>
        </p:nvPicPr>
        <p:blipFill rotWithShape="1">
          <a:blip r:embed="rId4"/>
          <a:srcRect t="6051" r="8096" b="12896"/>
          <a:stretch/>
        </p:blipFill>
        <p:spPr>
          <a:xfrm>
            <a:off x="6554259" y="154816"/>
            <a:ext cx="5026553" cy="657728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n-US" sz="2400"/>
              <a:t>Developing Fraction Sense Level A</a:t>
            </a:r>
          </a:p>
        </p:txBody>
      </p:sp>
      <p:sp>
        <p:nvSpPr>
          <p:cNvPr id="25" name="Content Placeholder 7"/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Let’s move to an area model</a:t>
            </a:r>
          </a:p>
          <a:p>
            <a:pPr marL="0" indent="0" algn="ctr">
              <a:buNone/>
            </a:pPr>
            <a:r>
              <a:rPr lang="en-US" sz="3600" dirty="0"/>
              <a:t>Representational</a:t>
            </a:r>
          </a:p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2311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5" name="Picture 1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7" name="Picture 16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t="7070" r="2" b="23366"/>
          <a:stretch/>
        </p:blipFill>
        <p:spPr>
          <a:xfrm>
            <a:off x="6554259" y="198360"/>
            <a:ext cx="5469466" cy="6449183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n-US" sz="2400" dirty="0"/>
              <a:t>Developing Fraction Sense Level 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And finally to the Number Line</a:t>
            </a:r>
          </a:p>
          <a:p>
            <a:pPr marL="0" indent="0" algn="ctr">
              <a:buNone/>
            </a:pPr>
            <a:r>
              <a:rPr lang="en-US" sz="4000" dirty="0"/>
              <a:t>More Abstract</a:t>
            </a:r>
          </a:p>
        </p:txBody>
      </p:sp>
    </p:spTree>
    <p:extLst>
      <p:ext uri="{BB962C8B-B14F-4D97-AF65-F5344CB8AC3E}">
        <p14:creationId xmlns:p14="http://schemas.microsoft.com/office/powerpoint/2010/main" val="425415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5" name="Picture 1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7" name="Picture 16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l="14493" t="7343" r="7648" b="11191"/>
          <a:stretch/>
        </p:blipFill>
        <p:spPr>
          <a:xfrm>
            <a:off x="450574" y="584004"/>
            <a:ext cx="5159078" cy="5934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Developing Fraction Sense Level A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Now Let’s Jump Ahead in Time</a:t>
            </a:r>
            <a:br>
              <a:rPr lang="en-US" dirty="0"/>
            </a:br>
            <a:r>
              <a:rPr lang="en-US" dirty="0"/>
              <a:t>Still in Level A…</a:t>
            </a:r>
          </a:p>
          <a:p>
            <a:pPr marL="0" indent="0">
              <a:buNone/>
            </a:pPr>
            <a:r>
              <a:rPr lang="en-US" dirty="0"/>
              <a:t>Equivalent Fractions</a:t>
            </a:r>
          </a:p>
          <a:p>
            <a:pPr marL="0" indent="0">
              <a:buNone/>
            </a:pPr>
            <a:r>
              <a:rPr lang="en-US" dirty="0"/>
              <a:t>Next we would move to area models</a:t>
            </a:r>
          </a:p>
          <a:p>
            <a:pPr marL="0" indent="0">
              <a:buNone/>
            </a:pPr>
            <a:r>
              <a:rPr lang="en-US" dirty="0"/>
              <a:t>Then to Number Line Models</a:t>
            </a:r>
          </a:p>
        </p:txBody>
      </p:sp>
    </p:spTree>
    <p:extLst>
      <p:ext uri="{BB962C8B-B14F-4D97-AF65-F5344CB8AC3E}">
        <p14:creationId xmlns:p14="http://schemas.microsoft.com/office/powerpoint/2010/main" val="3206651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Developing Fraction Sense Level B</a:t>
            </a:r>
            <a:br>
              <a:rPr lang="en-US" dirty="0"/>
            </a:br>
            <a:r>
              <a:rPr lang="en-US" dirty="0"/>
              <a:t>45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B Video and Samples</a:t>
            </a:r>
            <a:br>
              <a:rPr lang="en-US" dirty="0"/>
            </a:br>
            <a:r>
              <a:rPr lang="en-US" dirty="0">
                <a:hlinkClick r:id="rId2"/>
              </a:rPr>
              <a:t>http://www.borenson.com/Products/DevelopingFractionsSenseStudentWorkbookB/tabid/1649/Default.aspx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42044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Fraction Sense Level B</a:t>
            </a: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631312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707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Session Description: </a:t>
            </a:r>
          </a:p>
          <a:p>
            <a:pPr marL="0" indent="0">
              <a:buNone/>
            </a:pPr>
            <a:r>
              <a:rPr lang="en-US" dirty="0"/>
              <a:t>"Fractions" Does that make your kids squirm? Do your gifted students get the rules, but miss the concept? Come explore Developing Fraction Sense with us using the </a:t>
            </a:r>
            <a:r>
              <a:rPr lang="en-US" dirty="0" err="1"/>
              <a:t>Borenson</a:t>
            </a:r>
            <a:r>
              <a:rPr lang="en-US" dirty="0"/>
              <a:t> materials.</a:t>
            </a:r>
          </a:p>
        </p:txBody>
      </p:sp>
      <p:pic>
        <p:nvPicPr>
          <p:cNvPr id="4" name="Picture 2" descr="Image result for disclai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744537"/>
            <a:ext cx="5715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54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Developing Fraction Sense Level 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Unit Fraction</a:t>
            </a:r>
          </a:p>
          <a:p>
            <a:r>
              <a:rPr lang="en-US" dirty="0"/>
              <a:t>Recognizing Fractions</a:t>
            </a:r>
          </a:p>
          <a:p>
            <a:r>
              <a:rPr lang="en-US" dirty="0"/>
              <a:t>Comparing Fractions with Same Denominator</a:t>
            </a:r>
          </a:p>
          <a:p>
            <a:r>
              <a:rPr lang="en-US" dirty="0"/>
              <a:t>Fractions as Sums of Unit Fractions</a:t>
            </a:r>
          </a:p>
          <a:p>
            <a:r>
              <a:rPr lang="en-US" dirty="0"/>
              <a:t>Adding Fractions (Same Denominators)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Decomposing Fractions</a:t>
            </a:r>
          </a:p>
          <a:p>
            <a:r>
              <a:rPr lang="en-US" dirty="0"/>
              <a:t>Less Than, Equal To, More than a Whole</a:t>
            </a:r>
          </a:p>
          <a:p>
            <a:r>
              <a:rPr lang="en-US" dirty="0"/>
              <a:t>Benchmark of ½</a:t>
            </a:r>
          </a:p>
          <a:p>
            <a:r>
              <a:rPr lang="en-US" dirty="0"/>
              <a:t>Comparing Fractions with Same Numerator</a:t>
            </a:r>
          </a:p>
          <a:p>
            <a:r>
              <a:rPr lang="en-US" dirty="0"/>
              <a:t>Comparing Sums </a:t>
            </a:r>
            <a:br>
              <a:rPr lang="en-US" dirty="0"/>
            </a:br>
            <a:r>
              <a:rPr lang="en-US" dirty="0"/>
              <a:t>(Using Benchmarks)</a:t>
            </a:r>
          </a:p>
        </p:txBody>
      </p:sp>
    </p:spTree>
    <p:extLst>
      <p:ext uri="{BB962C8B-B14F-4D97-AF65-F5344CB8AC3E}">
        <p14:creationId xmlns:p14="http://schemas.microsoft.com/office/powerpoint/2010/main" val="1250808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Fraction Sense Level 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Comparing Differences </a:t>
            </a:r>
            <a:br>
              <a:rPr lang="en-US" dirty="0"/>
            </a:br>
            <a:r>
              <a:rPr lang="en-US" dirty="0"/>
              <a:t>(using benchmarks)</a:t>
            </a:r>
          </a:p>
          <a:p>
            <a:r>
              <a:rPr lang="en-US" dirty="0"/>
              <a:t>Renaming Improper Fractions</a:t>
            </a:r>
          </a:p>
          <a:p>
            <a:r>
              <a:rPr lang="en-US" dirty="0"/>
              <a:t>Adding Mixed Fractions</a:t>
            </a:r>
          </a:p>
          <a:p>
            <a:r>
              <a:rPr lang="en-US" dirty="0"/>
              <a:t>Subtracting Mixed Fractions</a:t>
            </a:r>
          </a:p>
          <a:p>
            <a:r>
              <a:rPr lang="en-US" dirty="0"/>
              <a:t>Renaming Mixed Fractions </a:t>
            </a:r>
            <a:r>
              <a:rPr lang="en-US"/>
              <a:t>as Improper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Subtracting Mixed Fractions </a:t>
            </a:r>
            <a:br>
              <a:rPr lang="en-US" dirty="0"/>
            </a:br>
            <a:r>
              <a:rPr lang="en-US" dirty="0"/>
              <a:t>(by Making and Exchange)</a:t>
            </a:r>
          </a:p>
          <a:p>
            <a:r>
              <a:rPr lang="en-US" dirty="0"/>
              <a:t>Mixed Fractions to Improper Fractions</a:t>
            </a:r>
          </a:p>
          <a:p>
            <a:r>
              <a:rPr lang="en-US" dirty="0"/>
              <a:t>Subtraction Using Improper Fractions</a:t>
            </a:r>
          </a:p>
          <a:p>
            <a:r>
              <a:rPr lang="en-US" dirty="0"/>
              <a:t>Recognizing Equivalence Using Visual Models</a:t>
            </a:r>
          </a:p>
          <a:p>
            <a:r>
              <a:rPr lang="en-US" dirty="0"/>
              <a:t>Comparing Fractions with Different Denominators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10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Fraction Sense Level 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Forming Equivalent Fractions</a:t>
            </a:r>
          </a:p>
          <a:p>
            <a:r>
              <a:rPr lang="en-US" dirty="0"/>
              <a:t>Comparing Fractions with Different Denominators</a:t>
            </a:r>
          </a:p>
          <a:p>
            <a:r>
              <a:rPr lang="en-US" dirty="0"/>
              <a:t>Word Problems </a:t>
            </a:r>
          </a:p>
          <a:p>
            <a:pPr lvl="1"/>
            <a:r>
              <a:rPr lang="en-US" dirty="0"/>
              <a:t>Fractions Times a Whole</a:t>
            </a:r>
          </a:p>
          <a:p>
            <a:pPr lvl="1"/>
            <a:r>
              <a:rPr lang="en-US" dirty="0"/>
              <a:t>Add/Subtract Fractions with Same Denominators</a:t>
            </a:r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06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2" name="Picture 11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" name="Rect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2" name="Picture 21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4" name="Picture 23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27" name="Straight Connector 2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1932" r="2" b="30069"/>
          <a:stretch/>
        </p:blipFill>
        <p:spPr>
          <a:xfrm>
            <a:off x="6250252" y="379477"/>
            <a:ext cx="5622433" cy="6268066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Developing Fraction Sense Level 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Decomposing Fractions in to Sums of Fractions having the Same Denominator</a:t>
            </a:r>
          </a:p>
          <a:p>
            <a:pPr marL="0" indent="0" algn="ctr">
              <a:buNone/>
            </a:pPr>
            <a:r>
              <a:rPr lang="en-US" dirty="0"/>
              <a:t>Renaming Fractions</a:t>
            </a:r>
          </a:p>
        </p:txBody>
      </p:sp>
    </p:spTree>
    <p:extLst>
      <p:ext uri="{BB962C8B-B14F-4D97-AF65-F5344CB8AC3E}">
        <p14:creationId xmlns:p14="http://schemas.microsoft.com/office/powerpoint/2010/main" val="402020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grpSp>
        <p:nvGrpSpPr>
          <p:cNvPr id="33" name="Group 3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34" name="Picture 33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6" name="Picture 35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39" name="Straight Connector 3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42" name="Rectangle 4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44" name="Picture 43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45" name="Rectangle 44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46" name="Picture 45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49" name="Straight Connector 4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572439" y="198360"/>
            <a:ext cx="4458418" cy="6532481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Developing Fraction Sense Level 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Converting Improper Fractions to Mixed Fractions</a:t>
            </a:r>
          </a:p>
        </p:txBody>
      </p:sp>
    </p:spTree>
    <p:extLst>
      <p:ext uri="{BB962C8B-B14F-4D97-AF65-F5344CB8AC3E}">
        <p14:creationId xmlns:p14="http://schemas.microsoft.com/office/powerpoint/2010/main" val="2227264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2" name="Picture 11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" name="Rect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2" name="Picture 21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4" name="Picture 23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27" name="Straight Connector 2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499033" y="212874"/>
            <a:ext cx="4502796" cy="6502233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Developing Fraction Sense Level 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Subtracting Mixed Fractions by Making an Exchange</a:t>
            </a:r>
          </a:p>
        </p:txBody>
      </p:sp>
    </p:spTree>
    <p:extLst>
      <p:ext uri="{BB962C8B-B14F-4D97-AF65-F5344CB8AC3E}">
        <p14:creationId xmlns:p14="http://schemas.microsoft.com/office/powerpoint/2010/main" val="1482257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2" name="Picture 11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" name="Rect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2" name="Picture 21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4" name="Picture 23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27" name="Straight Connector 2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609142" y="169331"/>
            <a:ext cx="4436229" cy="65479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Developing Fraction Sense Level 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Equivalent Fractions Using Visual Models</a:t>
            </a:r>
          </a:p>
        </p:txBody>
      </p:sp>
    </p:spTree>
    <p:extLst>
      <p:ext uri="{BB962C8B-B14F-4D97-AF65-F5344CB8AC3E}">
        <p14:creationId xmlns:p14="http://schemas.microsoft.com/office/powerpoint/2010/main" val="2146216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4" name="Picture 13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4033" y="2400639"/>
            <a:ext cx="6035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72384" cy="453542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283" y="3645210"/>
            <a:ext cx="2743200" cy="596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236" y="1458069"/>
            <a:ext cx="2743200" cy="966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Thank You For Sharing Your Time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1496" y="2556932"/>
            <a:ext cx="6260114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Michael Elder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hlinkClick r:id="rId6"/>
              </a:rPr>
              <a:t>Michael.elder@onslow..k12.nc.us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>
                <a:hlinkClick r:id="rId7"/>
              </a:rPr>
              <a:t>http://onslowaig.weebly.com/gifted-conference-presentations.html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5637" y="2556932"/>
            <a:ext cx="25524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@</a:t>
            </a:r>
            <a:r>
              <a:rPr lang="en-US" sz="3200" dirty="0" err="1"/>
              <a:t>onslowaig</a:t>
            </a:r>
            <a:endParaRPr lang="en-US" sz="3200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52590" y="4386659"/>
            <a:ext cx="25524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@</a:t>
            </a:r>
            <a:r>
              <a:rPr lang="en-US" sz="3200" dirty="0" err="1"/>
              <a:t>meldernc</a:t>
            </a:r>
            <a:endParaRPr lang="en-US" sz="3200" dirty="0"/>
          </a:p>
          <a:p>
            <a:r>
              <a:rPr lang="en-US" sz="3200" dirty="0"/>
              <a:t>#</a:t>
            </a:r>
            <a:r>
              <a:rPr lang="en-US" sz="3200" dirty="0" err="1"/>
              <a:t>onslowaig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3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We are going to do some math together </a:t>
            </a:r>
            <a:r>
              <a:rPr lang="en-US" sz="3600" dirty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r>
              <a:rPr lang="en-US" sz="3600" dirty="0">
                <a:sym typeface="Wingdings" panose="05000000000000000000" pitchFamily="2" charset="2"/>
              </a:rPr>
              <a:t>Mistakes and Questions are Okay</a:t>
            </a:r>
            <a:endParaRPr lang="en-US" sz="3600" dirty="0"/>
          </a:p>
        </p:txBody>
      </p:sp>
      <p:pic>
        <p:nvPicPr>
          <p:cNvPr id="4" name="Picture 2" descr="Image result for disclai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744537"/>
            <a:ext cx="5715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614" y="866457"/>
            <a:ext cx="1510983" cy="15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Kits A &amp; B </a:t>
            </a:r>
            <a:br>
              <a:rPr lang="en-US" dirty="0"/>
            </a:br>
            <a:r>
              <a:rPr lang="en-US" dirty="0"/>
              <a:t>(C is coming))</a:t>
            </a:r>
          </a:p>
        </p:txBody>
      </p:sp>
      <p:pic>
        <p:nvPicPr>
          <p:cNvPr id="2050" name="Picture 2" descr="Image result for developing fraction sens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528811"/>
            <a:ext cx="6121400" cy="339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9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Fractions and Gifted Students</a:t>
            </a:r>
            <a:br>
              <a:rPr lang="en-US" dirty="0"/>
            </a:br>
            <a:r>
              <a:rPr lang="en-US" dirty="0"/>
              <a:t>But They’re Smart…</a:t>
            </a:r>
            <a:br>
              <a:rPr lang="en-US" dirty="0"/>
            </a:br>
            <a:r>
              <a:rPr lang="en-US" dirty="0"/>
              <a:t>Who Struggles?  When?  Why?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2665412"/>
            <a:ext cx="8384138" cy="32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1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2" name="Picture 11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-1" b="2703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NAEP </a:t>
            </a:r>
            <a:br>
              <a:rPr lang="en-US" dirty="0"/>
            </a:br>
            <a:r>
              <a:rPr lang="en-US" dirty="0"/>
              <a:t>(4</a:t>
            </a:r>
            <a:r>
              <a:rPr lang="en-US" baseline="30000" dirty="0"/>
              <a:t>th</a:t>
            </a:r>
            <a:r>
              <a:rPr lang="en-US" dirty="0"/>
              <a:t> Grade Items)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en-US" b="1" dirty="0">
                <a:hlinkClick r:id="rId5"/>
              </a:rPr>
              <a:t>http://nces.ed.gov/NationsReportCard/nqt/link/itemlist/275256</a:t>
            </a:r>
            <a:r>
              <a:rPr lang="en-US" b="1" dirty="0"/>
              <a:t> </a:t>
            </a:r>
            <a:r>
              <a:rPr lang="en-US" dirty="0"/>
              <a:t> </a:t>
            </a:r>
          </a:p>
          <a:p>
            <a:r>
              <a:rPr lang="en-US" dirty="0"/>
              <a:t>Or</a:t>
            </a:r>
          </a:p>
          <a:p>
            <a:r>
              <a:rPr lang="en-US" dirty="0">
                <a:hlinkClick r:id="rId6"/>
              </a:rPr>
              <a:t>http://bit.ly/fractionsncagt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7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3" name="Picture 12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1" name="Rect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3" name="Picture 22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5" name="Picture 24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643213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732204" y="1410208"/>
            <a:ext cx="5145040" cy="3858780"/>
          </a:xfrm>
          <a:prstGeom prst="rect">
            <a:avLst/>
          </a:prstGeom>
        </p:spPr>
      </p:pic>
      <p:cxnSp>
        <p:nvCxnSpPr>
          <p:cNvPr id="30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3290" y="1041401"/>
            <a:ext cx="307900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So Now What?</a:t>
            </a:r>
          </a:p>
        </p:txBody>
      </p:sp>
    </p:spTree>
    <p:extLst>
      <p:ext uri="{BB962C8B-B14F-4D97-AF65-F5344CB8AC3E}">
        <p14:creationId xmlns:p14="http://schemas.microsoft.com/office/powerpoint/2010/main" val="253244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75" name="Rectangle 7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77" name="Picture 76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78" name="Rectangle 77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79" name="Picture 78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82" name="Straight Connector 8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2" descr="Image result for fraction me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9940" y="982131"/>
            <a:ext cx="4746922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n-US" sz="2400"/>
              <a:t>What Does It Mean to Understanding Fraction Concepts?</a:t>
            </a:r>
          </a:p>
        </p:txBody>
      </p:sp>
      <p:pic>
        <p:nvPicPr>
          <p:cNvPr id="1026" name="Picture 2" descr="Image result for brainstorm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01258"/>
            <a:ext cx="3660775" cy="307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34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Should Instruction Look Like?</a:t>
            </a:r>
          </a:p>
        </p:txBody>
      </p:sp>
      <p:pic>
        <p:nvPicPr>
          <p:cNvPr id="1026" name="Picture 2" descr="Image result for concrete representational abstract merc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1" y="3090445"/>
            <a:ext cx="7035798" cy="29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2705725"/>
            <a:ext cx="716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Cecil Mercer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49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222</TotalTime>
  <Words>532</Words>
  <Application>Microsoft Office PowerPoint</Application>
  <PresentationFormat>Widescreen</PresentationFormat>
  <Paragraphs>127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Garamond</vt:lpstr>
      <vt:lpstr>Wingdings</vt:lpstr>
      <vt:lpstr>Organic</vt:lpstr>
      <vt:lpstr>Developing Fraction Sense</vt:lpstr>
      <vt:lpstr>PowerPoint Presentation</vt:lpstr>
      <vt:lpstr>PowerPoint Presentation</vt:lpstr>
      <vt:lpstr>The Kits A &amp; B  (C is coming))</vt:lpstr>
      <vt:lpstr>Fractions and Gifted Students But They’re Smart… Who Struggles?  When?  Why?</vt:lpstr>
      <vt:lpstr>NAEP  (4th Grade Items)</vt:lpstr>
      <vt:lpstr>So Now What?</vt:lpstr>
      <vt:lpstr>What Does It Mean to Understanding Fraction Concepts?</vt:lpstr>
      <vt:lpstr>What Should Instruction Look Like?</vt:lpstr>
      <vt:lpstr>Developing Fraction Sense Level A</vt:lpstr>
      <vt:lpstr>Developing Fraction Sense Level A 32 Lessons</vt:lpstr>
      <vt:lpstr>Developing Fraction Sense Level A</vt:lpstr>
      <vt:lpstr>Developing Fraction Sense Level A</vt:lpstr>
      <vt:lpstr>Developing Fraction Sense Level A</vt:lpstr>
      <vt:lpstr>Developing Fraction Sense Level A</vt:lpstr>
      <vt:lpstr>Developing Fraction Sense Level A</vt:lpstr>
      <vt:lpstr>Developing Fraction Sense Level A</vt:lpstr>
      <vt:lpstr>Developing Fraction Sense Level B 45 Lessons</vt:lpstr>
      <vt:lpstr>Developing Fraction Sense Level B</vt:lpstr>
      <vt:lpstr>Developing Fraction Sense Level B</vt:lpstr>
      <vt:lpstr>Developing Fraction Sense Level B</vt:lpstr>
      <vt:lpstr>Developing Fraction Sense Level B</vt:lpstr>
      <vt:lpstr>Developing Fraction Sense Level B</vt:lpstr>
      <vt:lpstr>Developing Fraction Sense Level B</vt:lpstr>
      <vt:lpstr>Developing Fraction Sense Level B</vt:lpstr>
      <vt:lpstr>Developing Fraction Sense Level B</vt:lpstr>
      <vt:lpstr>Thank You For Sharing Your Time</vt:lpstr>
    </vt:vector>
  </TitlesOfParts>
  <Company>Onslow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Fraction Sense</dc:title>
  <dc:creator>Michael Elder</dc:creator>
  <cp:lastModifiedBy>Michael Elder</cp:lastModifiedBy>
  <cp:revision>12</cp:revision>
  <dcterms:created xsi:type="dcterms:W3CDTF">2017-02-24T17:21:18Z</dcterms:created>
  <dcterms:modified xsi:type="dcterms:W3CDTF">2017-02-27T19:07:59Z</dcterms:modified>
</cp:coreProperties>
</file>