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1"/>
  </p:sldMasterIdLst>
  <p:notesMasterIdLst>
    <p:notesMasterId r:id="rId58"/>
  </p:notesMasterIdLst>
  <p:sldIdLst>
    <p:sldId id="329" r:id="rId2"/>
    <p:sldId id="326" r:id="rId3"/>
    <p:sldId id="327" r:id="rId4"/>
    <p:sldId id="347" r:id="rId5"/>
    <p:sldId id="344" r:id="rId6"/>
    <p:sldId id="356" r:id="rId7"/>
    <p:sldId id="345" r:id="rId8"/>
    <p:sldId id="357" r:id="rId9"/>
    <p:sldId id="358" r:id="rId10"/>
    <p:sldId id="400" r:id="rId11"/>
    <p:sldId id="359" r:id="rId12"/>
    <p:sldId id="349" r:id="rId13"/>
    <p:sldId id="348" r:id="rId14"/>
    <p:sldId id="363" r:id="rId15"/>
    <p:sldId id="351" r:id="rId16"/>
    <p:sldId id="368" r:id="rId17"/>
    <p:sldId id="362" r:id="rId18"/>
    <p:sldId id="364" r:id="rId19"/>
    <p:sldId id="360" r:id="rId20"/>
    <p:sldId id="369" r:id="rId21"/>
    <p:sldId id="365" r:id="rId22"/>
    <p:sldId id="370" r:id="rId23"/>
    <p:sldId id="352" r:id="rId24"/>
    <p:sldId id="361" r:id="rId25"/>
    <p:sldId id="366" r:id="rId26"/>
    <p:sldId id="385" r:id="rId27"/>
    <p:sldId id="379" r:id="rId28"/>
    <p:sldId id="402" r:id="rId29"/>
    <p:sldId id="403" r:id="rId30"/>
    <p:sldId id="375" r:id="rId31"/>
    <p:sldId id="353" r:id="rId32"/>
    <p:sldId id="373" r:id="rId33"/>
    <p:sldId id="391" r:id="rId34"/>
    <p:sldId id="393" r:id="rId35"/>
    <p:sldId id="394" r:id="rId36"/>
    <p:sldId id="374" r:id="rId37"/>
    <p:sldId id="392" r:id="rId38"/>
    <p:sldId id="405" r:id="rId39"/>
    <p:sldId id="380" r:id="rId40"/>
    <p:sldId id="389" r:id="rId41"/>
    <p:sldId id="382" r:id="rId42"/>
    <p:sldId id="390" r:id="rId43"/>
    <p:sldId id="355" r:id="rId44"/>
    <p:sldId id="395" r:id="rId45"/>
    <p:sldId id="384" r:id="rId46"/>
    <p:sldId id="383" r:id="rId47"/>
    <p:sldId id="404" r:id="rId48"/>
    <p:sldId id="398" r:id="rId49"/>
    <p:sldId id="397" r:id="rId50"/>
    <p:sldId id="396" r:id="rId51"/>
    <p:sldId id="372" r:id="rId52"/>
    <p:sldId id="399" r:id="rId53"/>
    <p:sldId id="401" r:id="rId54"/>
    <p:sldId id="386" r:id="rId55"/>
    <p:sldId id="388" r:id="rId56"/>
    <p:sldId id="406" r:id="rId5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ria Burdette" initials="MB" lastIdx="1" clrIdx="0">
    <p:extLst>
      <p:ext uri="{19B8F6BF-5375-455C-9EA6-DF929625EA0E}">
        <p15:presenceInfo xmlns:p15="http://schemas.microsoft.com/office/powerpoint/2012/main" userId="Maria Burdette"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p:cViewPr varScale="1">
        <p:scale>
          <a:sx n="88" d="100"/>
          <a:sy n="88" d="100"/>
        </p:scale>
        <p:origin x="1416" y="9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3F57FFF-9682-43BD-9DFF-204549A43332}" type="datetimeFigureOut">
              <a:rPr lang="en-US" smtClean="0"/>
              <a:t>3/24/2016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3B5D59A-CF25-4C10-8061-609294627E84}" type="slidenum">
              <a:rPr lang="en-US" smtClean="0"/>
              <a:t>‹#›</a:t>
            </a:fld>
            <a:endParaRPr lang="en-US"/>
          </a:p>
        </p:txBody>
      </p:sp>
    </p:spTree>
    <p:extLst>
      <p:ext uri="{BB962C8B-B14F-4D97-AF65-F5344CB8AC3E}">
        <p14:creationId xmlns:p14="http://schemas.microsoft.com/office/powerpoint/2010/main" val="27779209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3B5D59A-CF25-4C10-8061-609294627E84}" type="slidenum">
              <a:rPr lang="en-US" smtClean="0"/>
              <a:t>39</a:t>
            </a:fld>
            <a:endParaRPr lang="en-US"/>
          </a:p>
        </p:txBody>
      </p:sp>
    </p:spTree>
    <p:extLst>
      <p:ext uri="{BB962C8B-B14F-4D97-AF65-F5344CB8AC3E}">
        <p14:creationId xmlns:p14="http://schemas.microsoft.com/office/powerpoint/2010/main" val="40311001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66442" y="1447801"/>
            <a:ext cx="6620968" cy="3329581"/>
          </a:xfrm>
        </p:spPr>
        <p:txBody>
          <a:bodyPr anchor="b"/>
          <a:lstStyle>
            <a:lvl1pPr>
              <a:defRPr sz="7200"/>
            </a:lvl1pPr>
          </a:lstStyle>
          <a:p>
            <a:r>
              <a:rPr lang="en-US" smtClean="0"/>
              <a:t>Click to edit Master title style</a:t>
            </a:r>
            <a:endParaRPr lang="en-US" dirty="0"/>
          </a:p>
        </p:txBody>
      </p:sp>
      <p:sp>
        <p:nvSpPr>
          <p:cNvPr id="3" name="Subtitle 2"/>
          <p:cNvSpPr>
            <a:spLocks noGrp="1"/>
          </p:cNvSpPr>
          <p:nvPr>
            <p:ph type="subTitle" idx="1"/>
          </p:nvPr>
        </p:nvSpPr>
        <p:spPr>
          <a:xfrm>
            <a:off x="866442" y="4777380"/>
            <a:ext cx="662096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BADA3597-F0A2-48AA-B6E8-8BED05B63D65}" type="datetimeFigureOut">
              <a:rPr lang="en-US" smtClean="0"/>
              <a:t>3/24/2016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08D00B7-7C59-4382-A431-B1946BDBA9C6}" type="slidenum">
              <a:rPr lang="en-US" smtClean="0"/>
              <a:t>‹#›</a:t>
            </a:fld>
            <a:endParaRPr lang="en-US"/>
          </a:p>
        </p:txBody>
      </p:sp>
    </p:spTree>
    <p:extLst>
      <p:ext uri="{BB962C8B-B14F-4D97-AF65-F5344CB8AC3E}">
        <p14:creationId xmlns:p14="http://schemas.microsoft.com/office/powerpoint/2010/main" val="17655401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6443" y="4800587"/>
            <a:ext cx="6620967"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866442" y="685800"/>
            <a:ext cx="662096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866443" y="5367325"/>
            <a:ext cx="662096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ADA3597-F0A2-48AA-B6E8-8BED05B63D65}" type="datetimeFigureOut">
              <a:rPr lang="en-US" smtClean="0"/>
              <a:t>3/24/2016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08D00B7-7C59-4382-A431-B1946BDBA9C6}" type="slidenum">
              <a:rPr lang="en-US" smtClean="0"/>
              <a:t>‹#›</a:t>
            </a:fld>
            <a:endParaRPr lang="en-US"/>
          </a:p>
        </p:txBody>
      </p:sp>
    </p:spTree>
    <p:extLst>
      <p:ext uri="{BB962C8B-B14F-4D97-AF65-F5344CB8AC3E}">
        <p14:creationId xmlns:p14="http://schemas.microsoft.com/office/powerpoint/2010/main" val="5861534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866442" y="1447800"/>
            <a:ext cx="6620968" cy="1981200"/>
          </a:xfrm>
        </p:spPr>
        <p:txBody>
          <a:bodyPr/>
          <a:lstStyle>
            <a:lvl1pPr>
              <a:defRPr sz="4800"/>
            </a:lvl1pPr>
          </a:lstStyle>
          <a:p>
            <a:r>
              <a:rPr lang="en-US" smtClean="0"/>
              <a:t>Click to edit Master title style</a:t>
            </a:r>
            <a:endParaRPr lang="en-US" dirty="0"/>
          </a:p>
        </p:txBody>
      </p:sp>
      <p:sp>
        <p:nvSpPr>
          <p:cNvPr id="8" name="Text Placeholder 3"/>
          <p:cNvSpPr>
            <a:spLocks noGrp="1"/>
          </p:cNvSpPr>
          <p:nvPr>
            <p:ph type="body" sz="half" idx="2"/>
          </p:nvPr>
        </p:nvSpPr>
        <p:spPr>
          <a:xfrm>
            <a:off x="866442" y="3657600"/>
            <a:ext cx="6620968"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ADA3597-F0A2-48AA-B6E8-8BED05B63D65}" type="datetimeFigureOut">
              <a:rPr lang="en-US" smtClean="0"/>
              <a:t>3/24/2016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08D00B7-7C59-4382-A431-B1946BDBA9C6}" type="slidenum">
              <a:rPr lang="en-US" smtClean="0"/>
              <a:t>‹#›</a:t>
            </a:fld>
            <a:endParaRPr lang="en-US"/>
          </a:p>
        </p:txBody>
      </p:sp>
    </p:spTree>
    <p:extLst>
      <p:ext uri="{BB962C8B-B14F-4D97-AF65-F5344CB8AC3E}">
        <p14:creationId xmlns:p14="http://schemas.microsoft.com/office/powerpoint/2010/main" val="39146409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81409" y="1447800"/>
            <a:ext cx="6001049" cy="2323374"/>
          </a:xfrm>
        </p:spPr>
        <p:txBody>
          <a:bodyPr/>
          <a:lstStyle>
            <a:lvl1pPr>
              <a:defRPr sz="4800"/>
            </a:lvl1pPr>
          </a:lstStyle>
          <a:p>
            <a:r>
              <a:rPr lang="en-US" smtClean="0"/>
              <a:t>Click to edit Master title style</a:t>
            </a:r>
            <a:endParaRPr lang="en-US" dirty="0"/>
          </a:p>
        </p:txBody>
      </p:sp>
      <p:sp>
        <p:nvSpPr>
          <p:cNvPr id="11" name="Text Placeholder 3"/>
          <p:cNvSpPr>
            <a:spLocks noGrp="1"/>
          </p:cNvSpPr>
          <p:nvPr>
            <p:ph type="body" sz="half" idx="14"/>
          </p:nvPr>
        </p:nvSpPr>
        <p:spPr>
          <a:xfrm>
            <a:off x="1448177" y="3771174"/>
            <a:ext cx="546115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n-US" smtClean="0"/>
              <a:t>Click to edit Master text styles</a:t>
            </a:r>
          </a:p>
        </p:txBody>
      </p:sp>
      <p:sp>
        <p:nvSpPr>
          <p:cNvPr id="10" name="Text Placeholder 3"/>
          <p:cNvSpPr>
            <a:spLocks noGrp="1"/>
          </p:cNvSpPr>
          <p:nvPr>
            <p:ph type="body" sz="half" idx="2"/>
          </p:nvPr>
        </p:nvSpPr>
        <p:spPr>
          <a:xfrm>
            <a:off x="866442" y="4350657"/>
            <a:ext cx="6620968"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ADA3597-F0A2-48AA-B6E8-8BED05B63D65}" type="datetimeFigureOut">
              <a:rPr lang="en-US" smtClean="0"/>
              <a:t>3/24/2016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08D00B7-7C59-4382-A431-B1946BDBA9C6}" type="slidenum">
              <a:rPr lang="en-US" smtClean="0"/>
              <a:t>‹#›</a:t>
            </a:fld>
            <a:endParaRPr lang="en-US"/>
          </a:p>
        </p:txBody>
      </p:sp>
      <p:sp>
        <p:nvSpPr>
          <p:cNvPr id="12" name="TextBox 11"/>
          <p:cNvSpPr txBox="1"/>
          <p:nvPr/>
        </p:nvSpPr>
        <p:spPr>
          <a:xfrm>
            <a:off x="673897" y="971253"/>
            <a:ext cx="601591"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sz="12200" dirty="0"/>
              <a:t>“</a:t>
            </a:r>
          </a:p>
        </p:txBody>
      </p:sp>
      <p:sp>
        <p:nvSpPr>
          <p:cNvPr id="15" name="TextBox 14"/>
          <p:cNvSpPr txBox="1"/>
          <p:nvPr/>
        </p:nvSpPr>
        <p:spPr>
          <a:xfrm>
            <a:off x="6999690" y="2613787"/>
            <a:ext cx="601591"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sz="12200" dirty="0"/>
              <a:t>”</a:t>
            </a:r>
          </a:p>
        </p:txBody>
      </p:sp>
    </p:spTree>
    <p:extLst>
      <p:ext uri="{BB962C8B-B14F-4D97-AF65-F5344CB8AC3E}">
        <p14:creationId xmlns:p14="http://schemas.microsoft.com/office/powerpoint/2010/main" val="13156053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866441" y="3124201"/>
            <a:ext cx="6620969" cy="1653180"/>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866442" y="4777381"/>
            <a:ext cx="6620968"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ADA3597-F0A2-48AA-B6E8-8BED05B63D65}" type="datetimeFigureOut">
              <a:rPr lang="en-US" smtClean="0"/>
              <a:t>3/24/2016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08D00B7-7C59-4382-A431-B1946BDBA9C6}" type="slidenum">
              <a:rPr lang="en-US" smtClean="0"/>
              <a:t>‹#›</a:t>
            </a:fld>
            <a:endParaRPr lang="en-US"/>
          </a:p>
        </p:txBody>
      </p:sp>
    </p:spTree>
    <p:extLst>
      <p:ext uri="{BB962C8B-B14F-4D97-AF65-F5344CB8AC3E}">
        <p14:creationId xmlns:p14="http://schemas.microsoft.com/office/powerpoint/2010/main" val="24523925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smtClean="0"/>
              <a:t>Click to edit Master title style</a:t>
            </a:r>
            <a:endParaRPr lang="en-US" dirty="0"/>
          </a:p>
        </p:txBody>
      </p:sp>
      <p:sp>
        <p:nvSpPr>
          <p:cNvPr id="3" name="Text Placeholder 2"/>
          <p:cNvSpPr>
            <a:spLocks noGrp="1"/>
          </p:cNvSpPr>
          <p:nvPr>
            <p:ph type="body" idx="1"/>
          </p:nvPr>
        </p:nvSpPr>
        <p:spPr>
          <a:xfrm>
            <a:off x="474834" y="1981200"/>
            <a:ext cx="22107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6" name="Text Placeholder 3"/>
          <p:cNvSpPr>
            <a:spLocks noGrp="1"/>
          </p:cNvSpPr>
          <p:nvPr>
            <p:ph type="body" sz="half" idx="15"/>
          </p:nvPr>
        </p:nvSpPr>
        <p:spPr>
          <a:xfrm>
            <a:off x="489475" y="2667000"/>
            <a:ext cx="219608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Text Placeholder 4"/>
          <p:cNvSpPr>
            <a:spLocks noGrp="1"/>
          </p:cNvSpPr>
          <p:nvPr>
            <p:ph type="body" sz="quarter" idx="3"/>
          </p:nvPr>
        </p:nvSpPr>
        <p:spPr>
          <a:xfrm>
            <a:off x="2913504" y="1981200"/>
            <a:ext cx="2202754"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9" name="Text Placeholder 3"/>
          <p:cNvSpPr>
            <a:spLocks noGrp="1"/>
          </p:cNvSpPr>
          <p:nvPr>
            <p:ph type="body" sz="half" idx="16"/>
          </p:nvPr>
        </p:nvSpPr>
        <p:spPr>
          <a:xfrm>
            <a:off x="2905586" y="2667000"/>
            <a:ext cx="2210671"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4" name="Text Placeholder 4"/>
          <p:cNvSpPr>
            <a:spLocks noGrp="1"/>
          </p:cNvSpPr>
          <p:nvPr>
            <p:ph type="body" sz="quarter" idx="13"/>
          </p:nvPr>
        </p:nvSpPr>
        <p:spPr>
          <a:xfrm>
            <a:off x="5344917" y="1981200"/>
            <a:ext cx="219965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0" name="Text Placeholder 3"/>
          <p:cNvSpPr>
            <a:spLocks noGrp="1"/>
          </p:cNvSpPr>
          <p:nvPr>
            <p:ph type="body" sz="half" idx="17"/>
          </p:nvPr>
        </p:nvSpPr>
        <p:spPr>
          <a:xfrm>
            <a:off x="5344917" y="2667000"/>
            <a:ext cx="2199658"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cxnSp>
        <p:nvCxnSpPr>
          <p:cNvPr id="17" name="Straight Connector 16"/>
          <p:cNvCxnSpPr/>
          <p:nvPr/>
        </p:nvCxnSpPr>
        <p:spPr>
          <a:xfrm>
            <a:off x="2795334"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5223030"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BADA3597-F0A2-48AA-B6E8-8BED05B63D65}" type="datetimeFigureOut">
              <a:rPr lang="en-US" smtClean="0"/>
              <a:t>3/24/2016</a:t>
            </a:fld>
            <a:endParaRPr lang="en-US"/>
          </a:p>
        </p:txBody>
      </p:sp>
      <p:sp>
        <p:nvSpPr>
          <p:cNvPr id="4"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08D00B7-7C59-4382-A431-B1946BDBA9C6}" type="slidenum">
              <a:rPr lang="en-US" smtClean="0"/>
              <a:t>‹#›</a:t>
            </a:fld>
            <a:endParaRPr lang="en-US"/>
          </a:p>
        </p:txBody>
      </p:sp>
    </p:spTree>
    <p:extLst>
      <p:ext uri="{BB962C8B-B14F-4D97-AF65-F5344CB8AC3E}">
        <p14:creationId xmlns:p14="http://schemas.microsoft.com/office/powerpoint/2010/main" val="273855377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smtClean="0"/>
              <a:t>Click to edit Master title style</a:t>
            </a:r>
            <a:endParaRPr lang="en-US" dirty="0"/>
          </a:p>
        </p:txBody>
      </p:sp>
      <p:sp>
        <p:nvSpPr>
          <p:cNvPr id="3" name="Text Placeholder 2"/>
          <p:cNvSpPr>
            <a:spLocks noGrp="1"/>
          </p:cNvSpPr>
          <p:nvPr>
            <p:ph type="body" idx="1"/>
          </p:nvPr>
        </p:nvSpPr>
        <p:spPr>
          <a:xfrm>
            <a:off x="489475" y="4250949"/>
            <a:ext cx="2205612"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9" name="Picture Placeholder 2"/>
          <p:cNvSpPr>
            <a:spLocks noGrp="1" noChangeAspect="1"/>
          </p:cNvSpPr>
          <p:nvPr>
            <p:ph type="pic" idx="15"/>
          </p:nvPr>
        </p:nvSpPr>
        <p:spPr>
          <a:xfrm>
            <a:off x="489475" y="2209800"/>
            <a:ext cx="2205612"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2" name="Text Placeholder 3"/>
          <p:cNvSpPr>
            <a:spLocks noGrp="1"/>
          </p:cNvSpPr>
          <p:nvPr>
            <p:ph type="body" sz="half" idx="18"/>
          </p:nvPr>
        </p:nvSpPr>
        <p:spPr>
          <a:xfrm>
            <a:off x="489475" y="4827212"/>
            <a:ext cx="2205612"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Text Placeholder 4"/>
          <p:cNvSpPr>
            <a:spLocks noGrp="1"/>
          </p:cNvSpPr>
          <p:nvPr>
            <p:ph type="body" sz="quarter" idx="3"/>
          </p:nvPr>
        </p:nvSpPr>
        <p:spPr>
          <a:xfrm>
            <a:off x="2917792" y="4250949"/>
            <a:ext cx="21984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30" name="Picture Placeholder 2"/>
          <p:cNvSpPr>
            <a:spLocks noGrp="1" noChangeAspect="1"/>
          </p:cNvSpPr>
          <p:nvPr>
            <p:ph type="pic" idx="21"/>
          </p:nvPr>
        </p:nvSpPr>
        <p:spPr>
          <a:xfrm>
            <a:off x="2917791" y="2209800"/>
            <a:ext cx="2198466"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3" name="Text Placeholder 3"/>
          <p:cNvSpPr>
            <a:spLocks noGrp="1"/>
          </p:cNvSpPr>
          <p:nvPr>
            <p:ph type="body" sz="half" idx="19"/>
          </p:nvPr>
        </p:nvSpPr>
        <p:spPr>
          <a:xfrm>
            <a:off x="2916776" y="4827211"/>
            <a:ext cx="2201378"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4" name="Text Placeholder 4"/>
          <p:cNvSpPr>
            <a:spLocks noGrp="1"/>
          </p:cNvSpPr>
          <p:nvPr>
            <p:ph type="body" sz="quarter" idx="13"/>
          </p:nvPr>
        </p:nvSpPr>
        <p:spPr>
          <a:xfrm>
            <a:off x="5344917" y="4250949"/>
            <a:ext cx="219965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31" name="Picture Placeholder 2"/>
          <p:cNvSpPr>
            <a:spLocks noGrp="1" noChangeAspect="1"/>
          </p:cNvSpPr>
          <p:nvPr>
            <p:ph type="pic" idx="22"/>
          </p:nvPr>
        </p:nvSpPr>
        <p:spPr>
          <a:xfrm>
            <a:off x="5344916" y="2209800"/>
            <a:ext cx="2199658"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4" name="Text Placeholder 3"/>
          <p:cNvSpPr>
            <a:spLocks noGrp="1"/>
          </p:cNvSpPr>
          <p:nvPr>
            <p:ph type="body" sz="half" idx="20"/>
          </p:nvPr>
        </p:nvSpPr>
        <p:spPr>
          <a:xfrm>
            <a:off x="5344824" y="4827209"/>
            <a:ext cx="2202571"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cxnSp>
        <p:nvCxnSpPr>
          <p:cNvPr id="19" name="Straight Connector 18"/>
          <p:cNvCxnSpPr/>
          <p:nvPr/>
        </p:nvCxnSpPr>
        <p:spPr>
          <a:xfrm>
            <a:off x="2795334"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5223030"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BADA3597-F0A2-48AA-B6E8-8BED05B63D65}" type="datetimeFigureOut">
              <a:rPr lang="en-US" smtClean="0"/>
              <a:t>3/24/2016</a:t>
            </a:fld>
            <a:endParaRPr lang="en-US"/>
          </a:p>
        </p:txBody>
      </p:sp>
      <p:sp>
        <p:nvSpPr>
          <p:cNvPr id="4"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08D00B7-7C59-4382-A431-B1946BDBA9C6}" type="slidenum">
              <a:rPr lang="en-US" smtClean="0"/>
              <a:t>‹#›</a:t>
            </a:fld>
            <a:endParaRPr lang="en-US"/>
          </a:p>
        </p:txBody>
      </p:sp>
    </p:spTree>
    <p:extLst>
      <p:ext uri="{BB962C8B-B14F-4D97-AF65-F5344CB8AC3E}">
        <p14:creationId xmlns:p14="http://schemas.microsoft.com/office/powerpoint/2010/main" val="228868102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ADA3597-F0A2-48AA-B6E8-8BED05B63D65}" type="datetimeFigureOut">
              <a:rPr lang="en-US" smtClean="0"/>
              <a:t>3/24/2016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08D00B7-7C59-4382-A431-B1946BDBA9C6}" type="slidenum">
              <a:rPr lang="en-US" smtClean="0"/>
              <a:t>‹#›</a:t>
            </a:fld>
            <a:endParaRPr lang="en-US"/>
          </a:p>
        </p:txBody>
      </p:sp>
    </p:spTree>
    <p:extLst>
      <p:ext uri="{BB962C8B-B14F-4D97-AF65-F5344CB8AC3E}">
        <p14:creationId xmlns:p14="http://schemas.microsoft.com/office/powerpoint/2010/main" val="330139285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229782" y="430214"/>
            <a:ext cx="1314793" cy="5826125"/>
          </a:xfrm>
        </p:spPr>
        <p:txBody>
          <a:bodyPr vert="eaVert" anchor="b" anchorCtr="0"/>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89475" y="773205"/>
            <a:ext cx="5568812" cy="548313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ADA3597-F0A2-48AA-B6E8-8BED05B63D65}" type="datetimeFigureOut">
              <a:rPr lang="en-US" smtClean="0"/>
              <a:t>3/24/2016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08D00B7-7C59-4382-A431-B1946BDBA9C6}" type="slidenum">
              <a:rPr lang="en-US" smtClean="0"/>
              <a:t>‹#›</a:t>
            </a:fld>
            <a:endParaRPr lang="en-US"/>
          </a:p>
        </p:txBody>
      </p:sp>
    </p:spTree>
    <p:extLst>
      <p:ext uri="{BB962C8B-B14F-4D97-AF65-F5344CB8AC3E}">
        <p14:creationId xmlns:p14="http://schemas.microsoft.com/office/powerpoint/2010/main" val="12563616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3"/>
          <p:cNvSpPr>
            <a:spLocks noGrp="1"/>
          </p:cNvSpPr>
          <p:nvPr>
            <p:ph type="dt" sz="half" idx="10"/>
          </p:nvPr>
        </p:nvSpPr>
        <p:spPr/>
        <p:txBody>
          <a:bodyPr/>
          <a:lstStyle/>
          <a:p>
            <a:fld id="{BADA3597-F0A2-48AA-B6E8-8BED05B63D65}" type="datetimeFigureOut">
              <a:rPr lang="en-US" smtClean="0"/>
              <a:t>3/24/2016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08D00B7-7C59-4382-A431-B1946BDBA9C6}" type="slidenum">
              <a:rPr lang="en-US" smtClean="0"/>
              <a:t>‹#›</a:t>
            </a:fld>
            <a:endParaRPr lang="en-US"/>
          </a:p>
        </p:txBody>
      </p:sp>
    </p:spTree>
    <p:extLst>
      <p:ext uri="{BB962C8B-B14F-4D97-AF65-F5344CB8AC3E}">
        <p14:creationId xmlns:p14="http://schemas.microsoft.com/office/powerpoint/2010/main" val="6913747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66443" y="2861734"/>
            <a:ext cx="6620967" cy="1915647"/>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866442" y="4777381"/>
            <a:ext cx="662096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ADA3597-F0A2-48AA-B6E8-8BED05B63D65}" type="datetimeFigureOut">
              <a:rPr lang="en-US" smtClean="0"/>
              <a:t>3/24/2016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08D00B7-7C59-4382-A431-B1946BDBA9C6}" type="slidenum">
              <a:rPr lang="en-US" smtClean="0"/>
              <a:t>‹#›</a:t>
            </a:fld>
            <a:endParaRPr lang="en-US"/>
          </a:p>
        </p:txBody>
      </p:sp>
    </p:spTree>
    <p:extLst>
      <p:ext uri="{BB962C8B-B14F-4D97-AF65-F5344CB8AC3E}">
        <p14:creationId xmlns:p14="http://schemas.microsoft.com/office/powerpoint/2010/main" val="8606401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27700" y="2060576"/>
            <a:ext cx="3298113"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241975" y="2056093"/>
            <a:ext cx="3298115"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ADA3597-F0A2-48AA-B6E8-8BED05B63D65}" type="datetimeFigureOut">
              <a:rPr lang="en-US" smtClean="0"/>
              <a:t>3/24/2016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08D00B7-7C59-4382-A431-B1946BDBA9C6}" type="slidenum">
              <a:rPr lang="en-US" smtClean="0"/>
              <a:t>‹#›</a:t>
            </a:fld>
            <a:endParaRPr lang="en-US"/>
          </a:p>
        </p:txBody>
      </p:sp>
    </p:spTree>
    <p:extLst>
      <p:ext uri="{BB962C8B-B14F-4D97-AF65-F5344CB8AC3E}">
        <p14:creationId xmlns:p14="http://schemas.microsoft.com/office/powerpoint/2010/main" val="39255127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827700" y="1905000"/>
            <a:ext cx="3298112"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27700" y="2514600"/>
            <a:ext cx="3298113"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241976" y="1905000"/>
            <a:ext cx="3298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241976" y="2514600"/>
            <a:ext cx="3298113"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ADA3597-F0A2-48AA-B6E8-8BED05B63D65}" type="datetimeFigureOut">
              <a:rPr lang="en-US" smtClean="0"/>
              <a:t>3/24/2016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08D00B7-7C59-4382-A431-B1946BDBA9C6}" type="slidenum">
              <a:rPr lang="en-US" smtClean="0"/>
              <a:t>‹#›</a:t>
            </a:fld>
            <a:endParaRPr lang="en-US"/>
          </a:p>
        </p:txBody>
      </p:sp>
    </p:spTree>
    <p:extLst>
      <p:ext uri="{BB962C8B-B14F-4D97-AF65-F5344CB8AC3E}">
        <p14:creationId xmlns:p14="http://schemas.microsoft.com/office/powerpoint/2010/main" val="2829382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7" name="Date Placeholder 2"/>
          <p:cNvSpPr>
            <a:spLocks noGrp="1"/>
          </p:cNvSpPr>
          <p:nvPr>
            <p:ph type="dt" sz="half" idx="10"/>
          </p:nvPr>
        </p:nvSpPr>
        <p:spPr/>
        <p:txBody>
          <a:bodyPr/>
          <a:lstStyle/>
          <a:p>
            <a:fld id="{BADA3597-F0A2-48AA-B6E8-8BED05B63D65}" type="datetimeFigureOut">
              <a:rPr lang="en-US" smtClean="0"/>
              <a:t>3/24/2016</a:t>
            </a:fld>
            <a:endParaRPr lang="en-US"/>
          </a:p>
        </p:txBody>
      </p:sp>
      <p:sp>
        <p:nvSpPr>
          <p:cNvPr id="5" name="Footer Placeholder 3"/>
          <p:cNvSpPr>
            <a:spLocks noGrp="1"/>
          </p:cNvSpPr>
          <p:nvPr>
            <p:ph type="ftr" sz="quarter" idx="11"/>
          </p:nvPr>
        </p:nvSpPr>
        <p:spPr/>
        <p:txBody>
          <a:bodyPr/>
          <a:lstStyle/>
          <a:p>
            <a:endParaRPr lang="en-US"/>
          </a:p>
        </p:txBody>
      </p:sp>
      <p:sp>
        <p:nvSpPr>
          <p:cNvPr id="6" name="Slide Number Placeholder 4"/>
          <p:cNvSpPr>
            <a:spLocks noGrp="1"/>
          </p:cNvSpPr>
          <p:nvPr>
            <p:ph type="sldNum" sz="quarter" idx="12"/>
          </p:nvPr>
        </p:nvSpPr>
        <p:spPr/>
        <p:txBody>
          <a:bodyPr/>
          <a:lstStyle/>
          <a:p>
            <a:fld id="{608D00B7-7C59-4382-A431-B1946BDBA9C6}" type="slidenum">
              <a:rPr lang="en-US" smtClean="0"/>
              <a:t>‹#›</a:t>
            </a:fld>
            <a:endParaRPr lang="en-US"/>
          </a:p>
        </p:txBody>
      </p:sp>
    </p:spTree>
    <p:extLst>
      <p:ext uri="{BB962C8B-B14F-4D97-AF65-F5344CB8AC3E}">
        <p14:creationId xmlns:p14="http://schemas.microsoft.com/office/powerpoint/2010/main" val="37506553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BADA3597-F0A2-48AA-B6E8-8BED05B63D65}" type="datetimeFigureOut">
              <a:rPr lang="en-US" smtClean="0"/>
              <a:t>3/24/2016</a:t>
            </a:fld>
            <a:endParaRPr lang="en-US"/>
          </a:p>
        </p:txBody>
      </p:sp>
      <p:sp>
        <p:nvSpPr>
          <p:cNvPr id="5" name="Footer Placeholder 2"/>
          <p:cNvSpPr>
            <a:spLocks noGrp="1"/>
          </p:cNvSpPr>
          <p:nvPr>
            <p:ph type="ftr" sz="quarter" idx="11"/>
          </p:nvPr>
        </p:nvSpPr>
        <p:spPr/>
        <p:txBody>
          <a:bodyPr/>
          <a:lstStyle/>
          <a:p>
            <a:endParaRPr lang="en-US"/>
          </a:p>
        </p:txBody>
      </p:sp>
      <p:sp>
        <p:nvSpPr>
          <p:cNvPr id="6" name="Slide Number Placeholder 3"/>
          <p:cNvSpPr>
            <a:spLocks noGrp="1"/>
          </p:cNvSpPr>
          <p:nvPr>
            <p:ph type="sldNum" sz="quarter" idx="12"/>
          </p:nvPr>
        </p:nvSpPr>
        <p:spPr/>
        <p:txBody>
          <a:bodyPr/>
          <a:lstStyle/>
          <a:p>
            <a:fld id="{608D00B7-7C59-4382-A431-B1946BDBA9C6}" type="slidenum">
              <a:rPr lang="en-US" smtClean="0"/>
              <a:t>‹#›</a:t>
            </a:fld>
            <a:endParaRPr lang="en-US"/>
          </a:p>
        </p:txBody>
      </p:sp>
    </p:spTree>
    <p:extLst>
      <p:ext uri="{BB962C8B-B14F-4D97-AF65-F5344CB8AC3E}">
        <p14:creationId xmlns:p14="http://schemas.microsoft.com/office/powerpoint/2010/main" val="33716760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6441" y="1447800"/>
            <a:ext cx="2551462" cy="1447800"/>
          </a:xfrm>
        </p:spPr>
        <p:txBody>
          <a:bodyPr anchor="b"/>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3589397" y="1447800"/>
            <a:ext cx="3898013"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66441" y="3129281"/>
            <a:ext cx="2551462"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7" name="Date Placeholder 4"/>
          <p:cNvSpPr>
            <a:spLocks noGrp="1"/>
          </p:cNvSpPr>
          <p:nvPr>
            <p:ph type="dt" sz="half" idx="10"/>
          </p:nvPr>
        </p:nvSpPr>
        <p:spPr/>
        <p:txBody>
          <a:bodyPr/>
          <a:lstStyle/>
          <a:p>
            <a:fld id="{BADA3597-F0A2-48AA-B6E8-8BED05B63D65}" type="datetimeFigureOut">
              <a:rPr lang="en-US" smtClean="0"/>
              <a:t>3/24/2016</a:t>
            </a:fld>
            <a:endParaRPr lang="en-US"/>
          </a:p>
        </p:txBody>
      </p:sp>
      <p:sp>
        <p:nvSpPr>
          <p:cNvPr id="5" name="Footer Placeholder 5"/>
          <p:cNvSpPr>
            <a:spLocks noGrp="1"/>
          </p:cNvSpPr>
          <p:nvPr>
            <p:ph type="ftr" sz="quarter" idx="11"/>
          </p:nvPr>
        </p:nvSpPr>
        <p:spPr/>
        <p:txBody>
          <a:bodyPr/>
          <a:lstStyle/>
          <a:p>
            <a:endParaRPr lang="en-US"/>
          </a:p>
        </p:txBody>
      </p:sp>
      <p:sp>
        <p:nvSpPr>
          <p:cNvPr id="6" name="Slide Number Placeholder 6"/>
          <p:cNvSpPr>
            <a:spLocks noGrp="1"/>
          </p:cNvSpPr>
          <p:nvPr>
            <p:ph type="sldNum" sz="quarter" idx="12"/>
          </p:nvPr>
        </p:nvSpPr>
        <p:spPr/>
        <p:txBody>
          <a:bodyPr/>
          <a:lstStyle/>
          <a:p>
            <a:fld id="{608D00B7-7C59-4382-A431-B1946BDBA9C6}" type="slidenum">
              <a:rPr lang="en-US" smtClean="0"/>
              <a:t>‹#›</a:t>
            </a:fld>
            <a:endParaRPr lang="en-US"/>
          </a:p>
        </p:txBody>
      </p:sp>
    </p:spTree>
    <p:extLst>
      <p:ext uri="{BB962C8B-B14F-4D97-AF65-F5344CB8AC3E}">
        <p14:creationId xmlns:p14="http://schemas.microsoft.com/office/powerpoint/2010/main" val="27696906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5656" y="1854192"/>
            <a:ext cx="3820674" cy="1574808"/>
          </a:xfrm>
        </p:spPr>
        <p:txBody>
          <a:bodyPr anchor="b">
            <a:normAutofit/>
          </a:bodyPr>
          <a:lstStyle>
            <a:lvl1pPr algn="l">
              <a:defRPr sz="36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213517" y="1143000"/>
            <a:ext cx="2400925"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866441" y="3657600"/>
            <a:ext cx="3814728"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ADA3597-F0A2-48AA-B6E8-8BED05B63D65}" type="datetimeFigureOut">
              <a:rPr lang="en-US" smtClean="0"/>
              <a:t>3/24/2016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08D00B7-7C59-4382-A431-B1946BDBA9C6}" type="slidenum">
              <a:rPr lang="en-US" smtClean="0"/>
              <a:t>‹#›</a:t>
            </a:fld>
            <a:endParaRPr lang="en-US"/>
          </a:p>
        </p:txBody>
      </p:sp>
    </p:spTree>
    <p:extLst>
      <p:ext uri="{BB962C8B-B14F-4D97-AF65-F5344CB8AC3E}">
        <p14:creationId xmlns:p14="http://schemas.microsoft.com/office/powerpoint/2010/main" val="39609743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2" name="Oval 21"/>
          <p:cNvSpPr/>
          <p:nvPr/>
        </p:nvSpPr>
        <p:spPr>
          <a:xfrm>
            <a:off x="629943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5689832" y="-457200"/>
            <a:ext cx="1600200" cy="1600200"/>
          </a:xfrm>
          <a:prstGeom prst="ellipse">
            <a:avLst/>
          </a:prstGeom>
          <a:gradFill flip="none" rotWithShape="1">
            <a:gsLst>
              <a:gs pos="0">
                <a:schemeClr val="bg2">
                  <a:lumMod val="60000"/>
                  <a:lumOff val="40000"/>
                  <a:alpha val="14000"/>
                </a:schemeClr>
              </a:gs>
              <a:gs pos="73000">
                <a:schemeClr val="bg2">
                  <a:lumMod val="60000"/>
                  <a:lumOff val="40000"/>
                  <a:alpha val="0"/>
                </a:schemeClr>
              </a:gs>
              <a:gs pos="36000">
                <a:schemeClr val="bg2">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6299432" y="6096000"/>
            <a:ext cx="990600" cy="990600"/>
          </a:xfrm>
          <a:prstGeom prst="ellipse">
            <a:avLst/>
          </a:prstGeom>
          <a:gradFill flip="none" rotWithShape="1">
            <a:gsLst>
              <a:gs pos="0">
                <a:schemeClr val="bg2">
                  <a:lumMod val="60000"/>
                  <a:lumOff val="40000"/>
                  <a:alpha val="9000"/>
                </a:schemeClr>
              </a:gs>
              <a:gs pos="66000">
                <a:schemeClr val="bg2">
                  <a:lumMod val="60000"/>
                  <a:lumOff val="40000"/>
                  <a:alpha val="0"/>
                </a:schemeClr>
              </a:gs>
              <a:gs pos="36000">
                <a:schemeClr val="bg2">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153988" y="2667000"/>
            <a:ext cx="4191000" cy="4191000"/>
          </a:xfrm>
          <a:prstGeom prst="ellipse">
            <a:avLst/>
          </a:prstGeom>
          <a:gradFill flip="none" rotWithShape="1">
            <a:gsLst>
              <a:gs pos="0">
                <a:schemeClr val="bg2">
                  <a:lumMod val="60000"/>
                  <a:lumOff val="40000"/>
                  <a:alpha val="11000"/>
                </a:schemeClr>
              </a:gs>
              <a:gs pos="75000">
                <a:schemeClr val="bg2">
                  <a:lumMod val="60000"/>
                  <a:lumOff val="40000"/>
                  <a:alpha val="0"/>
                </a:schemeClr>
              </a:gs>
              <a:gs pos="36000">
                <a:schemeClr val="bg2">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39788" y="2895600"/>
            <a:ext cx="2362200" cy="2362200"/>
          </a:xfrm>
          <a:prstGeom prst="ellipse">
            <a:avLst/>
          </a:prstGeom>
          <a:gradFill flip="none" rotWithShape="1">
            <a:gsLst>
              <a:gs pos="0">
                <a:schemeClr val="bg2">
                  <a:lumMod val="60000"/>
                  <a:lumOff val="40000"/>
                  <a:alpha val="8000"/>
                </a:schemeClr>
              </a:gs>
              <a:gs pos="72000">
                <a:schemeClr val="bg2">
                  <a:lumMod val="60000"/>
                  <a:lumOff val="40000"/>
                  <a:alpha val="0"/>
                </a:schemeClr>
              </a:gs>
              <a:gs pos="36000">
                <a:schemeClr val="bg2">
                  <a:lumMod val="60000"/>
                  <a:lumOff val="4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Rectangle 18"/>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484710" y="452718"/>
            <a:ext cx="7055380" cy="1400530"/>
          </a:xfrm>
          <a:prstGeom prst="rect">
            <a:avLst/>
          </a:prstGeom>
        </p:spPr>
        <p:txBody>
          <a:bodyPr vert="horz" lIns="91440" tIns="45720" rIns="91440" bIns="45720" rtlCol="0" anchor="t">
            <a:noAutofit/>
          </a:bodyPr>
          <a:lstStyle/>
          <a:p>
            <a:r>
              <a:rPr lang="en-US" smtClean="0"/>
              <a:t>Click to edit Master title style</a:t>
            </a:r>
            <a:endParaRPr lang="en-US" dirty="0"/>
          </a:p>
        </p:txBody>
      </p:sp>
      <p:sp>
        <p:nvSpPr>
          <p:cNvPr id="3" name="Text Placeholder 2"/>
          <p:cNvSpPr>
            <a:spLocks noGrp="1"/>
          </p:cNvSpPr>
          <p:nvPr>
            <p:ph type="body" idx="1"/>
          </p:nvPr>
        </p:nvSpPr>
        <p:spPr>
          <a:xfrm>
            <a:off x="827700" y="2052925"/>
            <a:ext cx="6711654" cy="4195481"/>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rot="5400000">
            <a:off x="7494989" y="1828771"/>
            <a:ext cx="990599" cy="22865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BADA3597-F0A2-48AA-B6E8-8BED05B63D65}" type="datetimeFigureOut">
              <a:rPr lang="en-US" smtClean="0"/>
              <a:t>3/24/2016</a:t>
            </a:fld>
            <a:endParaRPr lang="en-US"/>
          </a:p>
        </p:txBody>
      </p:sp>
      <p:sp>
        <p:nvSpPr>
          <p:cNvPr id="5" name="Footer Placeholder 4"/>
          <p:cNvSpPr>
            <a:spLocks noGrp="1"/>
          </p:cNvSpPr>
          <p:nvPr>
            <p:ph type="ftr" sz="quarter" idx="3"/>
          </p:nvPr>
        </p:nvSpPr>
        <p:spPr>
          <a:xfrm rot="5400000">
            <a:off x="6233335" y="3263371"/>
            <a:ext cx="3859795" cy="228660"/>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a:p>
        </p:txBody>
      </p:sp>
      <p:sp>
        <p:nvSpPr>
          <p:cNvPr id="6" name="Slide Number Placeholder 5"/>
          <p:cNvSpPr>
            <a:spLocks noGrp="1"/>
          </p:cNvSpPr>
          <p:nvPr>
            <p:ph type="sldNum" sz="quarter" idx="4"/>
          </p:nvPr>
        </p:nvSpPr>
        <p:spPr bwMode="gray">
          <a:xfrm>
            <a:off x="7766431" y="295736"/>
            <a:ext cx="628813" cy="767687"/>
          </a:xfrm>
          <a:prstGeom prst="rect">
            <a:avLst/>
          </a:prstGeom>
        </p:spPr>
        <p:txBody>
          <a:bodyPr vert="horz" lIns="91440" tIns="45720" rIns="91440" bIns="45720" rtlCol="0" anchor="b"/>
          <a:lstStyle>
            <a:lvl1pPr algn="ctr">
              <a:defRPr sz="2801" b="0" i="0">
                <a:solidFill>
                  <a:schemeClr val="tx1">
                    <a:tint val="75000"/>
                  </a:schemeClr>
                </a:solidFill>
              </a:defRPr>
            </a:lvl1pPr>
          </a:lstStyle>
          <a:p>
            <a:fld id="{608D00B7-7C59-4382-A431-B1946BDBA9C6}" type="slidenum">
              <a:rPr lang="en-US" smtClean="0"/>
              <a:t>‹#›</a:t>
            </a:fld>
            <a:endParaRPr lang="en-US"/>
          </a:p>
        </p:txBody>
      </p:sp>
    </p:spTree>
    <p:extLst>
      <p:ext uri="{BB962C8B-B14F-4D97-AF65-F5344CB8AC3E}">
        <p14:creationId xmlns:p14="http://schemas.microsoft.com/office/powerpoint/2010/main" val="2988487361"/>
      </p:ext>
    </p:extLst>
  </p:cSld>
  <p:clrMap bg1="dk1" tx1="lt1" bg2="dk2" tx2="lt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0" r:id="rId12"/>
    <p:sldLayoutId id="2147483721" r:id="rId13"/>
    <p:sldLayoutId id="2147483722" r:id="rId14"/>
    <p:sldLayoutId id="2147483723" r:id="rId15"/>
    <p:sldLayoutId id="2147483724" r:id="rId16"/>
    <p:sldLayoutId id="2147483725" r:id="rId17"/>
  </p:sldLayoutIdLst>
  <p:txStyles>
    <p:titleStyle>
      <a:lvl1pPr algn="l" defTabSz="457207"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6" indent="-342906" algn="l" defTabSz="457207"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62" indent="-285755" algn="l" defTabSz="457207"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20"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27"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34"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14642"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49"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57"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64"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7" rtl="0" eaLnBrk="1" latinLnBrk="0" hangingPunct="1">
        <a:defRPr sz="1800" kern="1200">
          <a:solidFill>
            <a:schemeClr val="tx1"/>
          </a:solidFill>
          <a:latin typeface="+mn-lt"/>
          <a:ea typeface="+mn-ea"/>
          <a:cs typeface="+mn-cs"/>
        </a:defRPr>
      </a:lvl1pPr>
      <a:lvl2pPr marL="457207" algn="l" defTabSz="457207" rtl="0" eaLnBrk="1" latinLnBrk="0" hangingPunct="1">
        <a:defRPr sz="1800" kern="1200">
          <a:solidFill>
            <a:schemeClr val="tx1"/>
          </a:solidFill>
          <a:latin typeface="+mn-lt"/>
          <a:ea typeface="+mn-ea"/>
          <a:cs typeface="+mn-cs"/>
        </a:defRPr>
      </a:lvl2pPr>
      <a:lvl3pPr marL="914415" algn="l" defTabSz="457207" rtl="0" eaLnBrk="1" latinLnBrk="0" hangingPunct="1">
        <a:defRPr sz="1800" kern="1200">
          <a:solidFill>
            <a:schemeClr val="tx1"/>
          </a:solidFill>
          <a:latin typeface="+mn-lt"/>
          <a:ea typeface="+mn-ea"/>
          <a:cs typeface="+mn-cs"/>
        </a:defRPr>
      </a:lvl3pPr>
      <a:lvl4pPr marL="1371622" algn="l" defTabSz="457207" rtl="0" eaLnBrk="1" latinLnBrk="0" hangingPunct="1">
        <a:defRPr sz="1800" kern="1200">
          <a:solidFill>
            <a:schemeClr val="tx1"/>
          </a:solidFill>
          <a:latin typeface="+mn-lt"/>
          <a:ea typeface="+mn-ea"/>
          <a:cs typeface="+mn-cs"/>
        </a:defRPr>
      </a:lvl4pPr>
      <a:lvl5pPr marL="1828831" algn="l" defTabSz="457207" rtl="0" eaLnBrk="1" latinLnBrk="0" hangingPunct="1">
        <a:defRPr sz="1800" kern="1200">
          <a:solidFill>
            <a:schemeClr val="tx1"/>
          </a:solidFill>
          <a:latin typeface="+mn-lt"/>
          <a:ea typeface="+mn-ea"/>
          <a:cs typeface="+mn-cs"/>
        </a:defRPr>
      </a:lvl5pPr>
      <a:lvl6pPr marL="2286038" algn="l" defTabSz="457207" rtl="0" eaLnBrk="1" latinLnBrk="0" hangingPunct="1">
        <a:defRPr sz="1800" kern="1200">
          <a:solidFill>
            <a:schemeClr val="tx1"/>
          </a:solidFill>
          <a:latin typeface="+mn-lt"/>
          <a:ea typeface="+mn-ea"/>
          <a:cs typeface="+mn-cs"/>
        </a:defRPr>
      </a:lvl6pPr>
      <a:lvl7pPr marL="2743246" algn="l" defTabSz="457207" rtl="0" eaLnBrk="1" latinLnBrk="0" hangingPunct="1">
        <a:defRPr sz="1800" kern="1200">
          <a:solidFill>
            <a:schemeClr val="tx1"/>
          </a:solidFill>
          <a:latin typeface="+mn-lt"/>
          <a:ea typeface="+mn-ea"/>
          <a:cs typeface="+mn-cs"/>
        </a:defRPr>
      </a:lvl7pPr>
      <a:lvl8pPr marL="3200453" algn="l" defTabSz="457207" rtl="0" eaLnBrk="1" latinLnBrk="0" hangingPunct="1">
        <a:defRPr sz="1800" kern="1200">
          <a:solidFill>
            <a:schemeClr val="tx1"/>
          </a:solidFill>
          <a:latin typeface="+mn-lt"/>
          <a:ea typeface="+mn-ea"/>
          <a:cs typeface="+mn-cs"/>
        </a:defRPr>
      </a:lvl8pPr>
      <a:lvl9pPr marL="3657661" algn="l" defTabSz="45720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http://www.livescience.com/47612-civil-engineering.html" TargetMode="External"/><Relationship Id="rId2" Type="http://schemas.openxmlformats.org/officeDocument/2006/relationships/hyperlink" Target="http://www.bls.gov/ooh/architecture-and-engineering/civil-engineers.htm?_sm_au_=iHVHmRWD3kn0VV5H#tab-2" TargetMode="External"/><Relationship Id="rId1" Type="http://schemas.openxmlformats.org/officeDocument/2006/relationships/slideLayout" Target="../slideLayouts/slideLayout2.xml"/><Relationship Id="rId4" Type="http://schemas.openxmlformats.org/officeDocument/2006/relationships/hyperlink" Target="http://www.corestandards.org/ELA-Literacy/RI/5/9/" TargetMode="External"/></Relationships>
</file>

<file path=ppt/slides/_rels/slide1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hyperlink" Target="http://www.symbaloo.com/mix/buildingbig" TargetMode="External"/><Relationship Id="rId2" Type="http://schemas.openxmlformats.org/officeDocument/2006/relationships/hyperlink" Target="http://www.onslowaig.weebly.com/" TargetMode="Externa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hyperlink" Target="mailto:Maria.Burdette@onslow.k12.nc.us" TargetMode="External"/><Relationship Id="rId2" Type="http://schemas.openxmlformats.org/officeDocument/2006/relationships/hyperlink" Target="mailto:Heather.Smith@onslow.k12.nc.us" TargetMode="Externa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wmv"/><Relationship Id="rId1" Type="http://schemas.microsoft.com/office/2007/relationships/media" Target="../media/media1.wmv"/><Relationship Id="rId4" Type="http://schemas.openxmlformats.org/officeDocument/2006/relationships/image" Target="../media/image35.png"/></Relationships>
</file>

<file path=ppt/slides/_rels/slide3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hyperlink" Target="https://play.kahoot.it/#/k/224499fe-5343-4725-9d47-9b4d4eaebed1" TargetMode="External"/><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41.jpg"/></Relationships>
</file>

<file path=ppt/slides/_rels/slide4.xml.rels><?xml version="1.0" encoding="UTF-8" standalone="yes"?>
<Relationships xmlns="http://schemas.openxmlformats.org/package/2006/relationships"><Relationship Id="rId3" Type="http://schemas.openxmlformats.org/officeDocument/2006/relationships/hyperlink" Target="http://goo.gl/trtNQu" TargetMode="External"/><Relationship Id="rId2" Type="http://schemas.openxmlformats.org/officeDocument/2006/relationships/hyperlink" Target="mailto:Katherine.Collins@onslow.k12.nc.us" TargetMode="Externa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7.pn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e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jpeg"/><Relationship Id="rId1" Type="http://schemas.openxmlformats.org/officeDocument/2006/relationships/slideLayout" Target="../slideLayouts/slideLayout6.xml"/><Relationship Id="rId5" Type="http://schemas.openxmlformats.org/officeDocument/2006/relationships/image" Target="../media/image56.jpeg"/><Relationship Id="rId4" Type="http://schemas.openxmlformats.org/officeDocument/2006/relationships/image" Target="../media/image55.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2.wmv"/><Relationship Id="rId1" Type="http://schemas.microsoft.com/office/2007/relationships/media" Target="../media/media2.wmv"/><Relationship Id="rId4" Type="http://schemas.openxmlformats.org/officeDocument/2006/relationships/image" Target="../media/image58.png"/></Relationships>
</file>

<file path=ppt/slides/_rels/slide52.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2.jpe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 Id="rId5" Type="http://schemas.openxmlformats.org/officeDocument/2006/relationships/image" Target="../media/image12.pn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 Id="rId5" Type="http://schemas.openxmlformats.org/officeDocument/2006/relationships/image" Target="../media/image16.jpe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8600" y="2590800"/>
            <a:ext cx="8686800" cy="1470025"/>
          </a:xfrm>
        </p:spPr>
        <p:txBody>
          <a:bodyPr/>
          <a:lstStyle/>
          <a:p>
            <a:r>
              <a:rPr lang="en-US" sz="8000" b="1" dirty="0" smtClean="0">
                <a:latin typeface="+mn-lt"/>
              </a:rPr>
              <a:t>Building BIG</a:t>
            </a:r>
            <a:endParaRPr lang="en-US" sz="8000" b="1" dirty="0">
              <a:latin typeface="+mn-lt"/>
            </a:endParaRPr>
          </a:p>
        </p:txBody>
      </p:sp>
      <p:sp>
        <p:nvSpPr>
          <p:cNvPr id="3" name="Subtitle 2"/>
          <p:cNvSpPr>
            <a:spLocks noGrp="1"/>
          </p:cNvSpPr>
          <p:nvPr>
            <p:ph type="subTitle" idx="1"/>
          </p:nvPr>
        </p:nvSpPr>
        <p:spPr>
          <a:xfrm>
            <a:off x="533400" y="4060825"/>
            <a:ext cx="6620968" cy="640525"/>
          </a:xfrm>
        </p:spPr>
        <p:txBody>
          <a:bodyPr>
            <a:noAutofit/>
          </a:bodyPr>
          <a:lstStyle/>
          <a:p>
            <a:r>
              <a:rPr lang="en-US" sz="2800" b="1" dirty="0" smtClean="0"/>
              <a:t>NCAGT Conference 2016 </a:t>
            </a:r>
          </a:p>
          <a:p>
            <a:r>
              <a:rPr lang="en-US" sz="2800" b="1" dirty="0" smtClean="0"/>
              <a:t>Winston-Salem, NC</a:t>
            </a:r>
          </a:p>
          <a:p>
            <a:endParaRPr lang="en-US" sz="2800" b="1" dirty="0" smtClean="0"/>
          </a:p>
        </p:txBody>
      </p:sp>
      <p:sp>
        <p:nvSpPr>
          <p:cNvPr id="5" name="TextBox 4"/>
          <p:cNvSpPr txBox="1"/>
          <p:nvPr/>
        </p:nvSpPr>
        <p:spPr>
          <a:xfrm>
            <a:off x="762000" y="5181600"/>
            <a:ext cx="6705600" cy="1477328"/>
          </a:xfrm>
          <a:prstGeom prst="rect">
            <a:avLst/>
          </a:prstGeom>
          <a:noFill/>
        </p:spPr>
        <p:txBody>
          <a:bodyPr wrap="square" rtlCol="0">
            <a:spAutoFit/>
          </a:bodyPr>
          <a:lstStyle/>
          <a:p>
            <a:r>
              <a:rPr lang="en-US" b="1" dirty="0" smtClean="0"/>
              <a:t>Onslow County Schools</a:t>
            </a:r>
          </a:p>
          <a:p>
            <a:r>
              <a:rPr lang="en-US" dirty="0" smtClean="0"/>
              <a:t>Heather </a:t>
            </a:r>
            <a:r>
              <a:rPr lang="en-US" dirty="0"/>
              <a:t>Smith</a:t>
            </a:r>
            <a:r>
              <a:rPr lang="en-US" dirty="0" smtClean="0"/>
              <a:t>, AIG Specialist</a:t>
            </a:r>
            <a:endParaRPr lang="en-US" dirty="0"/>
          </a:p>
          <a:p>
            <a:r>
              <a:rPr lang="en-US" dirty="0"/>
              <a:t>Maria Burdette, </a:t>
            </a:r>
            <a:r>
              <a:rPr lang="en-US" dirty="0" smtClean="0"/>
              <a:t>AIG Specialist</a:t>
            </a:r>
            <a:endParaRPr lang="en-US" dirty="0"/>
          </a:p>
          <a:p>
            <a:r>
              <a:rPr lang="en-US" dirty="0"/>
              <a:t>Katherine Collins, </a:t>
            </a:r>
            <a:r>
              <a:rPr lang="en-US" dirty="0" smtClean="0"/>
              <a:t>Digital Learning &amp; Technology Facilitator </a:t>
            </a:r>
            <a:endParaRPr lang="en-US" dirty="0"/>
          </a:p>
          <a:p>
            <a:endParaRPr lang="en-US" dirty="0"/>
          </a:p>
        </p:txBody>
      </p:sp>
      <p:pic>
        <p:nvPicPr>
          <p:cNvPr id="6" name="Picture 5"/>
          <p:cNvPicPr>
            <a:picLocks noChangeAspect="1"/>
          </p:cNvPicPr>
          <p:nvPr/>
        </p:nvPicPr>
        <p:blipFill>
          <a:blip r:embed="rId2"/>
          <a:stretch>
            <a:fillRect/>
          </a:stretch>
        </p:blipFill>
        <p:spPr>
          <a:xfrm>
            <a:off x="533400" y="272647"/>
            <a:ext cx="2721313" cy="2394755"/>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46518" y="1133906"/>
            <a:ext cx="1295400" cy="1295400"/>
          </a:xfrm>
          <a:prstGeom prst="rect">
            <a:avLst/>
          </a:prstGeom>
        </p:spPr>
      </p:pic>
      <p:sp>
        <p:nvSpPr>
          <p:cNvPr id="9" name="TextBox 8"/>
          <p:cNvSpPr txBox="1"/>
          <p:nvPr/>
        </p:nvSpPr>
        <p:spPr>
          <a:xfrm>
            <a:off x="6324600" y="1027554"/>
            <a:ext cx="2286000" cy="1508105"/>
          </a:xfrm>
          <a:prstGeom prst="rect">
            <a:avLst/>
          </a:prstGeom>
          <a:noFill/>
        </p:spPr>
        <p:txBody>
          <a:bodyPr wrap="square" rtlCol="0">
            <a:spAutoFit/>
          </a:bodyPr>
          <a:lstStyle/>
          <a:p>
            <a:pPr algn="ctr"/>
            <a:r>
              <a:rPr lang="en-US" sz="2400" b="1" dirty="0" smtClean="0"/>
              <a:t>Edmodo Group Code:</a:t>
            </a:r>
          </a:p>
          <a:p>
            <a:pPr algn="ctr"/>
            <a:r>
              <a:rPr lang="en-US" sz="4400" b="1" dirty="0"/>
              <a:t>9ps7cz</a:t>
            </a:r>
            <a:endParaRPr lang="en-US" sz="4400" b="1" dirty="0" smtClean="0"/>
          </a:p>
        </p:txBody>
      </p:sp>
      <p:pic>
        <p:nvPicPr>
          <p:cNvPr id="4" name="Picture 6"/>
          <p:cNvPicPr>
            <a:picLocks noChangeAspect="1"/>
          </p:cNvPicPr>
          <p:nvPr/>
        </p:nvPicPr>
        <p:blipFill>
          <a:blip r:embed="rId4"/>
          <a:stretch>
            <a:fillRect/>
          </a:stretch>
        </p:blipFill>
        <p:spPr>
          <a:xfrm>
            <a:off x="6604842" y="2615455"/>
            <a:ext cx="2005758" cy="2005758"/>
          </a:xfrm>
          <a:prstGeom prst="rect">
            <a:avLst/>
          </a:prstGeom>
        </p:spPr>
      </p:pic>
    </p:spTree>
    <p:extLst>
      <p:ext uri="{BB962C8B-B14F-4D97-AF65-F5344CB8AC3E}">
        <p14:creationId xmlns:p14="http://schemas.microsoft.com/office/powerpoint/2010/main" val="25186262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457200"/>
            <a:ext cx="8278290" cy="1400530"/>
          </a:xfrm>
        </p:spPr>
        <p:txBody>
          <a:bodyPr/>
          <a:lstStyle/>
          <a:p>
            <a:r>
              <a:rPr lang="en-US" sz="4000" dirty="0" smtClean="0"/>
              <a:t>Technology Platform Alternatives</a:t>
            </a:r>
            <a:endParaRPr lang="en-US" sz="4000" dirty="0"/>
          </a:p>
        </p:txBody>
      </p:sp>
      <p:sp>
        <p:nvSpPr>
          <p:cNvPr id="3" name="TextBox 2"/>
          <p:cNvSpPr txBox="1"/>
          <p:nvPr/>
        </p:nvSpPr>
        <p:spPr>
          <a:xfrm>
            <a:off x="304800" y="1371600"/>
            <a:ext cx="8610600" cy="1477328"/>
          </a:xfrm>
          <a:prstGeom prst="rect">
            <a:avLst/>
          </a:prstGeom>
          <a:noFill/>
        </p:spPr>
        <p:txBody>
          <a:bodyPr wrap="square" rtlCol="0">
            <a:spAutoFit/>
          </a:bodyPr>
          <a:lstStyle/>
          <a:p>
            <a:r>
              <a:rPr lang="en-US" dirty="0"/>
              <a:t>The idea behind having a platform is to have resources that target specific areas of digital learning. </a:t>
            </a:r>
          </a:p>
          <a:p>
            <a:pPr marL="285750" indent="-285750">
              <a:buFont typeface="Arial" panose="020B0604020202020204" pitchFamily="34" charset="0"/>
              <a:buChar char="•"/>
            </a:pPr>
            <a:r>
              <a:rPr lang="en-US" dirty="0"/>
              <a:t>Learning Management System (LMS), Formative Assessments, Video, Collaboration &amp; Communication, </a:t>
            </a:r>
            <a:r>
              <a:rPr lang="en-US" dirty="0" err="1"/>
              <a:t>etc</a:t>
            </a:r>
            <a:r>
              <a:rPr lang="en-US" dirty="0"/>
              <a:t>…</a:t>
            </a:r>
          </a:p>
          <a:p>
            <a:pPr marL="285750" indent="-285750">
              <a:buFont typeface="Arial" panose="020B0604020202020204" pitchFamily="34" charset="0"/>
              <a:buChar char="•"/>
            </a:pPr>
            <a:r>
              <a:rPr lang="en-US" dirty="0"/>
              <a:t>The</a:t>
            </a:r>
            <a:r>
              <a:rPr lang="en-US"/>
              <a:t> QR code takes you to a Livebinder with alternative resources.</a:t>
            </a:r>
            <a:endParaRPr lang="en-US" dirty="0"/>
          </a:p>
        </p:txBody>
      </p:sp>
      <p:pic>
        <p:nvPicPr>
          <p:cNvPr id="4" name="Picture 4"/>
          <p:cNvPicPr>
            <a:picLocks noChangeAspect="1"/>
          </p:cNvPicPr>
          <p:nvPr/>
        </p:nvPicPr>
        <p:blipFill>
          <a:blip r:embed="rId2"/>
          <a:stretch>
            <a:fillRect/>
          </a:stretch>
        </p:blipFill>
        <p:spPr>
          <a:xfrm>
            <a:off x="2826488" y="3352800"/>
            <a:ext cx="6096000" cy="3161859"/>
          </a:xfrm>
          <a:prstGeom prst="rect">
            <a:avLst/>
          </a:prstGeom>
        </p:spPr>
      </p:pic>
      <p:pic>
        <p:nvPicPr>
          <p:cNvPr id="6"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1424" y="3886200"/>
            <a:ext cx="2209800" cy="2209800"/>
          </a:xfrm>
          <a:prstGeom prst="rect">
            <a:avLst/>
          </a:prstGeom>
        </p:spPr>
      </p:pic>
    </p:spTree>
    <p:extLst>
      <p:ext uri="{BB962C8B-B14F-4D97-AF65-F5344CB8AC3E}">
        <p14:creationId xmlns:p14="http://schemas.microsoft.com/office/powerpoint/2010/main" val="425488598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4602" y="304800"/>
            <a:ext cx="7055380" cy="1400530"/>
          </a:xfrm>
        </p:spPr>
        <p:txBody>
          <a:bodyPr/>
          <a:lstStyle/>
          <a:p>
            <a:r>
              <a:rPr lang="en-US" dirty="0" smtClean="0"/>
              <a:t>Standards of Practice</a:t>
            </a:r>
            <a:br>
              <a:rPr lang="en-US" dirty="0" smtClean="0"/>
            </a:br>
            <a:r>
              <a:rPr lang="en-US" sz="2400" dirty="0" smtClean="0"/>
              <a:t>for Digital Learning &amp; Teaching Environments</a:t>
            </a:r>
            <a:r>
              <a:rPr lang="en-US" dirty="0" smtClean="0"/>
              <a:t> </a:t>
            </a:r>
            <a:endParaRPr lang="en-US" dirty="0"/>
          </a:p>
        </p:txBody>
      </p:sp>
      <p:sp>
        <p:nvSpPr>
          <p:cNvPr id="4" name="TextBox 3"/>
          <p:cNvSpPr txBox="1"/>
          <p:nvPr/>
        </p:nvSpPr>
        <p:spPr>
          <a:xfrm>
            <a:off x="443445" y="3886200"/>
            <a:ext cx="8382000" cy="1938992"/>
          </a:xfrm>
          <a:prstGeom prst="rect">
            <a:avLst/>
          </a:prstGeom>
          <a:noFill/>
        </p:spPr>
        <p:txBody>
          <a:bodyPr wrap="square" rtlCol="0">
            <a:spAutoFit/>
          </a:bodyPr>
          <a:lstStyle/>
          <a:p>
            <a:r>
              <a:rPr lang="en-US" sz="2400" dirty="0" smtClean="0"/>
              <a:t>The purpose behind incorporating the use of a Class Notebook through Office 365 is to support the county’s technology platform and Standards of Practice.  The use of Class Notebook has also made sharing, completing, and viewing assignments easy and quick.  </a:t>
            </a:r>
            <a:endParaRPr lang="en-US" sz="2400" dirty="0"/>
          </a:p>
        </p:txBody>
      </p:sp>
      <p:grpSp>
        <p:nvGrpSpPr>
          <p:cNvPr id="10" name="Group 9"/>
          <p:cNvGrpSpPr/>
          <p:nvPr/>
        </p:nvGrpSpPr>
        <p:grpSpPr>
          <a:xfrm>
            <a:off x="304800" y="1905000"/>
            <a:ext cx="8659290" cy="1396728"/>
            <a:chOff x="304800" y="1905000"/>
            <a:chExt cx="8659290" cy="1396728"/>
          </a:xfrm>
        </p:grpSpPr>
        <p:grpSp>
          <p:nvGrpSpPr>
            <p:cNvPr id="6" name="Group 5"/>
            <p:cNvGrpSpPr/>
            <p:nvPr/>
          </p:nvGrpSpPr>
          <p:grpSpPr>
            <a:xfrm>
              <a:off x="304800" y="1905000"/>
              <a:ext cx="8659290" cy="1396728"/>
              <a:chOff x="304800" y="1879872"/>
              <a:chExt cx="8659290" cy="1396728"/>
            </a:xfrm>
          </p:grpSpPr>
          <p:pic>
            <p:nvPicPr>
              <p:cNvPr id="3" name="Picture 2"/>
              <p:cNvPicPr>
                <a:picLocks noChangeAspect="1"/>
              </p:cNvPicPr>
              <p:nvPr/>
            </p:nvPicPr>
            <p:blipFill>
              <a:blip r:embed="rId2"/>
              <a:stretch>
                <a:fillRect/>
              </a:stretch>
            </p:blipFill>
            <p:spPr>
              <a:xfrm>
                <a:off x="304800" y="1879872"/>
                <a:ext cx="8659290" cy="1396728"/>
              </a:xfrm>
              <a:prstGeom prst="rect">
                <a:avLst/>
              </a:prstGeom>
            </p:spPr>
          </p:pic>
          <p:sp>
            <p:nvSpPr>
              <p:cNvPr id="5" name="Rectangle 4"/>
              <p:cNvSpPr/>
              <p:nvPr/>
            </p:nvSpPr>
            <p:spPr>
              <a:xfrm>
                <a:off x="6629400" y="1879872"/>
                <a:ext cx="1219200" cy="25372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8" name="Straight Connector 7"/>
            <p:cNvCxnSpPr/>
            <p:nvPr/>
          </p:nvCxnSpPr>
          <p:spPr>
            <a:xfrm>
              <a:off x="4191000" y="3048000"/>
              <a:ext cx="32766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28234533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t>Onslow County Schools </a:t>
            </a:r>
            <a:r>
              <a:rPr lang="en-US" dirty="0" smtClean="0"/>
              <a:t>AIG Elementary Services</a:t>
            </a:r>
            <a:endParaRPr lang="en-US" dirty="0"/>
          </a:p>
        </p:txBody>
      </p:sp>
      <p:sp>
        <p:nvSpPr>
          <p:cNvPr id="3" name="Content Placeholder 2"/>
          <p:cNvSpPr>
            <a:spLocks noGrp="1"/>
          </p:cNvSpPr>
          <p:nvPr>
            <p:ph idx="1"/>
          </p:nvPr>
        </p:nvSpPr>
        <p:spPr>
          <a:xfrm>
            <a:off x="827700" y="2052925"/>
            <a:ext cx="7935300" cy="4195481"/>
          </a:xfrm>
        </p:spPr>
        <p:txBody>
          <a:bodyPr>
            <a:normAutofit fontScale="92500" lnSpcReduction="20000"/>
          </a:bodyPr>
          <a:lstStyle/>
          <a:p>
            <a:r>
              <a:rPr lang="en-US" sz="3200" dirty="0" smtClean="0"/>
              <a:t>Grades 3-5 in pull-out setting at most elementary schools</a:t>
            </a:r>
          </a:p>
          <a:p>
            <a:pPr marL="0" indent="0">
              <a:buNone/>
            </a:pPr>
            <a:endParaRPr lang="en-US" sz="3200" dirty="0" smtClean="0"/>
          </a:p>
          <a:p>
            <a:r>
              <a:rPr lang="en-US" sz="3200" dirty="0" smtClean="0"/>
              <a:t>2 to 3 contacts weekly</a:t>
            </a:r>
          </a:p>
          <a:p>
            <a:pPr marL="0" indent="0">
              <a:buNone/>
            </a:pPr>
            <a:endParaRPr lang="en-US" sz="3200" dirty="0"/>
          </a:p>
          <a:p>
            <a:r>
              <a:rPr lang="en-US" sz="3200" dirty="0" smtClean="0"/>
              <a:t>Building BIG is an all-inclusive unit</a:t>
            </a:r>
          </a:p>
          <a:p>
            <a:pPr marL="1257314" lvl="2" indent="-457200">
              <a:buFont typeface="Wingdings" panose="05000000000000000000" pitchFamily="2" charset="2"/>
              <a:buChar char="§"/>
            </a:pPr>
            <a:r>
              <a:rPr lang="en-US" sz="2800" dirty="0" smtClean="0"/>
              <a:t>Reading, Math, &amp; Nonverbally Gifted</a:t>
            </a:r>
          </a:p>
          <a:p>
            <a:pPr marL="1257314" lvl="2" indent="-457200">
              <a:buFont typeface="Wingdings" panose="05000000000000000000" pitchFamily="2" charset="2"/>
              <a:buChar char="§"/>
            </a:pPr>
            <a:r>
              <a:rPr lang="en-US" sz="2800" dirty="0" smtClean="0"/>
              <a:t>Social/Emotional Skills</a:t>
            </a:r>
          </a:p>
          <a:p>
            <a:pPr marL="1257314" lvl="2" indent="-457200">
              <a:buFont typeface="Wingdings" panose="05000000000000000000" pitchFamily="2" charset="2"/>
              <a:buChar char="§"/>
            </a:pPr>
            <a:r>
              <a:rPr lang="en-US" sz="2800" dirty="0" smtClean="0"/>
              <a:t>4</a:t>
            </a:r>
            <a:r>
              <a:rPr lang="en-US" sz="2800" baseline="30000" dirty="0" smtClean="0"/>
              <a:t>th</a:t>
            </a:r>
            <a:r>
              <a:rPr lang="en-US" sz="2800" dirty="0" smtClean="0"/>
              <a:t> or 5</a:t>
            </a:r>
            <a:r>
              <a:rPr lang="en-US" sz="2800" baseline="30000" dirty="0" smtClean="0"/>
              <a:t>th</a:t>
            </a:r>
            <a:r>
              <a:rPr lang="en-US" sz="2800" dirty="0" smtClean="0"/>
              <a:t> grade</a:t>
            </a:r>
            <a:endParaRPr lang="en-US" dirty="0" smtClean="0"/>
          </a:p>
          <a:p>
            <a:endParaRPr lang="en-US" dirty="0" smtClean="0"/>
          </a:p>
          <a:p>
            <a:pPr lvl="1"/>
            <a:endParaRPr lang="en-US" dirty="0" smtClean="0"/>
          </a:p>
          <a:p>
            <a:pPr lvl="1"/>
            <a:endParaRPr lang="en-US" dirty="0"/>
          </a:p>
        </p:txBody>
      </p:sp>
    </p:spTree>
    <p:extLst>
      <p:ext uri="{BB962C8B-B14F-4D97-AF65-F5344CB8AC3E}">
        <p14:creationId xmlns:p14="http://schemas.microsoft.com/office/powerpoint/2010/main" val="42885587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t>Building BIG Resources </a:t>
            </a:r>
            <a:br>
              <a:rPr lang="en-US" b="1" dirty="0" smtClean="0"/>
            </a:br>
            <a:endParaRPr lang="en-US" dirty="0"/>
          </a:p>
        </p:txBody>
      </p:sp>
      <p:sp>
        <p:nvSpPr>
          <p:cNvPr id="3" name="Content Placeholder 2"/>
          <p:cNvSpPr>
            <a:spLocks noGrp="1"/>
          </p:cNvSpPr>
          <p:nvPr>
            <p:ph idx="1"/>
          </p:nvPr>
        </p:nvSpPr>
        <p:spPr>
          <a:xfrm>
            <a:off x="816198" y="1683509"/>
            <a:ext cx="7478100" cy="4195481"/>
          </a:xfrm>
        </p:spPr>
        <p:txBody>
          <a:bodyPr>
            <a:normAutofit/>
          </a:bodyPr>
          <a:lstStyle/>
          <a:p>
            <a:pPr marL="0" indent="0">
              <a:buNone/>
            </a:pPr>
            <a:r>
              <a:rPr lang="en-US" sz="2800" b="1" dirty="0"/>
              <a:t>Each AIG group is </a:t>
            </a:r>
            <a:r>
              <a:rPr lang="en-US" sz="2800" b="1" dirty="0" smtClean="0"/>
              <a:t>different.</a:t>
            </a:r>
          </a:p>
          <a:p>
            <a:pPr lvl="1"/>
            <a:r>
              <a:rPr lang="en-US" sz="2800" dirty="0" smtClean="0"/>
              <a:t>Size</a:t>
            </a:r>
          </a:p>
          <a:p>
            <a:pPr lvl="1"/>
            <a:r>
              <a:rPr lang="en-US" sz="2800" dirty="0" smtClean="0"/>
              <a:t>Ability levels</a:t>
            </a:r>
          </a:p>
          <a:p>
            <a:pPr lvl="1"/>
            <a:r>
              <a:rPr lang="en-US" sz="2800" dirty="0" smtClean="0"/>
              <a:t>Interests</a:t>
            </a:r>
          </a:p>
          <a:p>
            <a:pPr lvl="1"/>
            <a:r>
              <a:rPr lang="en-US" sz="2800" dirty="0" smtClean="0"/>
              <a:t>Social Skills</a:t>
            </a:r>
          </a:p>
          <a:p>
            <a:pPr lvl="1"/>
            <a:r>
              <a:rPr lang="en-US" sz="2800" dirty="0" smtClean="0"/>
              <a:t>Backgrounds</a:t>
            </a:r>
          </a:p>
          <a:p>
            <a:pPr lvl="1"/>
            <a:endParaRPr lang="en-US" sz="2800" dirty="0"/>
          </a:p>
          <a:p>
            <a:endParaRPr lang="en-US" sz="28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63643" y="2535748"/>
            <a:ext cx="3153659" cy="2362200"/>
          </a:xfrm>
          <a:prstGeom prst="rect">
            <a:avLst/>
          </a:prstGeom>
        </p:spPr>
      </p:pic>
      <p:sp>
        <p:nvSpPr>
          <p:cNvPr id="5" name="TextBox 4"/>
          <p:cNvSpPr txBox="1"/>
          <p:nvPr/>
        </p:nvSpPr>
        <p:spPr>
          <a:xfrm>
            <a:off x="228600" y="5365466"/>
            <a:ext cx="8763000" cy="769441"/>
          </a:xfrm>
          <a:prstGeom prst="rect">
            <a:avLst/>
          </a:prstGeom>
          <a:noFill/>
        </p:spPr>
        <p:txBody>
          <a:bodyPr wrap="square" rtlCol="0">
            <a:spAutoFit/>
          </a:bodyPr>
          <a:lstStyle/>
          <a:p>
            <a:pPr algn="ctr"/>
            <a:r>
              <a:rPr lang="en-US" sz="4400" b="1" dirty="0" smtClean="0"/>
              <a:t>Make it work for your students!</a:t>
            </a:r>
            <a:endParaRPr lang="en-US" sz="4400" b="1" dirty="0"/>
          </a:p>
        </p:txBody>
      </p:sp>
    </p:spTree>
    <p:extLst>
      <p:ext uri="{BB962C8B-B14F-4D97-AF65-F5344CB8AC3E}">
        <p14:creationId xmlns:p14="http://schemas.microsoft.com/office/powerpoint/2010/main" val="3508431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5400" b="1" dirty="0" smtClean="0"/>
              <a:t>Building BIG </a:t>
            </a:r>
            <a:endParaRPr lang="en-US" sz="5400" b="1" dirty="0"/>
          </a:p>
        </p:txBody>
      </p:sp>
      <p:sp>
        <p:nvSpPr>
          <p:cNvPr id="3" name="Content Placeholder 2"/>
          <p:cNvSpPr>
            <a:spLocks noGrp="1"/>
          </p:cNvSpPr>
          <p:nvPr>
            <p:ph idx="1"/>
          </p:nvPr>
        </p:nvSpPr>
        <p:spPr>
          <a:xfrm>
            <a:off x="828436" y="1827848"/>
            <a:ext cx="6711654" cy="4195481"/>
          </a:xfrm>
        </p:spPr>
        <p:txBody>
          <a:bodyPr>
            <a:normAutofit lnSpcReduction="10000"/>
          </a:bodyPr>
          <a:lstStyle/>
          <a:p>
            <a:pPr>
              <a:lnSpc>
                <a:spcPct val="150000"/>
              </a:lnSpc>
            </a:pPr>
            <a:r>
              <a:rPr lang="en-US" sz="3200" dirty="0" smtClean="0"/>
              <a:t>Phase 1:  Engineering</a:t>
            </a:r>
          </a:p>
          <a:p>
            <a:pPr>
              <a:lnSpc>
                <a:spcPct val="150000"/>
              </a:lnSpc>
            </a:pPr>
            <a:r>
              <a:rPr lang="en-US" sz="3200" dirty="0" smtClean="0"/>
              <a:t>Phase 2:  Bridge Basics</a:t>
            </a:r>
          </a:p>
          <a:p>
            <a:pPr>
              <a:lnSpc>
                <a:spcPct val="150000"/>
              </a:lnSpc>
            </a:pPr>
            <a:r>
              <a:rPr lang="en-US" sz="3200" dirty="0" smtClean="0"/>
              <a:t>Phase 3:  Business Design</a:t>
            </a:r>
          </a:p>
          <a:p>
            <a:pPr>
              <a:lnSpc>
                <a:spcPct val="150000"/>
              </a:lnSpc>
            </a:pPr>
            <a:r>
              <a:rPr lang="en-US" sz="3200" dirty="0" smtClean="0"/>
              <a:t>Phase 4:  Construction</a:t>
            </a:r>
          </a:p>
          <a:p>
            <a:pPr>
              <a:lnSpc>
                <a:spcPct val="150000"/>
              </a:lnSpc>
            </a:pPr>
            <a:r>
              <a:rPr lang="en-US" sz="3200" dirty="0" smtClean="0"/>
              <a:t>Phase 5:  Test and Analyze</a:t>
            </a:r>
            <a:endParaRPr lang="en-US" sz="3200" dirty="0"/>
          </a:p>
        </p:txBody>
      </p:sp>
    </p:spTree>
    <p:extLst>
      <p:ext uri="{BB962C8B-B14F-4D97-AF65-F5344CB8AC3E}">
        <p14:creationId xmlns:p14="http://schemas.microsoft.com/office/powerpoint/2010/main" val="229760646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Phase 1:  Engineering</a:t>
            </a:r>
            <a:endParaRPr lang="en-US" b="1" dirty="0"/>
          </a:p>
        </p:txBody>
      </p:sp>
      <p:sp>
        <p:nvSpPr>
          <p:cNvPr id="4" name="Content Placeholder 3"/>
          <p:cNvSpPr>
            <a:spLocks noGrp="1"/>
          </p:cNvSpPr>
          <p:nvPr>
            <p:ph idx="1"/>
          </p:nvPr>
        </p:nvSpPr>
        <p:spPr>
          <a:xfrm>
            <a:off x="762000" y="1371600"/>
            <a:ext cx="7554300" cy="3357281"/>
          </a:xfrm>
        </p:spPr>
        <p:txBody>
          <a:bodyPr>
            <a:normAutofit lnSpcReduction="10000"/>
          </a:bodyPr>
          <a:lstStyle/>
          <a:p>
            <a:pPr marL="0" indent="0">
              <a:lnSpc>
                <a:spcPct val="150000"/>
              </a:lnSpc>
              <a:buNone/>
            </a:pPr>
            <a:r>
              <a:rPr lang="en-US" sz="3200" u="sng" dirty="0" smtClean="0">
                <a:latin typeface="+mn-lt"/>
              </a:rPr>
              <a:t>Essential</a:t>
            </a:r>
            <a:r>
              <a:rPr lang="en-US" sz="3600" u="sng" dirty="0" smtClean="0">
                <a:latin typeface="+mn-lt"/>
              </a:rPr>
              <a:t> Questions:</a:t>
            </a:r>
            <a:endParaRPr lang="en-US" sz="3200" u="sng" dirty="0" smtClean="0">
              <a:latin typeface="+mn-lt"/>
            </a:endParaRPr>
          </a:p>
          <a:p>
            <a:pPr>
              <a:lnSpc>
                <a:spcPct val="150000"/>
              </a:lnSpc>
            </a:pPr>
            <a:r>
              <a:rPr lang="en-US" sz="2400" dirty="0" smtClean="0">
                <a:latin typeface="+mn-lt"/>
              </a:rPr>
              <a:t>What are civil engineers?</a:t>
            </a:r>
          </a:p>
          <a:p>
            <a:pPr>
              <a:lnSpc>
                <a:spcPct val="150000"/>
              </a:lnSpc>
            </a:pPr>
            <a:r>
              <a:rPr lang="en-US" sz="2400" dirty="0" smtClean="0">
                <a:latin typeface="+mn-lt"/>
              </a:rPr>
              <a:t>What </a:t>
            </a:r>
            <a:r>
              <a:rPr lang="en-US" sz="2400" dirty="0">
                <a:latin typeface="+mn-lt"/>
              </a:rPr>
              <a:t>skills are important in order to be successful as a civil engineer</a:t>
            </a:r>
            <a:r>
              <a:rPr lang="en-US" sz="2400" dirty="0" smtClean="0">
                <a:latin typeface="+mn-lt"/>
              </a:rPr>
              <a:t>?</a:t>
            </a:r>
          </a:p>
          <a:p>
            <a:pPr>
              <a:lnSpc>
                <a:spcPct val="150000"/>
              </a:lnSpc>
            </a:pPr>
            <a:r>
              <a:rPr lang="en-US" sz="2400" dirty="0" smtClean="0">
                <a:latin typeface="+mn-lt"/>
              </a:rPr>
              <a:t>What </a:t>
            </a:r>
            <a:r>
              <a:rPr lang="en-US" sz="2400" dirty="0">
                <a:latin typeface="+mn-lt"/>
              </a:rPr>
              <a:t>is the future outlook for this career field?</a:t>
            </a:r>
          </a:p>
          <a:p>
            <a:pPr marL="0" indent="0">
              <a:lnSpc>
                <a:spcPct val="150000"/>
              </a:lnSpc>
              <a:buNone/>
            </a:pPr>
            <a:endParaRPr lang="en-US" dirty="0" smtClean="0"/>
          </a:p>
          <a:p>
            <a:pPr marL="0" indent="0">
              <a:lnSpc>
                <a:spcPct val="150000"/>
              </a:lnSpc>
              <a:buNone/>
            </a:pPr>
            <a:endParaRPr lang="en-US" dirty="0" smtClean="0"/>
          </a:p>
          <a:p>
            <a:pPr marL="457207" lvl="1" indent="0">
              <a:lnSpc>
                <a:spcPct val="150000"/>
              </a:lnSpc>
              <a:buNone/>
            </a:pPr>
            <a:endParaRPr lang="en-US" sz="2000" dirty="0" smtClean="0"/>
          </a:p>
          <a:p>
            <a:pPr lvl="1">
              <a:lnSpc>
                <a:spcPct val="150000"/>
              </a:lnSpc>
            </a:pPr>
            <a:endParaRPr lang="en-US" sz="2000" dirty="0" smtClean="0"/>
          </a:p>
          <a:p>
            <a:pPr marL="0" indent="0">
              <a:lnSpc>
                <a:spcPct val="150000"/>
              </a:lnSpc>
              <a:buNone/>
            </a:pPr>
            <a:endParaRPr lang="en-US" dirty="0" smtClean="0"/>
          </a:p>
        </p:txBody>
      </p:sp>
      <p:pic>
        <p:nvPicPr>
          <p:cNvPr id="5" name="Picture 4"/>
          <p:cNvPicPr>
            <a:picLocks noChangeAspect="1"/>
          </p:cNvPicPr>
          <p:nvPr/>
        </p:nvPicPr>
        <p:blipFill>
          <a:blip r:embed="rId2"/>
          <a:stretch>
            <a:fillRect/>
          </a:stretch>
        </p:blipFill>
        <p:spPr>
          <a:xfrm>
            <a:off x="484710" y="5029200"/>
            <a:ext cx="8285182" cy="1316850"/>
          </a:xfrm>
          <a:prstGeom prst="rect">
            <a:avLst/>
          </a:prstGeom>
        </p:spPr>
      </p:pic>
    </p:spTree>
    <p:extLst>
      <p:ext uri="{BB962C8B-B14F-4D97-AF65-F5344CB8AC3E}">
        <p14:creationId xmlns:p14="http://schemas.microsoft.com/office/powerpoint/2010/main" val="332994537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Phase 1:  Engineering</a:t>
            </a:r>
            <a:endParaRPr lang="en-US" b="1" dirty="0"/>
          </a:p>
        </p:txBody>
      </p:sp>
      <p:sp>
        <p:nvSpPr>
          <p:cNvPr id="3" name="Content Placeholder 2"/>
          <p:cNvSpPr>
            <a:spLocks noGrp="1"/>
          </p:cNvSpPr>
          <p:nvPr>
            <p:ph idx="1"/>
          </p:nvPr>
        </p:nvSpPr>
        <p:spPr>
          <a:xfrm>
            <a:off x="827700" y="1447800"/>
            <a:ext cx="7630500" cy="3733801"/>
          </a:xfrm>
        </p:spPr>
        <p:txBody>
          <a:bodyPr>
            <a:normAutofit fontScale="92500"/>
          </a:bodyPr>
          <a:lstStyle/>
          <a:p>
            <a:pPr marL="0" indent="0">
              <a:buNone/>
            </a:pPr>
            <a:r>
              <a:rPr lang="en-US" sz="2800" b="1" dirty="0"/>
              <a:t>Civil Engineering </a:t>
            </a:r>
          </a:p>
          <a:p>
            <a:pPr lvl="1"/>
            <a:r>
              <a:rPr lang="en-US" sz="2800" dirty="0">
                <a:hlinkClick r:id="rId2"/>
              </a:rPr>
              <a:t>US Department of Labor</a:t>
            </a:r>
            <a:endParaRPr lang="en-US" sz="2800" dirty="0"/>
          </a:p>
          <a:p>
            <a:pPr lvl="1"/>
            <a:r>
              <a:rPr lang="en-US" sz="2800" dirty="0">
                <a:hlinkClick r:id="rId3"/>
              </a:rPr>
              <a:t>Live Science:  Civil Engineering </a:t>
            </a:r>
            <a:endParaRPr lang="en-US" sz="2800" dirty="0" smtClean="0"/>
          </a:p>
          <a:p>
            <a:pPr lvl="1"/>
            <a:r>
              <a:rPr lang="en-US" sz="2800" dirty="0" smtClean="0"/>
              <a:t>Videos Located in OneNote &amp; Symbaloo</a:t>
            </a:r>
          </a:p>
          <a:p>
            <a:pPr lvl="2"/>
            <a:r>
              <a:rPr lang="en-US" sz="2600" dirty="0" smtClean="0"/>
              <a:t>What is Engineering?</a:t>
            </a:r>
          </a:p>
          <a:p>
            <a:pPr lvl="2"/>
            <a:r>
              <a:rPr lang="en-US" sz="2600" dirty="0" smtClean="0"/>
              <a:t>What Do Civil Engineers Do?</a:t>
            </a:r>
          </a:p>
          <a:p>
            <a:pPr lvl="2"/>
            <a:r>
              <a:rPr lang="en-US" sz="2600" dirty="0" smtClean="0"/>
              <a:t>Career Choices:  Civil Engineers</a:t>
            </a:r>
            <a:endParaRPr lang="en-US" sz="2600" dirty="0"/>
          </a:p>
          <a:p>
            <a:pPr marL="0" indent="0">
              <a:buNone/>
            </a:pPr>
            <a:endParaRPr lang="en-US" dirty="0"/>
          </a:p>
        </p:txBody>
      </p:sp>
      <p:sp>
        <p:nvSpPr>
          <p:cNvPr id="4" name="TextBox 3"/>
          <p:cNvSpPr txBox="1"/>
          <p:nvPr/>
        </p:nvSpPr>
        <p:spPr>
          <a:xfrm>
            <a:off x="497410" y="5334000"/>
            <a:ext cx="8125890" cy="923330"/>
          </a:xfrm>
          <a:prstGeom prst="rect">
            <a:avLst/>
          </a:prstGeom>
          <a:solidFill>
            <a:schemeClr val="accent1"/>
          </a:solidFill>
        </p:spPr>
        <p:txBody>
          <a:bodyPr wrap="square" rtlCol="0">
            <a:spAutoFit/>
          </a:bodyPr>
          <a:lstStyle/>
          <a:p>
            <a:r>
              <a:rPr lang="en-US" b="1" cap="all" dirty="0">
                <a:hlinkClick r:id="rId4"/>
              </a:rPr>
              <a:t>CCSS.ELA-LITERACY.RI.5.9</a:t>
            </a:r>
            <a:r>
              <a:rPr lang="en-US" b="1" dirty="0"/>
              <a:t/>
            </a:r>
            <a:br>
              <a:rPr lang="en-US" b="1" dirty="0"/>
            </a:br>
            <a:r>
              <a:rPr lang="en-US" b="1" dirty="0"/>
              <a:t>Integrate information from several texts on the same topic in order to write or speak about the subject knowledgeably.</a:t>
            </a:r>
          </a:p>
        </p:txBody>
      </p:sp>
    </p:spTree>
    <p:extLst>
      <p:ext uri="{BB962C8B-B14F-4D97-AF65-F5344CB8AC3E}">
        <p14:creationId xmlns:p14="http://schemas.microsoft.com/office/powerpoint/2010/main" val="283382435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half" idx="1"/>
          </p:nvPr>
        </p:nvSpPr>
        <p:spPr/>
        <p:txBody>
          <a:bodyPr/>
          <a:lstStyle/>
          <a:p>
            <a:endParaRPr lang="en-US"/>
          </a:p>
        </p:txBody>
      </p:sp>
      <p:sp>
        <p:nvSpPr>
          <p:cNvPr id="4" name="Content Placeholder 3"/>
          <p:cNvSpPr>
            <a:spLocks noGrp="1"/>
          </p:cNvSpPr>
          <p:nvPr>
            <p:ph sz="half" idx="2"/>
          </p:nvPr>
        </p:nvSpPr>
        <p:spPr/>
        <p:txBody>
          <a:bodyPr/>
          <a:lstStyle/>
          <a:p>
            <a:endParaRPr lang="en-US"/>
          </a:p>
        </p:txBody>
      </p:sp>
      <p:pic>
        <p:nvPicPr>
          <p:cNvPr id="5" name="Picture 4"/>
          <p:cNvPicPr>
            <a:picLocks noChangeAspect="1"/>
          </p:cNvPicPr>
          <p:nvPr/>
        </p:nvPicPr>
        <p:blipFill>
          <a:blip r:embed="rId2"/>
          <a:stretch>
            <a:fillRect/>
          </a:stretch>
        </p:blipFill>
        <p:spPr>
          <a:xfrm>
            <a:off x="-728663" y="0"/>
            <a:ext cx="10601325" cy="6858000"/>
          </a:xfrm>
          <a:prstGeom prst="rect">
            <a:avLst/>
          </a:prstGeom>
        </p:spPr>
      </p:pic>
    </p:spTree>
    <p:extLst>
      <p:ext uri="{BB962C8B-B14F-4D97-AF65-F5344CB8AC3E}">
        <p14:creationId xmlns:p14="http://schemas.microsoft.com/office/powerpoint/2010/main" val="241051225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457200" y="457200"/>
            <a:ext cx="4643410" cy="7085899"/>
          </a:xfrm>
          <a:prstGeom prst="rect">
            <a:avLst/>
          </a:prstGeom>
        </p:spPr>
      </p:pic>
      <p:sp>
        <p:nvSpPr>
          <p:cNvPr id="6" name="TextBox 5"/>
          <p:cNvSpPr txBox="1"/>
          <p:nvPr/>
        </p:nvSpPr>
        <p:spPr>
          <a:xfrm>
            <a:off x="5562600" y="2723620"/>
            <a:ext cx="2819399" cy="830997"/>
          </a:xfrm>
          <a:prstGeom prst="rect">
            <a:avLst/>
          </a:prstGeom>
          <a:solidFill>
            <a:schemeClr val="accent1"/>
          </a:solidFill>
        </p:spPr>
        <p:txBody>
          <a:bodyPr wrap="square" rtlCol="0">
            <a:spAutoFit/>
          </a:bodyPr>
          <a:lstStyle/>
          <a:p>
            <a:pPr algn="ctr"/>
            <a:r>
              <a:rPr lang="en-US" sz="2400" b="1" dirty="0" smtClean="0"/>
              <a:t>2014 </a:t>
            </a:r>
            <a:endParaRPr lang="en-US" sz="2400" b="1" dirty="0"/>
          </a:p>
          <a:p>
            <a:pPr algn="ctr"/>
            <a:r>
              <a:rPr lang="en-US" sz="2400" b="1" dirty="0" smtClean="0"/>
              <a:t>Chart Paper</a:t>
            </a:r>
            <a:endParaRPr lang="en-US" sz="2400" b="1" dirty="0"/>
          </a:p>
        </p:txBody>
      </p:sp>
    </p:spTree>
    <p:extLst>
      <p:ext uri="{BB962C8B-B14F-4D97-AF65-F5344CB8AC3E}">
        <p14:creationId xmlns:p14="http://schemas.microsoft.com/office/powerpoint/2010/main" val="266951310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sz="half" idx="2"/>
          </p:nvPr>
        </p:nvPicPr>
        <p:blipFill>
          <a:blip r:embed="rId2"/>
          <a:stretch>
            <a:fillRect/>
          </a:stretch>
        </p:blipFill>
        <p:spPr>
          <a:xfrm>
            <a:off x="457200" y="76200"/>
            <a:ext cx="8229600" cy="9380284"/>
          </a:xfrm>
          <a:prstGeom prst="rect">
            <a:avLst/>
          </a:prstGeom>
        </p:spPr>
      </p:pic>
      <p:sp>
        <p:nvSpPr>
          <p:cNvPr id="12" name="TextBox 11"/>
          <p:cNvSpPr txBox="1"/>
          <p:nvPr/>
        </p:nvSpPr>
        <p:spPr>
          <a:xfrm>
            <a:off x="6019800" y="3677001"/>
            <a:ext cx="2819399" cy="1200329"/>
          </a:xfrm>
          <a:prstGeom prst="rect">
            <a:avLst/>
          </a:prstGeom>
          <a:solidFill>
            <a:schemeClr val="accent1"/>
          </a:solidFill>
        </p:spPr>
        <p:txBody>
          <a:bodyPr wrap="square" rtlCol="0">
            <a:spAutoFit/>
          </a:bodyPr>
          <a:lstStyle/>
          <a:p>
            <a:pPr algn="ctr"/>
            <a:r>
              <a:rPr lang="en-US" sz="2400" b="1" dirty="0" smtClean="0"/>
              <a:t>2016</a:t>
            </a:r>
            <a:endParaRPr lang="en-US" sz="2400" b="1" dirty="0"/>
          </a:p>
          <a:p>
            <a:pPr algn="ctr"/>
            <a:r>
              <a:rPr lang="en-US" sz="2400" b="1" dirty="0" smtClean="0"/>
              <a:t>OneNote </a:t>
            </a:r>
          </a:p>
          <a:p>
            <a:pPr algn="ctr"/>
            <a:r>
              <a:rPr lang="en-US" sz="2400" b="1" dirty="0" smtClean="0"/>
              <a:t>Class Notebook</a:t>
            </a:r>
            <a:endParaRPr lang="en-US" sz="2400" b="1" dirty="0"/>
          </a:p>
        </p:txBody>
      </p:sp>
      <p:sp>
        <p:nvSpPr>
          <p:cNvPr id="13" name="Rectangle 12"/>
          <p:cNvSpPr/>
          <p:nvPr/>
        </p:nvSpPr>
        <p:spPr>
          <a:xfrm>
            <a:off x="990600" y="1143000"/>
            <a:ext cx="1219200" cy="152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984427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u="sng" dirty="0" smtClean="0"/>
              <a:t>Resources:</a:t>
            </a:r>
            <a:endParaRPr lang="en-US" b="1" u="sng" dirty="0"/>
          </a:p>
        </p:txBody>
      </p:sp>
      <p:sp>
        <p:nvSpPr>
          <p:cNvPr id="3" name="Content Placeholder 2"/>
          <p:cNvSpPr>
            <a:spLocks noGrp="1"/>
          </p:cNvSpPr>
          <p:nvPr>
            <p:ph idx="1"/>
          </p:nvPr>
        </p:nvSpPr>
        <p:spPr>
          <a:xfrm>
            <a:off x="76200" y="1458387"/>
            <a:ext cx="8077200" cy="4800606"/>
          </a:xfrm>
        </p:spPr>
        <p:txBody>
          <a:bodyPr>
            <a:normAutofit lnSpcReduction="10000"/>
          </a:bodyPr>
          <a:lstStyle/>
          <a:p>
            <a:pPr lvl="1"/>
            <a:r>
              <a:rPr lang="en-US" sz="3600" b="1" dirty="0"/>
              <a:t>Join our Edmodo Group:</a:t>
            </a:r>
          </a:p>
          <a:p>
            <a:pPr marL="914416" lvl="2" indent="0">
              <a:buNone/>
            </a:pPr>
            <a:r>
              <a:rPr lang="en-US" sz="2800" dirty="0"/>
              <a:t>             			</a:t>
            </a:r>
            <a:r>
              <a:rPr lang="en-US" sz="2800" b="1" dirty="0"/>
              <a:t>Group Code:  </a:t>
            </a:r>
          </a:p>
          <a:p>
            <a:pPr marL="914416" lvl="2" indent="0">
              <a:buNone/>
            </a:pPr>
            <a:r>
              <a:rPr lang="en-US" sz="2800" b="1"/>
              <a:t>                     </a:t>
            </a:r>
            <a:r>
              <a:rPr lang="en-US" sz="6400" b="1"/>
              <a:t>9ps7cz</a:t>
            </a:r>
            <a:r>
              <a:rPr lang="en-US" sz="6400" b="1" dirty="0"/>
              <a:t> </a:t>
            </a:r>
            <a:r>
              <a:rPr lang="en-US" sz="6400" b="1"/>
              <a:t>     </a:t>
            </a:r>
            <a:endParaRPr lang="en-US" sz="6400" b="1" dirty="0"/>
          </a:p>
          <a:p>
            <a:pPr marL="914416" lvl="2" indent="0">
              <a:buNone/>
            </a:pPr>
            <a:endParaRPr lang="en-US" sz="1800" b="1" dirty="0"/>
          </a:p>
          <a:p>
            <a:pPr lvl="1"/>
            <a:r>
              <a:rPr lang="en-US" sz="3000" b="1" dirty="0"/>
              <a:t> Onslow County Schools AIG Website:</a:t>
            </a:r>
          </a:p>
          <a:p>
            <a:pPr marL="914416" lvl="2" indent="0">
              <a:buNone/>
            </a:pPr>
            <a:r>
              <a:rPr lang="en-US" sz="2800" b="1" dirty="0">
                <a:hlinkClick r:id="rId2"/>
              </a:rPr>
              <a:t>www.onslowaig.weebly.com</a:t>
            </a:r>
            <a:r>
              <a:rPr lang="en-US" sz="2800" b="1" dirty="0"/>
              <a:t> </a:t>
            </a:r>
          </a:p>
          <a:p>
            <a:pPr marL="914416" lvl="2" indent="0">
              <a:buNone/>
            </a:pPr>
            <a:endParaRPr lang="en-US" sz="2800" b="1" dirty="0"/>
          </a:p>
          <a:p>
            <a:pPr lvl="1"/>
            <a:r>
              <a:rPr lang="en-US" sz="2800" b="1" dirty="0">
                <a:hlinkClick r:id="rId3"/>
              </a:rPr>
              <a:t>www.symbaloo.com/mix/buildingbig</a:t>
            </a:r>
            <a:r>
              <a:rPr lang="en-US" sz="2800" b="1" dirty="0"/>
              <a:t> </a:t>
            </a:r>
          </a:p>
          <a:p>
            <a:pPr lvl="1"/>
            <a:endParaRPr lang="en-US" sz="2600" b="1" dirty="0"/>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6800" y="2310345"/>
            <a:ext cx="1295400" cy="1295400"/>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58764" y="1600199"/>
            <a:ext cx="2005545" cy="2005545"/>
          </a:xfrm>
          <a:prstGeom prst="rect">
            <a:avLst/>
          </a:prstGeom>
        </p:spPr>
      </p:pic>
    </p:spTree>
    <p:extLst>
      <p:ext uri="{BB962C8B-B14F-4D97-AF65-F5344CB8AC3E}">
        <p14:creationId xmlns:p14="http://schemas.microsoft.com/office/powerpoint/2010/main" val="38962768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34298" y="381000"/>
            <a:ext cx="7467600" cy="5953125"/>
          </a:xfrm>
          <a:prstGeom prst="rect">
            <a:avLst/>
          </a:prstGeom>
        </p:spPr>
      </p:pic>
      <p:sp>
        <p:nvSpPr>
          <p:cNvPr id="3" name="TextBox 2"/>
          <p:cNvSpPr txBox="1"/>
          <p:nvPr/>
        </p:nvSpPr>
        <p:spPr>
          <a:xfrm>
            <a:off x="5941458" y="1449887"/>
            <a:ext cx="2819399" cy="1200329"/>
          </a:xfrm>
          <a:prstGeom prst="rect">
            <a:avLst/>
          </a:prstGeom>
          <a:solidFill>
            <a:schemeClr val="accent1"/>
          </a:solidFill>
        </p:spPr>
        <p:txBody>
          <a:bodyPr wrap="square" rtlCol="0">
            <a:spAutoFit/>
          </a:bodyPr>
          <a:lstStyle/>
          <a:p>
            <a:pPr algn="ctr"/>
            <a:r>
              <a:rPr lang="en-US" sz="2400" b="1" dirty="0" smtClean="0"/>
              <a:t>OneNote </a:t>
            </a:r>
          </a:p>
          <a:p>
            <a:pPr algn="ctr"/>
            <a:r>
              <a:rPr lang="en-US" sz="2400" b="1" dirty="0" smtClean="0"/>
              <a:t>Class Discussion Notes</a:t>
            </a:r>
            <a:endParaRPr lang="en-US" sz="2400" b="1" dirty="0"/>
          </a:p>
        </p:txBody>
      </p:sp>
      <p:sp>
        <p:nvSpPr>
          <p:cNvPr id="4" name="12-Point Star 3"/>
          <p:cNvSpPr/>
          <p:nvPr/>
        </p:nvSpPr>
        <p:spPr>
          <a:xfrm rot="21215620">
            <a:off x="5746021" y="2831435"/>
            <a:ext cx="2126999" cy="1047164"/>
          </a:xfrm>
          <a:prstGeom prst="star12">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rgbClr val="7030A0"/>
                </a:solidFill>
              </a:rPr>
              <a:t>Absent</a:t>
            </a:r>
            <a:endParaRPr lang="en-US" sz="2000" b="1" dirty="0">
              <a:solidFill>
                <a:srgbClr val="7030A0"/>
              </a:solidFill>
            </a:endParaRPr>
          </a:p>
        </p:txBody>
      </p:sp>
      <p:sp>
        <p:nvSpPr>
          <p:cNvPr id="5" name="12-Point Star 4"/>
          <p:cNvSpPr/>
          <p:nvPr/>
        </p:nvSpPr>
        <p:spPr>
          <a:xfrm rot="213984">
            <a:off x="6969608" y="3388396"/>
            <a:ext cx="2338052" cy="1211197"/>
          </a:xfrm>
          <a:prstGeom prst="star12">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rgbClr val="7030A0"/>
                </a:solidFill>
              </a:rPr>
              <a:t>New Students</a:t>
            </a:r>
            <a:endParaRPr lang="en-US" sz="2000" b="1" dirty="0">
              <a:solidFill>
                <a:srgbClr val="7030A0"/>
              </a:solidFill>
            </a:endParaRPr>
          </a:p>
        </p:txBody>
      </p:sp>
      <p:sp>
        <p:nvSpPr>
          <p:cNvPr id="6" name="12-Point Star 5"/>
          <p:cNvSpPr/>
          <p:nvPr/>
        </p:nvSpPr>
        <p:spPr>
          <a:xfrm>
            <a:off x="5694241" y="4376502"/>
            <a:ext cx="2731720" cy="1217507"/>
          </a:xfrm>
          <a:prstGeom prst="star12">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0" b="1" dirty="0" smtClean="0">
                <a:solidFill>
                  <a:srgbClr val="7030A0"/>
                </a:solidFill>
              </a:rPr>
              <a:t>Nonverbal</a:t>
            </a:r>
            <a:endParaRPr lang="en-US" sz="1900" b="1" dirty="0">
              <a:solidFill>
                <a:srgbClr val="7030A0"/>
              </a:solidFill>
            </a:endParaRPr>
          </a:p>
        </p:txBody>
      </p:sp>
      <p:sp>
        <p:nvSpPr>
          <p:cNvPr id="7" name="12-Point Star 6"/>
          <p:cNvSpPr/>
          <p:nvPr/>
        </p:nvSpPr>
        <p:spPr>
          <a:xfrm>
            <a:off x="6019800" y="5422650"/>
            <a:ext cx="3067769" cy="1231012"/>
          </a:xfrm>
          <a:prstGeom prst="star12">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0" b="1" dirty="0" smtClean="0">
                <a:solidFill>
                  <a:srgbClr val="7030A0"/>
                </a:solidFill>
              </a:rPr>
              <a:t>Twice Exceptional</a:t>
            </a:r>
            <a:endParaRPr lang="en-US" sz="1900" b="1" dirty="0">
              <a:solidFill>
                <a:srgbClr val="7030A0"/>
              </a:solidFill>
            </a:endParaRPr>
          </a:p>
        </p:txBody>
      </p:sp>
    </p:spTree>
    <p:extLst>
      <p:ext uri="{BB962C8B-B14F-4D97-AF65-F5344CB8AC3E}">
        <p14:creationId xmlns:p14="http://schemas.microsoft.com/office/powerpoint/2010/main" val="1755734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500" fill="hold"/>
                                        <p:tgtEl>
                                          <p:spTgt spid="6"/>
                                        </p:tgtEl>
                                        <p:attrNameLst>
                                          <p:attrName>ppt_w</p:attrName>
                                        </p:attrNameLst>
                                      </p:cBhvr>
                                      <p:tavLst>
                                        <p:tav tm="0">
                                          <p:val>
                                            <p:fltVal val="0"/>
                                          </p:val>
                                        </p:tav>
                                        <p:tav tm="100000">
                                          <p:val>
                                            <p:strVal val="#ppt_w"/>
                                          </p:val>
                                        </p:tav>
                                      </p:tavLst>
                                    </p:anim>
                                    <p:anim calcmode="lin" valueType="num">
                                      <p:cBhvr>
                                        <p:cTn id="16" dur="500" fill="hold"/>
                                        <p:tgtEl>
                                          <p:spTgt spid="6"/>
                                        </p:tgtEl>
                                        <p:attrNameLst>
                                          <p:attrName>ppt_h</p:attrName>
                                        </p:attrNameLst>
                                      </p:cBhvr>
                                      <p:tavLst>
                                        <p:tav tm="0">
                                          <p:val>
                                            <p:fltVal val="0"/>
                                          </p:val>
                                        </p:tav>
                                        <p:tav tm="100000">
                                          <p:val>
                                            <p:strVal val="#ppt_h"/>
                                          </p:val>
                                        </p:tav>
                                      </p:tavLst>
                                    </p:anim>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500" fill="hold"/>
                                        <p:tgtEl>
                                          <p:spTgt spid="7"/>
                                        </p:tgtEl>
                                        <p:attrNameLst>
                                          <p:attrName>ppt_w</p:attrName>
                                        </p:attrNameLst>
                                      </p:cBhvr>
                                      <p:tavLst>
                                        <p:tav tm="0">
                                          <p:val>
                                            <p:fltVal val="0"/>
                                          </p:val>
                                        </p:tav>
                                        <p:tav tm="100000">
                                          <p:val>
                                            <p:strVal val="#ppt_w"/>
                                          </p:val>
                                        </p:tav>
                                      </p:tavLst>
                                    </p:anim>
                                    <p:anim calcmode="lin" valueType="num">
                                      <p:cBhvr>
                                        <p:cTn id="23" dur="500" fill="hold"/>
                                        <p:tgtEl>
                                          <p:spTgt spid="7"/>
                                        </p:tgtEl>
                                        <p:attrNameLst>
                                          <p:attrName>ppt_h</p:attrName>
                                        </p:attrNameLst>
                                      </p:cBhvr>
                                      <p:tavLst>
                                        <p:tav tm="0">
                                          <p:val>
                                            <p:fltVal val="0"/>
                                          </p:val>
                                        </p:tav>
                                        <p:tav tm="100000">
                                          <p:val>
                                            <p:strVal val="#ppt_h"/>
                                          </p:val>
                                        </p:tav>
                                      </p:tavLst>
                                    </p:anim>
                                    <p:animEffect transition="in" filter="fade">
                                      <p:cBhvr>
                                        <p:cTn id="2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452718"/>
            <a:ext cx="7391400" cy="1400530"/>
          </a:xfrm>
        </p:spPr>
        <p:txBody>
          <a:bodyPr/>
          <a:lstStyle/>
          <a:p>
            <a:r>
              <a:rPr lang="en-US" dirty="0" smtClean="0"/>
              <a:t>Exit Tickets through Edmodo</a:t>
            </a:r>
            <a:endParaRPr lang="en-US" dirty="0"/>
          </a:p>
        </p:txBody>
      </p:sp>
      <p:sp>
        <p:nvSpPr>
          <p:cNvPr id="6" name="Content Placeholder 5"/>
          <p:cNvSpPr>
            <a:spLocks noGrp="1"/>
          </p:cNvSpPr>
          <p:nvPr>
            <p:ph idx="1"/>
          </p:nvPr>
        </p:nvSpPr>
        <p:spPr>
          <a:xfrm>
            <a:off x="484710" y="1447801"/>
            <a:ext cx="8278290" cy="4800606"/>
          </a:xfrm>
        </p:spPr>
        <p:txBody>
          <a:bodyPr/>
          <a:lstStyle/>
          <a:p>
            <a:pPr marL="0" indent="0">
              <a:buNone/>
            </a:pPr>
            <a:r>
              <a:rPr lang="en-US" sz="2400" dirty="0" smtClean="0"/>
              <a:t>Edmodo Assignment:</a:t>
            </a:r>
          </a:p>
          <a:p>
            <a:pPr marL="0" indent="0">
              <a:buNone/>
            </a:pPr>
            <a:r>
              <a:rPr lang="en-US" sz="2400" dirty="0" smtClean="0"/>
              <a:t>Write a 5</a:t>
            </a:r>
            <a:r>
              <a:rPr lang="en-US" sz="2400" baseline="30000" dirty="0" smtClean="0"/>
              <a:t>th</a:t>
            </a:r>
            <a:r>
              <a:rPr lang="en-US" sz="2400" dirty="0" smtClean="0"/>
              <a:t> grade quality paragraph describing what you have learned about civil engineering.</a:t>
            </a:r>
          </a:p>
          <a:p>
            <a:pPr marL="0" indent="0">
              <a:buNone/>
            </a:pPr>
            <a:endParaRPr lang="en-US" dirty="0"/>
          </a:p>
        </p:txBody>
      </p:sp>
      <p:grpSp>
        <p:nvGrpSpPr>
          <p:cNvPr id="9" name="Group 8"/>
          <p:cNvGrpSpPr/>
          <p:nvPr/>
        </p:nvGrpSpPr>
        <p:grpSpPr>
          <a:xfrm>
            <a:off x="685800" y="3048000"/>
            <a:ext cx="7617126" cy="3374676"/>
            <a:chOff x="685800" y="3048000"/>
            <a:chExt cx="7617126" cy="3374676"/>
          </a:xfrm>
        </p:grpSpPr>
        <p:pic>
          <p:nvPicPr>
            <p:cNvPr id="7" name="Picture 6"/>
            <p:cNvPicPr>
              <a:picLocks noChangeAspect="1"/>
            </p:cNvPicPr>
            <p:nvPr/>
          </p:nvPicPr>
          <p:blipFill>
            <a:blip r:embed="rId2"/>
            <a:stretch>
              <a:fillRect/>
            </a:stretch>
          </p:blipFill>
          <p:spPr>
            <a:xfrm>
              <a:off x="685800" y="3048000"/>
              <a:ext cx="7617126" cy="3374676"/>
            </a:xfrm>
            <a:prstGeom prst="rect">
              <a:avLst/>
            </a:prstGeom>
          </p:spPr>
        </p:pic>
        <p:sp>
          <p:nvSpPr>
            <p:cNvPr id="8" name="Rectangle 7"/>
            <p:cNvSpPr/>
            <p:nvPr/>
          </p:nvSpPr>
          <p:spPr>
            <a:xfrm>
              <a:off x="1371600" y="3224847"/>
              <a:ext cx="1447800" cy="228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05123827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Phase 2:  Bridge Basics</a:t>
            </a:r>
            <a:endParaRPr lang="en-US" b="1" dirty="0"/>
          </a:p>
        </p:txBody>
      </p:sp>
      <p:sp>
        <p:nvSpPr>
          <p:cNvPr id="4" name="Content Placeholder 3"/>
          <p:cNvSpPr>
            <a:spLocks noGrp="1"/>
          </p:cNvSpPr>
          <p:nvPr>
            <p:ph idx="1"/>
          </p:nvPr>
        </p:nvSpPr>
        <p:spPr>
          <a:xfrm>
            <a:off x="484710" y="1371600"/>
            <a:ext cx="8049690" cy="3890681"/>
          </a:xfrm>
        </p:spPr>
        <p:txBody>
          <a:bodyPr>
            <a:normAutofit fontScale="92500" lnSpcReduction="20000"/>
          </a:bodyPr>
          <a:lstStyle/>
          <a:p>
            <a:pPr marL="0" indent="0">
              <a:buNone/>
            </a:pPr>
            <a:r>
              <a:rPr lang="en-US" sz="3900" u="sng" dirty="0" smtClean="0">
                <a:latin typeface="+mn-lt"/>
              </a:rPr>
              <a:t>Essential Questions:</a:t>
            </a:r>
            <a:endParaRPr lang="en-US" sz="3500" u="sng" dirty="0" smtClean="0">
              <a:latin typeface="+mn-lt"/>
            </a:endParaRPr>
          </a:p>
          <a:p>
            <a:r>
              <a:rPr lang="en-US" sz="2600" dirty="0">
                <a:latin typeface="+mn-lt"/>
              </a:rPr>
              <a:t>How do forces, materials, and shapes effect bridge design and efficiency</a:t>
            </a:r>
            <a:r>
              <a:rPr lang="en-US" sz="2600" dirty="0" smtClean="0">
                <a:latin typeface="+mn-lt"/>
              </a:rPr>
              <a:t>?</a:t>
            </a:r>
          </a:p>
          <a:p>
            <a:pPr marL="0" indent="0">
              <a:buNone/>
            </a:pPr>
            <a:endParaRPr lang="en-US" sz="2600" dirty="0" smtClean="0">
              <a:latin typeface="+mn-lt"/>
            </a:endParaRPr>
          </a:p>
          <a:p>
            <a:r>
              <a:rPr lang="en-US" sz="2600" dirty="0">
                <a:latin typeface="+mn-lt"/>
              </a:rPr>
              <a:t>What are the advantages and disadvantages </a:t>
            </a:r>
            <a:r>
              <a:rPr lang="en-US" sz="2600" dirty="0" smtClean="0">
                <a:latin typeface="+mn-lt"/>
              </a:rPr>
              <a:t>of:</a:t>
            </a:r>
          </a:p>
          <a:p>
            <a:pPr lvl="2">
              <a:buFont typeface="Arial" panose="020B0604020202020204" pitchFamily="34" charset="0"/>
              <a:buChar char="•"/>
            </a:pPr>
            <a:r>
              <a:rPr lang="en-US" sz="2600" dirty="0" smtClean="0">
                <a:latin typeface="+mn-lt"/>
              </a:rPr>
              <a:t>beam bridges?</a:t>
            </a:r>
          </a:p>
          <a:p>
            <a:pPr lvl="2">
              <a:buFont typeface="Arial" panose="020B0604020202020204" pitchFamily="34" charset="0"/>
              <a:buChar char="•"/>
            </a:pPr>
            <a:r>
              <a:rPr lang="en-US" sz="2600" dirty="0" smtClean="0">
                <a:latin typeface="+mn-lt"/>
              </a:rPr>
              <a:t>arch </a:t>
            </a:r>
            <a:r>
              <a:rPr lang="en-US" sz="2600" dirty="0">
                <a:latin typeface="+mn-lt"/>
              </a:rPr>
              <a:t>bridges</a:t>
            </a:r>
            <a:r>
              <a:rPr lang="en-US" sz="2600" dirty="0" smtClean="0">
                <a:latin typeface="+mn-lt"/>
              </a:rPr>
              <a:t>?</a:t>
            </a:r>
          </a:p>
          <a:p>
            <a:pPr lvl="2">
              <a:buFont typeface="Arial" panose="020B0604020202020204" pitchFamily="34" charset="0"/>
              <a:buChar char="•"/>
            </a:pPr>
            <a:r>
              <a:rPr lang="en-US" sz="2600" dirty="0" smtClean="0"/>
              <a:t>truss bridges?</a:t>
            </a:r>
          </a:p>
          <a:p>
            <a:pPr lvl="2">
              <a:buFont typeface="Arial" panose="020B0604020202020204" pitchFamily="34" charset="0"/>
              <a:buChar char="•"/>
            </a:pPr>
            <a:r>
              <a:rPr lang="en-US" sz="2600" dirty="0" smtClean="0"/>
              <a:t>suspension </a:t>
            </a:r>
            <a:r>
              <a:rPr lang="en-US" sz="2600" dirty="0"/>
              <a:t>bridges?</a:t>
            </a:r>
            <a:endParaRPr lang="en-US" sz="2600" dirty="0" smtClean="0"/>
          </a:p>
          <a:p>
            <a:endParaRPr lang="en-US" sz="2800" dirty="0" smtClean="0"/>
          </a:p>
          <a:p>
            <a:endParaRPr lang="en-US" sz="2800" dirty="0" smtClean="0"/>
          </a:p>
          <a:p>
            <a:pPr marL="0" indent="0">
              <a:buNone/>
            </a:pPr>
            <a:endParaRPr lang="en-US" sz="2800" dirty="0" smtClean="0"/>
          </a:p>
          <a:p>
            <a:pPr marL="457207" lvl="1" indent="0">
              <a:buNone/>
            </a:pPr>
            <a:endParaRPr lang="en-US" sz="2800" dirty="0" smtClean="0"/>
          </a:p>
          <a:p>
            <a:pPr lvl="1"/>
            <a:endParaRPr lang="en-US" sz="2800" dirty="0" smtClean="0"/>
          </a:p>
          <a:p>
            <a:pPr marL="0" indent="0">
              <a:buNone/>
            </a:pPr>
            <a:endParaRPr lang="en-US" sz="2800" dirty="0" smtClean="0"/>
          </a:p>
        </p:txBody>
      </p:sp>
      <p:pic>
        <p:nvPicPr>
          <p:cNvPr id="5" name="Picture 4"/>
          <p:cNvPicPr>
            <a:picLocks noChangeAspect="1"/>
          </p:cNvPicPr>
          <p:nvPr/>
        </p:nvPicPr>
        <p:blipFill>
          <a:blip r:embed="rId2"/>
          <a:stretch>
            <a:fillRect/>
          </a:stretch>
        </p:blipFill>
        <p:spPr>
          <a:xfrm>
            <a:off x="484710" y="5246239"/>
            <a:ext cx="8285182" cy="1316850"/>
          </a:xfrm>
          <a:prstGeom prst="rect">
            <a:avLst/>
          </a:prstGeom>
        </p:spPr>
      </p:pic>
    </p:spTree>
    <p:extLst>
      <p:ext uri="{BB962C8B-B14F-4D97-AF65-F5344CB8AC3E}">
        <p14:creationId xmlns:p14="http://schemas.microsoft.com/office/powerpoint/2010/main" val="296180416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Phase 2:  Bridge Basics</a:t>
            </a:r>
            <a:endParaRPr lang="en-US" b="1" dirty="0"/>
          </a:p>
        </p:txBody>
      </p:sp>
      <p:sp>
        <p:nvSpPr>
          <p:cNvPr id="3" name="Content Placeholder 2"/>
          <p:cNvSpPr>
            <a:spLocks noGrp="1"/>
          </p:cNvSpPr>
          <p:nvPr>
            <p:ph idx="1"/>
          </p:nvPr>
        </p:nvSpPr>
        <p:spPr>
          <a:xfrm>
            <a:off x="685800" y="1371601"/>
            <a:ext cx="7772400" cy="4571999"/>
          </a:xfrm>
        </p:spPr>
        <p:txBody>
          <a:bodyPr>
            <a:normAutofit/>
          </a:bodyPr>
          <a:lstStyle/>
          <a:p>
            <a:r>
              <a:rPr lang="en-US" sz="3200" b="1" dirty="0" smtClean="0"/>
              <a:t>PBS Building BIG Website</a:t>
            </a:r>
          </a:p>
          <a:p>
            <a:pPr lvl="2">
              <a:buFont typeface="Arial" panose="020B0604020202020204" pitchFamily="34" charset="0"/>
              <a:buChar char="•"/>
            </a:pPr>
            <a:r>
              <a:rPr lang="en-US" sz="2200" dirty="0" smtClean="0"/>
              <a:t>Forces, Load, &amp; Materials Labs</a:t>
            </a:r>
          </a:p>
          <a:p>
            <a:pPr lvl="2">
              <a:buFont typeface="Arial" panose="020B0604020202020204" pitchFamily="34" charset="0"/>
              <a:buChar char="•"/>
            </a:pPr>
            <a:r>
              <a:rPr lang="en-US" sz="2200" dirty="0" smtClean="0"/>
              <a:t>Bridge Basics</a:t>
            </a:r>
          </a:p>
          <a:p>
            <a:pPr lvl="2">
              <a:buFont typeface="Arial" panose="020B0604020202020204" pitchFamily="34" charset="0"/>
              <a:buChar char="•"/>
            </a:pPr>
            <a:r>
              <a:rPr lang="en-US" sz="2200" dirty="0" smtClean="0"/>
              <a:t>Craggy Rock Challenge</a:t>
            </a:r>
          </a:p>
          <a:p>
            <a:r>
              <a:rPr lang="en-US" sz="2400" dirty="0" smtClean="0"/>
              <a:t>Gumdrop or Paper Bridge Challenges</a:t>
            </a:r>
          </a:p>
          <a:p>
            <a:r>
              <a:rPr lang="en-US" sz="2400" dirty="0" smtClean="0"/>
              <a:t>Bridge Bundle (TPT--$3.00)</a:t>
            </a:r>
          </a:p>
          <a:p>
            <a:r>
              <a:rPr lang="en-US" sz="2400" dirty="0" smtClean="0"/>
              <a:t>Vocabulary Review in OneNote</a:t>
            </a:r>
          </a:p>
          <a:p>
            <a:r>
              <a:rPr lang="en-US" sz="2400" dirty="0" smtClean="0"/>
              <a:t>Cargo Bridge (online game)</a:t>
            </a:r>
          </a:p>
        </p:txBody>
      </p:sp>
    </p:spTree>
    <p:extLst>
      <p:ext uri="{BB962C8B-B14F-4D97-AF65-F5344CB8AC3E}">
        <p14:creationId xmlns:p14="http://schemas.microsoft.com/office/powerpoint/2010/main" val="271519558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PBS Building BIG Lab Notes</a:t>
            </a:r>
            <a:endParaRPr lang="en-US" dirty="0"/>
          </a:p>
        </p:txBody>
      </p:sp>
      <p:pic>
        <p:nvPicPr>
          <p:cNvPr id="4" name="Picture 3"/>
          <p:cNvPicPr>
            <a:picLocks noChangeAspect="1"/>
          </p:cNvPicPr>
          <p:nvPr/>
        </p:nvPicPr>
        <p:blipFill>
          <a:blip r:embed="rId2"/>
          <a:stretch>
            <a:fillRect/>
          </a:stretch>
        </p:blipFill>
        <p:spPr>
          <a:xfrm>
            <a:off x="520805" y="1185067"/>
            <a:ext cx="7269302" cy="5380034"/>
          </a:xfrm>
          <a:prstGeom prst="rect">
            <a:avLst/>
          </a:prstGeom>
        </p:spPr>
      </p:pic>
      <p:sp>
        <p:nvSpPr>
          <p:cNvPr id="6" name="TextBox 5"/>
          <p:cNvSpPr txBox="1"/>
          <p:nvPr/>
        </p:nvSpPr>
        <p:spPr>
          <a:xfrm>
            <a:off x="5791200" y="4343400"/>
            <a:ext cx="2971800" cy="1938992"/>
          </a:xfrm>
          <a:prstGeom prst="rect">
            <a:avLst/>
          </a:prstGeom>
          <a:solidFill>
            <a:schemeClr val="accent1"/>
          </a:solidFill>
        </p:spPr>
        <p:txBody>
          <a:bodyPr wrap="square" rtlCol="0">
            <a:spAutoFit/>
          </a:bodyPr>
          <a:lstStyle/>
          <a:p>
            <a:pPr algn="ctr"/>
            <a:r>
              <a:rPr lang="en-US" sz="2000" b="1" dirty="0" smtClean="0"/>
              <a:t>Online Lab provides students opportunities to manipulate how forces, loads, materials and shapes effect bridges.</a:t>
            </a:r>
            <a:endParaRPr lang="en-US" sz="2000" b="1" dirty="0"/>
          </a:p>
        </p:txBody>
      </p:sp>
    </p:spTree>
    <p:extLst>
      <p:ext uri="{BB962C8B-B14F-4D97-AF65-F5344CB8AC3E}">
        <p14:creationId xmlns:p14="http://schemas.microsoft.com/office/powerpoint/2010/main" val="26788161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28600" y="228600"/>
            <a:ext cx="5705475" cy="5118416"/>
          </a:xfrm>
          <a:prstGeom prst="rect">
            <a:avLst/>
          </a:prstGeom>
        </p:spPr>
      </p:pic>
      <p:pic>
        <p:nvPicPr>
          <p:cNvPr id="5" name="Picture 4"/>
          <p:cNvPicPr>
            <a:picLocks noChangeAspect="1"/>
          </p:cNvPicPr>
          <p:nvPr/>
        </p:nvPicPr>
        <p:blipFill>
          <a:blip r:embed="rId3"/>
          <a:stretch>
            <a:fillRect/>
          </a:stretch>
        </p:blipFill>
        <p:spPr>
          <a:xfrm>
            <a:off x="4191000" y="1800434"/>
            <a:ext cx="5207588" cy="4429095"/>
          </a:xfrm>
          <a:prstGeom prst="rect">
            <a:avLst/>
          </a:prstGeom>
        </p:spPr>
      </p:pic>
      <p:sp>
        <p:nvSpPr>
          <p:cNvPr id="6" name="TextBox 5"/>
          <p:cNvSpPr txBox="1"/>
          <p:nvPr/>
        </p:nvSpPr>
        <p:spPr>
          <a:xfrm>
            <a:off x="881710" y="5029200"/>
            <a:ext cx="2971800" cy="1200329"/>
          </a:xfrm>
          <a:prstGeom prst="rect">
            <a:avLst/>
          </a:prstGeom>
          <a:solidFill>
            <a:schemeClr val="accent1"/>
          </a:solidFill>
        </p:spPr>
        <p:txBody>
          <a:bodyPr wrap="square" rtlCol="0">
            <a:spAutoFit/>
          </a:bodyPr>
          <a:lstStyle/>
          <a:p>
            <a:pPr algn="ctr"/>
            <a:r>
              <a:rPr lang="en-US" sz="2400" b="1" dirty="0" smtClean="0"/>
              <a:t>OneNote </a:t>
            </a:r>
          </a:p>
          <a:p>
            <a:pPr algn="ctr"/>
            <a:r>
              <a:rPr lang="en-US" sz="2400" b="1" dirty="0" smtClean="0"/>
              <a:t>for recording </a:t>
            </a:r>
          </a:p>
          <a:p>
            <a:pPr algn="ctr"/>
            <a:r>
              <a:rPr lang="en-US" sz="2400" b="1" dirty="0"/>
              <a:t>l</a:t>
            </a:r>
            <a:r>
              <a:rPr lang="en-US" sz="2400" b="1" dirty="0" smtClean="0"/>
              <a:t>ab </a:t>
            </a:r>
            <a:r>
              <a:rPr lang="en-US" sz="2400" b="1" dirty="0"/>
              <a:t>n</a:t>
            </a:r>
            <a:r>
              <a:rPr lang="en-US" sz="2400" b="1" dirty="0" smtClean="0"/>
              <a:t>otes</a:t>
            </a:r>
            <a:endParaRPr lang="en-US" sz="2400" b="1" dirty="0"/>
          </a:p>
        </p:txBody>
      </p:sp>
      <p:sp>
        <p:nvSpPr>
          <p:cNvPr id="3" name="Rectangle 2"/>
          <p:cNvSpPr/>
          <p:nvPr/>
        </p:nvSpPr>
        <p:spPr>
          <a:xfrm>
            <a:off x="457200" y="381000"/>
            <a:ext cx="685800" cy="152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2530013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914400" y="1524000"/>
            <a:ext cx="7440090" cy="4572000"/>
          </a:xfrm>
          <a:prstGeom prst="rect">
            <a:avLst/>
          </a:prstGeom>
        </p:spPr>
      </p:pic>
      <p:sp>
        <p:nvSpPr>
          <p:cNvPr id="2" name="Title 1"/>
          <p:cNvSpPr>
            <a:spLocks noGrp="1"/>
          </p:cNvSpPr>
          <p:nvPr>
            <p:ph type="title"/>
          </p:nvPr>
        </p:nvSpPr>
        <p:spPr>
          <a:xfrm>
            <a:off x="484710" y="452718"/>
            <a:ext cx="7592490" cy="1400530"/>
          </a:xfrm>
        </p:spPr>
        <p:txBody>
          <a:bodyPr/>
          <a:lstStyle/>
          <a:p>
            <a:r>
              <a:rPr lang="en-US" dirty="0" smtClean="0"/>
              <a:t>Paper &amp; Pencil Assessment</a:t>
            </a:r>
            <a:endParaRPr lang="en-US" dirty="0"/>
          </a:p>
        </p:txBody>
      </p:sp>
      <p:sp>
        <p:nvSpPr>
          <p:cNvPr id="5" name="TextBox 4"/>
          <p:cNvSpPr txBox="1"/>
          <p:nvPr/>
        </p:nvSpPr>
        <p:spPr>
          <a:xfrm>
            <a:off x="7467600" y="1865280"/>
            <a:ext cx="1485899" cy="461665"/>
          </a:xfrm>
          <a:prstGeom prst="rect">
            <a:avLst/>
          </a:prstGeom>
          <a:solidFill>
            <a:schemeClr val="accent1"/>
          </a:solidFill>
        </p:spPr>
        <p:txBody>
          <a:bodyPr wrap="square" rtlCol="0">
            <a:spAutoFit/>
          </a:bodyPr>
          <a:lstStyle/>
          <a:p>
            <a:pPr algn="ctr"/>
            <a:r>
              <a:rPr lang="en-US" sz="2400" b="1" dirty="0" smtClean="0"/>
              <a:t>2014 </a:t>
            </a:r>
            <a:endParaRPr lang="en-US" sz="2400" b="1" dirty="0"/>
          </a:p>
        </p:txBody>
      </p:sp>
    </p:spTree>
    <p:extLst>
      <p:ext uri="{BB962C8B-B14F-4D97-AF65-F5344CB8AC3E}">
        <p14:creationId xmlns:p14="http://schemas.microsoft.com/office/powerpoint/2010/main" val="394286618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4710" y="452718"/>
            <a:ext cx="7592490" cy="1400530"/>
          </a:xfrm>
        </p:spPr>
        <p:txBody>
          <a:bodyPr/>
          <a:lstStyle/>
          <a:p>
            <a:r>
              <a:rPr lang="en-US" sz="4000" dirty="0" smtClean="0"/>
              <a:t>Exit Ticket using </a:t>
            </a:r>
            <a:r>
              <a:rPr lang="en-US" sz="4000" dirty="0" err="1" smtClean="0"/>
              <a:t>Edmodo</a:t>
            </a:r>
            <a:r>
              <a:rPr lang="en-US" sz="4000" dirty="0" smtClean="0"/>
              <a:t> Quiz</a:t>
            </a:r>
            <a:endParaRPr lang="en-US" sz="4000" dirty="0"/>
          </a:p>
        </p:txBody>
      </p:sp>
      <p:pic>
        <p:nvPicPr>
          <p:cNvPr id="4" name="Picture 3"/>
          <p:cNvPicPr>
            <a:picLocks noChangeAspect="1"/>
          </p:cNvPicPr>
          <p:nvPr/>
        </p:nvPicPr>
        <p:blipFill>
          <a:blip r:embed="rId2"/>
          <a:stretch>
            <a:fillRect/>
          </a:stretch>
        </p:blipFill>
        <p:spPr>
          <a:xfrm>
            <a:off x="1219200" y="1066800"/>
            <a:ext cx="6705600" cy="5593929"/>
          </a:xfrm>
          <a:prstGeom prst="rect">
            <a:avLst/>
          </a:prstGeom>
        </p:spPr>
      </p:pic>
      <p:sp>
        <p:nvSpPr>
          <p:cNvPr id="5" name="Rectangle 4"/>
          <p:cNvSpPr/>
          <p:nvPr/>
        </p:nvSpPr>
        <p:spPr>
          <a:xfrm>
            <a:off x="3442755" y="1524000"/>
            <a:ext cx="838200" cy="22727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1676400" y="2467330"/>
            <a:ext cx="762000" cy="2438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6787624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Cargo Bridge </a:t>
            </a:r>
            <a:endParaRPr lang="en-US" b="1" dirty="0"/>
          </a:p>
        </p:txBody>
      </p:sp>
      <p:pic>
        <p:nvPicPr>
          <p:cNvPr id="3" name="Picture 2"/>
          <p:cNvPicPr>
            <a:picLocks noChangeAspect="1"/>
          </p:cNvPicPr>
          <p:nvPr/>
        </p:nvPicPr>
        <p:blipFill>
          <a:blip r:embed="rId2"/>
          <a:stretch>
            <a:fillRect/>
          </a:stretch>
        </p:blipFill>
        <p:spPr>
          <a:xfrm>
            <a:off x="228600" y="1219200"/>
            <a:ext cx="4695825" cy="3770508"/>
          </a:xfrm>
          <a:prstGeom prst="rect">
            <a:avLst/>
          </a:prstGeom>
        </p:spPr>
      </p:pic>
      <p:pic>
        <p:nvPicPr>
          <p:cNvPr id="4" name="Picture 3"/>
          <p:cNvPicPr>
            <a:picLocks noChangeAspect="1"/>
          </p:cNvPicPr>
          <p:nvPr/>
        </p:nvPicPr>
        <p:blipFill>
          <a:blip r:embed="rId3"/>
          <a:stretch>
            <a:fillRect/>
          </a:stretch>
        </p:blipFill>
        <p:spPr>
          <a:xfrm>
            <a:off x="3996358" y="2623741"/>
            <a:ext cx="4881563" cy="4033747"/>
          </a:xfrm>
          <a:prstGeom prst="rect">
            <a:avLst/>
          </a:prstGeom>
        </p:spPr>
      </p:pic>
      <p:sp>
        <p:nvSpPr>
          <p:cNvPr id="5" name="TextBox 4"/>
          <p:cNvSpPr txBox="1"/>
          <p:nvPr/>
        </p:nvSpPr>
        <p:spPr>
          <a:xfrm>
            <a:off x="4724400" y="742719"/>
            <a:ext cx="4422829" cy="2308324"/>
          </a:xfrm>
          <a:prstGeom prst="rect">
            <a:avLst/>
          </a:prstGeom>
          <a:noFill/>
        </p:spPr>
        <p:txBody>
          <a:bodyPr wrap="square" rtlCol="0">
            <a:spAutoFit/>
          </a:bodyPr>
          <a:lstStyle/>
          <a:p>
            <a:pPr marL="285750" indent="-285750">
              <a:buFont typeface="Arial" panose="020B0604020202020204" pitchFamily="34" charset="0"/>
              <a:buChar char="•"/>
            </a:pPr>
            <a:r>
              <a:rPr lang="en-US" b="1" dirty="0" smtClean="0"/>
              <a:t>Linked in Symbaloo &amp; OneNote</a:t>
            </a:r>
          </a:p>
          <a:p>
            <a:endParaRPr lang="en-US" b="1" dirty="0" smtClean="0"/>
          </a:p>
          <a:p>
            <a:pPr marL="285750" indent="-285750">
              <a:buFont typeface="Arial" panose="020B0604020202020204" pitchFamily="34" charset="0"/>
              <a:buChar char="•"/>
            </a:pPr>
            <a:r>
              <a:rPr lang="en-US" b="1" dirty="0" smtClean="0"/>
              <a:t>Provides valuable practice for early finishers</a:t>
            </a:r>
          </a:p>
          <a:p>
            <a:endParaRPr lang="en-US" b="1" dirty="0" smtClean="0"/>
          </a:p>
          <a:p>
            <a:pPr marL="285750" indent="-285750">
              <a:buFont typeface="Arial" panose="020B0604020202020204" pitchFamily="34" charset="0"/>
              <a:buChar char="•"/>
            </a:pPr>
            <a:r>
              <a:rPr lang="en-US" b="1" dirty="0" smtClean="0"/>
              <a:t>Saves progress on same 1:1 device</a:t>
            </a:r>
          </a:p>
          <a:p>
            <a:pPr>
              <a:lnSpc>
                <a:spcPct val="200000"/>
              </a:lnSpc>
            </a:pPr>
            <a:endParaRPr lang="en-US" dirty="0"/>
          </a:p>
        </p:txBody>
      </p:sp>
      <p:sp>
        <p:nvSpPr>
          <p:cNvPr id="9" name="TextBox 8"/>
          <p:cNvSpPr txBox="1"/>
          <p:nvPr/>
        </p:nvSpPr>
        <p:spPr>
          <a:xfrm>
            <a:off x="484710" y="5294525"/>
            <a:ext cx="8125890" cy="923330"/>
          </a:xfrm>
          <a:prstGeom prst="rect">
            <a:avLst/>
          </a:prstGeom>
          <a:solidFill>
            <a:schemeClr val="accent1"/>
          </a:solidFill>
        </p:spPr>
        <p:txBody>
          <a:bodyPr wrap="square" rtlCol="0">
            <a:spAutoFit/>
          </a:bodyPr>
          <a:lstStyle/>
          <a:p>
            <a:r>
              <a:rPr lang="en-US" b="1" u="sng" dirty="0">
                <a:solidFill>
                  <a:schemeClr val="bg2">
                    <a:lumMod val="40000"/>
                    <a:lumOff val="60000"/>
                  </a:schemeClr>
                </a:solidFill>
              </a:rPr>
              <a:t>Common Core State Standards</a:t>
            </a:r>
          </a:p>
          <a:p>
            <a:r>
              <a:rPr lang="en-US" b="1" dirty="0"/>
              <a:t>CCSS</a:t>
            </a:r>
            <a:r>
              <a:rPr lang="en-US" b="1" dirty="0" smtClean="0"/>
              <a:t>..</a:t>
            </a:r>
            <a:r>
              <a:rPr lang="en-US" b="1" dirty="0"/>
              <a:t>MP1 Make sense of problems and persevere in solving them.</a:t>
            </a:r>
          </a:p>
          <a:p>
            <a:r>
              <a:rPr lang="en-US" b="1" dirty="0"/>
              <a:t>CCSS</a:t>
            </a:r>
            <a:r>
              <a:rPr lang="en-US" b="1" dirty="0" smtClean="0"/>
              <a:t>. MP7 </a:t>
            </a:r>
            <a:r>
              <a:rPr lang="en-US" b="1" dirty="0"/>
              <a:t>Look for and make use of structure.</a:t>
            </a:r>
          </a:p>
        </p:txBody>
      </p:sp>
    </p:spTree>
    <p:extLst>
      <p:ext uri="{BB962C8B-B14F-4D97-AF65-F5344CB8AC3E}">
        <p14:creationId xmlns:p14="http://schemas.microsoft.com/office/powerpoint/2010/main" val="413312707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4710" y="452718"/>
            <a:ext cx="7592490" cy="1400530"/>
          </a:xfrm>
        </p:spPr>
        <p:txBody>
          <a:bodyPr/>
          <a:lstStyle/>
          <a:p>
            <a:r>
              <a:rPr lang="en-US" sz="4400" dirty="0" smtClean="0"/>
              <a:t>TPT:  </a:t>
            </a:r>
            <a:r>
              <a:rPr lang="en-US" sz="4000" dirty="0" smtClean="0"/>
              <a:t>Bridges 1 and  2 Bundle</a:t>
            </a:r>
            <a:r>
              <a:rPr lang="en-US" sz="4400" dirty="0" smtClean="0"/>
              <a:t/>
            </a:r>
            <a:br>
              <a:rPr lang="en-US" sz="4400" dirty="0" smtClean="0"/>
            </a:br>
            <a:r>
              <a:rPr lang="en-US" sz="2400" dirty="0" smtClean="0"/>
              <a:t>made by The Helpful Teacher Next Door $3.00</a:t>
            </a:r>
            <a:endParaRPr lang="en-US" sz="2400" dirty="0"/>
          </a:p>
        </p:txBody>
      </p:sp>
      <p:pic>
        <p:nvPicPr>
          <p:cNvPr id="3" name="Picture 2"/>
          <p:cNvPicPr>
            <a:picLocks noChangeAspect="1"/>
          </p:cNvPicPr>
          <p:nvPr/>
        </p:nvPicPr>
        <p:blipFill>
          <a:blip r:embed="rId2"/>
          <a:stretch>
            <a:fillRect/>
          </a:stretch>
        </p:blipFill>
        <p:spPr>
          <a:xfrm>
            <a:off x="484710" y="1841216"/>
            <a:ext cx="7996238" cy="4362847"/>
          </a:xfrm>
          <a:prstGeom prst="rect">
            <a:avLst/>
          </a:prstGeom>
        </p:spPr>
      </p:pic>
    </p:spTree>
    <p:extLst>
      <p:ext uri="{BB962C8B-B14F-4D97-AF65-F5344CB8AC3E}">
        <p14:creationId xmlns:p14="http://schemas.microsoft.com/office/powerpoint/2010/main" val="71179079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Onslow County Schools </a:t>
            </a:r>
            <a:r>
              <a:rPr lang="en-US" dirty="0" smtClean="0"/>
              <a:t>AIG </a:t>
            </a:r>
            <a:endParaRPr lang="en-US" dirty="0"/>
          </a:p>
        </p:txBody>
      </p:sp>
      <p:sp>
        <p:nvSpPr>
          <p:cNvPr id="3" name="Content Placeholder 2"/>
          <p:cNvSpPr>
            <a:spLocks noGrp="1"/>
          </p:cNvSpPr>
          <p:nvPr>
            <p:ph idx="1"/>
          </p:nvPr>
        </p:nvSpPr>
        <p:spPr>
          <a:xfrm>
            <a:off x="304800" y="1972841"/>
            <a:ext cx="6711654" cy="4195481"/>
          </a:xfrm>
        </p:spPr>
        <p:txBody>
          <a:bodyPr>
            <a:normAutofit fontScale="92500" lnSpcReduction="20000"/>
          </a:bodyPr>
          <a:lstStyle/>
          <a:p>
            <a:r>
              <a:rPr lang="en-US" sz="2400" b="1" dirty="0" smtClean="0"/>
              <a:t>Heather Smith, AIG Specialist</a:t>
            </a:r>
          </a:p>
          <a:p>
            <a:pPr lvl="1"/>
            <a:r>
              <a:rPr lang="en-US" sz="2400" dirty="0" smtClean="0">
                <a:hlinkClick r:id="rId2"/>
              </a:rPr>
              <a:t>Heather.Smith@onslow.k12.nc.us</a:t>
            </a:r>
            <a:r>
              <a:rPr lang="en-US" sz="2400" dirty="0" smtClean="0"/>
              <a:t> </a:t>
            </a:r>
          </a:p>
          <a:p>
            <a:pPr lvl="1"/>
            <a:r>
              <a:rPr lang="en-US" dirty="0" smtClean="0"/>
              <a:t>Summersill Elementary @ SSE_AIG</a:t>
            </a:r>
          </a:p>
          <a:p>
            <a:pPr lvl="1"/>
            <a:r>
              <a:rPr lang="en-US" dirty="0" smtClean="0"/>
              <a:t>Bell Fork Elementary @ BFE_AIG</a:t>
            </a:r>
          </a:p>
          <a:p>
            <a:pPr lvl="1"/>
            <a:r>
              <a:rPr lang="en-US" dirty="0" smtClean="0"/>
              <a:t>@h2smith80</a:t>
            </a:r>
          </a:p>
          <a:p>
            <a:pPr lvl="1"/>
            <a:endParaRPr lang="en-US" dirty="0" smtClean="0"/>
          </a:p>
          <a:p>
            <a:pPr lvl="1"/>
            <a:endParaRPr lang="en-US" dirty="0"/>
          </a:p>
          <a:p>
            <a:r>
              <a:rPr lang="en-US" sz="2400" b="1" dirty="0" smtClean="0"/>
              <a:t>Maria Burdette, AIG Specialist</a:t>
            </a:r>
          </a:p>
          <a:p>
            <a:pPr lvl="1"/>
            <a:r>
              <a:rPr lang="en-US" sz="2400" dirty="0" smtClean="0">
                <a:hlinkClick r:id="rId3"/>
              </a:rPr>
              <a:t>Maria.Burdette@onslow.k12.nc.us</a:t>
            </a:r>
            <a:endParaRPr lang="en-US" sz="2400" dirty="0" smtClean="0"/>
          </a:p>
          <a:p>
            <a:pPr lvl="1"/>
            <a:r>
              <a:rPr lang="en-US" dirty="0" smtClean="0"/>
              <a:t>Jacksonville Commons Elementary</a:t>
            </a:r>
          </a:p>
          <a:p>
            <a:pPr lvl="1"/>
            <a:r>
              <a:rPr lang="en-US" dirty="0" smtClean="0"/>
              <a:t>Stateside Elementary </a:t>
            </a:r>
          </a:p>
        </p:txBody>
      </p:sp>
      <p:grpSp>
        <p:nvGrpSpPr>
          <p:cNvPr id="9" name="Group 8"/>
          <p:cNvGrpSpPr/>
          <p:nvPr/>
        </p:nvGrpSpPr>
        <p:grpSpPr>
          <a:xfrm>
            <a:off x="6172200" y="2057400"/>
            <a:ext cx="2667000" cy="3156430"/>
            <a:chOff x="6087107" y="2052925"/>
            <a:chExt cx="2667000" cy="3156430"/>
          </a:xfrm>
        </p:grpSpPr>
        <p:sp>
          <p:nvSpPr>
            <p:cNvPr id="5" name="TextBox 4"/>
            <p:cNvSpPr txBox="1"/>
            <p:nvPr/>
          </p:nvSpPr>
          <p:spPr>
            <a:xfrm>
              <a:off x="6087107" y="4070582"/>
              <a:ext cx="2667000" cy="1138773"/>
            </a:xfrm>
            <a:prstGeom prst="rect">
              <a:avLst/>
            </a:prstGeom>
            <a:noFill/>
          </p:spPr>
          <p:txBody>
            <a:bodyPr wrap="square" rtlCol="0">
              <a:spAutoFit/>
            </a:bodyPr>
            <a:lstStyle/>
            <a:p>
              <a:pPr algn="ctr"/>
              <a:r>
                <a:rPr lang="en-US" sz="2800" b="1" dirty="0" smtClean="0"/>
                <a:t>#OnslowAIG</a:t>
              </a:r>
            </a:p>
            <a:p>
              <a:pPr algn="ctr"/>
              <a:endParaRPr lang="en-US" sz="1200" b="1" dirty="0" smtClean="0"/>
            </a:p>
            <a:p>
              <a:pPr algn="ctr"/>
              <a:r>
                <a:rPr lang="en-US" sz="2800" b="1" dirty="0" smtClean="0"/>
                <a:t>#OnslowDLT</a:t>
              </a: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40996" y="2052925"/>
              <a:ext cx="2168746" cy="1759384"/>
            </a:xfrm>
            <a:prstGeom prst="rect">
              <a:avLst/>
            </a:prstGeom>
          </p:spPr>
        </p:pic>
      </p:grpSp>
    </p:spTree>
    <p:extLst>
      <p:ext uri="{BB962C8B-B14F-4D97-AF65-F5344CB8AC3E}">
        <p14:creationId xmlns:p14="http://schemas.microsoft.com/office/powerpoint/2010/main" val="21338164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Phase </a:t>
            </a:r>
            <a:r>
              <a:rPr lang="en-US" b="1" dirty="0"/>
              <a:t>3</a:t>
            </a:r>
            <a:r>
              <a:rPr lang="en-US" b="1" dirty="0" smtClean="0"/>
              <a:t>:  Business Design</a:t>
            </a:r>
            <a:endParaRPr lang="en-US" b="1" dirty="0"/>
          </a:p>
        </p:txBody>
      </p:sp>
      <p:sp>
        <p:nvSpPr>
          <p:cNvPr id="4" name="Content Placeholder 3"/>
          <p:cNvSpPr>
            <a:spLocks noGrp="1"/>
          </p:cNvSpPr>
          <p:nvPr>
            <p:ph idx="1"/>
          </p:nvPr>
        </p:nvSpPr>
        <p:spPr>
          <a:xfrm>
            <a:off x="914400" y="1295401"/>
            <a:ext cx="7135290" cy="3200400"/>
          </a:xfrm>
        </p:spPr>
        <p:txBody>
          <a:bodyPr>
            <a:normAutofit/>
          </a:bodyPr>
          <a:lstStyle/>
          <a:p>
            <a:pPr marL="0" indent="0">
              <a:lnSpc>
                <a:spcPct val="150000"/>
              </a:lnSpc>
              <a:buNone/>
            </a:pPr>
            <a:r>
              <a:rPr lang="en-US" sz="3200" u="sng" dirty="0" smtClean="0">
                <a:latin typeface="+mn-lt"/>
              </a:rPr>
              <a:t>Essential Questions:</a:t>
            </a:r>
          </a:p>
          <a:p>
            <a:pPr>
              <a:lnSpc>
                <a:spcPct val="150000"/>
              </a:lnSpc>
            </a:pPr>
            <a:r>
              <a:rPr lang="en-US" sz="2400" dirty="0" smtClean="0"/>
              <a:t>What factors do businesses consider when deciding on a name &amp; slogan?</a:t>
            </a:r>
          </a:p>
          <a:p>
            <a:pPr>
              <a:lnSpc>
                <a:spcPct val="150000"/>
              </a:lnSpc>
            </a:pPr>
            <a:r>
              <a:rPr lang="en-US" sz="2400" dirty="0" smtClean="0"/>
              <a:t>What make a successful logo?</a:t>
            </a:r>
          </a:p>
          <a:p>
            <a:pPr marL="0" indent="0">
              <a:buNone/>
            </a:pPr>
            <a:endParaRPr lang="en-US" sz="2400" dirty="0" smtClean="0"/>
          </a:p>
          <a:p>
            <a:pPr marL="0" indent="0">
              <a:buNone/>
            </a:pPr>
            <a:endParaRPr lang="en-US" sz="2400" dirty="0" smtClean="0"/>
          </a:p>
          <a:p>
            <a:endParaRPr lang="en-US" sz="2400" dirty="0" smtClean="0"/>
          </a:p>
          <a:p>
            <a:endParaRPr lang="en-US" sz="2400" dirty="0" smtClean="0"/>
          </a:p>
          <a:p>
            <a:pPr marL="0" indent="0">
              <a:buNone/>
            </a:pPr>
            <a:endParaRPr lang="en-US" sz="2400" dirty="0" smtClean="0"/>
          </a:p>
          <a:p>
            <a:pPr marL="457207" lvl="1" indent="0">
              <a:buNone/>
            </a:pPr>
            <a:endParaRPr lang="en-US" sz="2400" dirty="0" smtClean="0"/>
          </a:p>
          <a:p>
            <a:pPr lvl="1"/>
            <a:endParaRPr lang="en-US" sz="2400" dirty="0" smtClean="0"/>
          </a:p>
          <a:p>
            <a:pPr marL="0" indent="0">
              <a:buNone/>
            </a:pPr>
            <a:endParaRPr lang="en-US" sz="2400" dirty="0" smtClean="0"/>
          </a:p>
        </p:txBody>
      </p:sp>
      <p:pic>
        <p:nvPicPr>
          <p:cNvPr id="5" name="Picture 4"/>
          <p:cNvPicPr>
            <a:picLocks noChangeAspect="1"/>
          </p:cNvPicPr>
          <p:nvPr/>
        </p:nvPicPr>
        <p:blipFill>
          <a:blip r:embed="rId2"/>
          <a:stretch>
            <a:fillRect/>
          </a:stretch>
        </p:blipFill>
        <p:spPr>
          <a:xfrm>
            <a:off x="484710" y="5060005"/>
            <a:ext cx="8285182" cy="1316850"/>
          </a:xfrm>
          <a:prstGeom prst="rect">
            <a:avLst/>
          </a:prstGeom>
        </p:spPr>
      </p:pic>
    </p:spTree>
    <p:extLst>
      <p:ext uri="{BB962C8B-B14F-4D97-AF65-F5344CB8AC3E}">
        <p14:creationId xmlns:p14="http://schemas.microsoft.com/office/powerpoint/2010/main" val="411898530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Phase 3:  Business Design</a:t>
            </a:r>
            <a:endParaRPr lang="en-US" b="1" dirty="0"/>
          </a:p>
        </p:txBody>
      </p:sp>
      <p:sp>
        <p:nvSpPr>
          <p:cNvPr id="3" name="Content Placeholder 2"/>
          <p:cNvSpPr>
            <a:spLocks noGrp="1"/>
          </p:cNvSpPr>
          <p:nvPr>
            <p:ph idx="1"/>
          </p:nvPr>
        </p:nvSpPr>
        <p:spPr>
          <a:xfrm>
            <a:off x="827700" y="1600201"/>
            <a:ext cx="7401900" cy="4648206"/>
          </a:xfrm>
        </p:spPr>
        <p:txBody>
          <a:bodyPr/>
          <a:lstStyle/>
          <a:p>
            <a:pPr marL="0" indent="0">
              <a:buNone/>
            </a:pPr>
            <a:r>
              <a:rPr lang="en-US" sz="2800" u="sng" dirty="0" smtClean="0"/>
              <a:t>OneNote Collaboration Space</a:t>
            </a:r>
          </a:p>
          <a:p>
            <a:pPr lvl="1"/>
            <a:r>
              <a:rPr lang="en-US" sz="2800" dirty="0" smtClean="0"/>
              <a:t>Business Name, Slogan, and Logo</a:t>
            </a:r>
          </a:p>
          <a:p>
            <a:pPr lvl="1"/>
            <a:r>
              <a:rPr lang="en-US" sz="2800" dirty="0" smtClean="0"/>
              <a:t>Logo Flip Lesson</a:t>
            </a:r>
          </a:p>
          <a:p>
            <a:pPr lvl="3">
              <a:buFont typeface="Arial" panose="020B0604020202020204" pitchFamily="34" charset="0"/>
              <a:buChar char="•"/>
            </a:pPr>
            <a:r>
              <a:rPr lang="en-US" sz="2600" dirty="0" smtClean="0"/>
              <a:t>Postermywall.com</a:t>
            </a:r>
          </a:p>
          <a:p>
            <a:pPr lvl="3">
              <a:buFont typeface="Arial" panose="020B0604020202020204" pitchFamily="34" charset="0"/>
              <a:buChar char="•"/>
            </a:pPr>
            <a:r>
              <a:rPr lang="en-US" sz="2600" dirty="0" smtClean="0"/>
              <a:t>DesignMantic.com</a:t>
            </a:r>
          </a:p>
          <a:p>
            <a:pPr lvl="1"/>
            <a:r>
              <a:rPr lang="en-US" sz="2800" dirty="0" smtClean="0"/>
              <a:t>Teamwork, compromise, and collaboration.</a:t>
            </a:r>
          </a:p>
          <a:p>
            <a:pPr lvl="1"/>
            <a:endParaRPr lang="en-US" dirty="0" smtClean="0"/>
          </a:p>
        </p:txBody>
      </p:sp>
    </p:spTree>
    <p:extLst>
      <p:ext uri="{BB962C8B-B14F-4D97-AF65-F5344CB8AC3E}">
        <p14:creationId xmlns:p14="http://schemas.microsoft.com/office/powerpoint/2010/main" val="328875307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err="1" smtClean="0"/>
              <a:t>DesignMantic</a:t>
            </a:r>
            <a:r>
              <a:rPr lang="en-US" dirty="0" smtClean="0"/>
              <a:t> </a:t>
            </a:r>
            <a:endParaRPr lang="en-US" dirty="0"/>
          </a:p>
        </p:txBody>
      </p:sp>
      <p:pic>
        <p:nvPicPr>
          <p:cNvPr id="5" name="Designamatic">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04800" y="1371600"/>
            <a:ext cx="8405495" cy="4724400"/>
          </a:xfrm>
          <a:prstGeom prst="rect">
            <a:avLst/>
          </a:prstGeom>
        </p:spPr>
      </p:pic>
    </p:spTree>
    <p:extLst>
      <p:ext uri="{BB962C8B-B14F-4D97-AF65-F5344CB8AC3E}">
        <p14:creationId xmlns:p14="http://schemas.microsoft.com/office/powerpoint/2010/main" val="150923165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332847" y="381000"/>
            <a:ext cx="8630707" cy="5943600"/>
            <a:chOff x="332847" y="381000"/>
            <a:chExt cx="8630707" cy="5943600"/>
          </a:xfrm>
        </p:grpSpPr>
        <p:pic>
          <p:nvPicPr>
            <p:cNvPr id="5" name="Picture 4"/>
            <p:cNvPicPr>
              <a:picLocks noChangeAspect="1"/>
            </p:cNvPicPr>
            <p:nvPr/>
          </p:nvPicPr>
          <p:blipFill>
            <a:blip r:embed="rId2"/>
            <a:stretch>
              <a:fillRect/>
            </a:stretch>
          </p:blipFill>
          <p:spPr>
            <a:xfrm>
              <a:off x="332847" y="381000"/>
              <a:ext cx="8630707" cy="5943600"/>
            </a:xfrm>
            <a:prstGeom prst="rect">
              <a:avLst/>
            </a:prstGeom>
          </p:spPr>
        </p:pic>
        <p:sp>
          <p:nvSpPr>
            <p:cNvPr id="6" name="Rectangle 5"/>
            <p:cNvSpPr/>
            <p:nvPr/>
          </p:nvSpPr>
          <p:spPr>
            <a:xfrm>
              <a:off x="685800" y="533400"/>
              <a:ext cx="838200" cy="76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TextBox 2"/>
          <p:cNvSpPr txBox="1"/>
          <p:nvPr/>
        </p:nvSpPr>
        <p:spPr>
          <a:xfrm>
            <a:off x="5727059" y="4876800"/>
            <a:ext cx="3200400" cy="1200329"/>
          </a:xfrm>
          <a:prstGeom prst="rect">
            <a:avLst/>
          </a:prstGeom>
          <a:solidFill>
            <a:schemeClr val="accent1"/>
          </a:solidFill>
        </p:spPr>
        <p:txBody>
          <a:bodyPr wrap="square" rtlCol="0">
            <a:spAutoFit/>
          </a:bodyPr>
          <a:lstStyle/>
          <a:p>
            <a:pPr algn="ctr"/>
            <a:r>
              <a:rPr lang="en-US" sz="2400" b="1" dirty="0" smtClean="0"/>
              <a:t>Logo design was created with postermywall.com</a:t>
            </a:r>
          </a:p>
        </p:txBody>
      </p:sp>
      <p:sp>
        <p:nvSpPr>
          <p:cNvPr id="4" name="12-Point Star 3"/>
          <p:cNvSpPr/>
          <p:nvPr/>
        </p:nvSpPr>
        <p:spPr>
          <a:xfrm>
            <a:off x="4114800" y="838200"/>
            <a:ext cx="2458169" cy="1295400"/>
          </a:xfrm>
          <a:prstGeom prst="star12">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solidFill>
                  <a:srgbClr val="7030A0"/>
                </a:solidFill>
              </a:rPr>
              <a:t>Provided feedback using my iPad</a:t>
            </a:r>
            <a:endParaRPr lang="en-US" sz="1600" b="1" dirty="0">
              <a:solidFill>
                <a:srgbClr val="7030A0"/>
              </a:solidFill>
            </a:endParaRPr>
          </a:p>
        </p:txBody>
      </p:sp>
    </p:spTree>
    <p:extLst>
      <p:ext uri="{BB962C8B-B14F-4D97-AF65-F5344CB8AC3E}">
        <p14:creationId xmlns:p14="http://schemas.microsoft.com/office/powerpoint/2010/main" val="2910000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Assess Using GetKahoot.com</a:t>
            </a:r>
            <a:endParaRPr lang="en-US" sz="3600" dirty="0"/>
          </a:p>
        </p:txBody>
      </p:sp>
      <p:pic>
        <p:nvPicPr>
          <p:cNvPr id="4" name="Content Placeholder 3"/>
          <p:cNvPicPr>
            <a:picLocks noGrp="1" noChangeAspect="1"/>
          </p:cNvPicPr>
          <p:nvPr>
            <p:ph idx="1"/>
          </p:nvPr>
        </p:nvPicPr>
        <p:blipFill>
          <a:blip r:embed="rId2"/>
          <a:stretch>
            <a:fillRect/>
          </a:stretch>
        </p:blipFill>
        <p:spPr>
          <a:xfrm>
            <a:off x="356937" y="1295400"/>
            <a:ext cx="8321528" cy="3635456"/>
          </a:xfrm>
          <a:prstGeom prst="rect">
            <a:avLst/>
          </a:prstGeom>
        </p:spPr>
      </p:pic>
      <p:sp>
        <p:nvSpPr>
          <p:cNvPr id="3" name="TextBox 2"/>
          <p:cNvSpPr txBox="1"/>
          <p:nvPr/>
        </p:nvSpPr>
        <p:spPr>
          <a:xfrm>
            <a:off x="228600" y="5105400"/>
            <a:ext cx="8763000" cy="1938992"/>
          </a:xfrm>
          <a:prstGeom prst="rect">
            <a:avLst/>
          </a:prstGeom>
          <a:noFill/>
        </p:spPr>
        <p:txBody>
          <a:bodyPr wrap="square" rtlCol="0">
            <a:spAutoFit/>
          </a:bodyPr>
          <a:lstStyle/>
          <a:p>
            <a:r>
              <a:rPr lang="en-US" sz="2400" b="1" dirty="0" smtClean="0"/>
              <a:t>Before moving to Phase 4 of Construction, assess what your students have learned using GetKahoot.com.  </a:t>
            </a:r>
          </a:p>
          <a:p>
            <a:r>
              <a:rPr lang="en-US" sz="2400" b="1" dirty="0" smtClean="0">
                <a:hlinkClick r:id="rId3"/>
              </a:rPr>
              <a:t>This one </a:t>
            </a:r>
            <a:r>
              <a:rPr lang="en-US" sz="2400" b="1" dirty="0" smtClean="0"/>
              <a:t>is public and free to use, duplicate, and/or edit to fit your needs.  </a:t>
            </a:r>
          </a:p>
          <a:p>
            <a:endParaRPr lang="en-US" sz="2400" b="1" dirty="0"/>
          </a:p>
        </p:txBody>
      </p:sp>
    </p:spTree>
    <p:extLst>
      <p:ext uri="{BB962C8B-B14F-4D97-AF65-F5344CB8AC3E}">
        <p14:creationId xmlns:p14="http://schemas.microsoft.com/office/powerpoint/2010/main" val="99565329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Assess Using </a:t>
            </a:r>
            <a:r>
              <a:rPr lang="en-US" dirty="0" err="1" smtClean="0"/>
              <a:t>Kahoot</a:t>
            </a:r>
            <a:r>
              <a:rPr lang="en-US" dirty="0" smtClean="0"/>
              <a:t>!</a:t>
            </a:r>
            <a:endParaRPr lang="en-US" dirty="0"/>
          </a:p>
        </p:txBody>
      </p:sp>
      <p:pic>
        <p:nvPicPr>
          <p:cNvPr id="5" name="Content Placeholder 4"/>
          <p:cNvPicPr>
            <a:picLocks noGrp="1" noChangeAspect="1"/>
          </p:cNvPicPr>
          <p:nvPr>
            <p:ph idx="1"/>
          </p:nvPr>
        </p:nvPicPr>
        <p:blipFill>
          <a:blip r:embed="rId2"/>
          <a:stretch>
            <a:fillRect/>
          </a:stretch>
        </p:blipFill>
        <p:spPr>
          <a:xfrm>
            <a:off x="304800" y="1447800"/>
            <a:ext cx="8688418" cy="4770237"/>
          </a:xfrm>
          <a:prstGeom prst="rect">
            <a:avLst/>
          </a:prstGeom>
        </p:spPr>
      </p:pic>
    </p:spTree>
    <p:extLst>
      <p:ext uri="{BB962C8B-B14F-4D97-AF65-F5344CB8AC3E}">
        <p14:creationId xmlns:p14="http://schemas.microsoft.com/office/powerpoint/2010/main" val="110925899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Phase 4:   Construction</a:t>
            </a:r>
          </a:p>
        </p:txBody>
      </p:sp>
      <p:sp>
        <p:nvSpPr>
          <p:cNvPr id="4" name="Content Placeholder 3"/>
          <p:cNvSpPr>
            <a:spLocks noGrp="1"/>
          </p:cNvSpPr>
          <p:nvPr>
            <p:ph idx="1"/>
          </p:nvPr>
        </p:nvSpPr>
        <p:spPr>
          <a:xfrm>
            <a:off x="484710" y="1447800"/>
            <a:ext cx="7848600" cy="5211423"/>
          </a:xfrm>
        </p:spPr>
        <p:txBody>
          <a:bodyPr>
            <a:normAutofit/>
          </a:bodyPr>
          <a:lstStyle/>
          <a:p>
            <a:pPr marL="0" indent="0">
              <a:buNone/>
            </a:pPr>
            <a:r>
              <a:rPr lang="en-US" sz="3200" u="sng" dirty="0" smtClean="0">
                <a:latin typeface="+mn-lt"/>
              </a:rPr>
              <a:t>Essential Questions:</a:t>
            </a:r>
          </a:p>
          <a:p>
            <a:r>
              <a:rPr lang="en-US" sz="2400" dirty="0" smtClean="0">
                <a:latin typeface="+mn-lt"/>
              </a:rPr>
              <a:t>Why is it important to develop a basic budget for spending and saving?  </a:t>
            </a:r>
          </a:p>
          <a:p>
            <a:pPr marL="0" indent="0">
              <a:buNone/>
            </a:pPr>
            <a:endParaRPr lang="en-US" sz="2400" dirty="0" smtClean="0">
              <a:latin typeface="+mn-lt"/>
            </a:endParaRPr>
          </a:p>
          <a:p>
            <a:r>
              <a:rPr lang="en-US" sz="2400" dirty="0" smtClean="0">
                <a:latin typeface="+mn-lt"/>
              </a:rPr>
              <a:t>How do I evaluate the costs and benefits of spending, borrowing and saving?</a:t>
            </a:r>
          </a:p>
          <a:p>
            <a:pPr marL="0" indent="0">
              <a:buNone/>
            </a:pPr>
            <a:endParaRPr lang="en-US" sz="2400" dirty="0" smtClean="0">
              <a:latin typeface="+mn-lt"/>
            </a:endParaRPr>
          </a:p>
          <a:p>
            <a:r>
              <a:rPr lang="en-US" sz="2400" dirty="0" smtClean="0">
                <a:latin typeface="+mn-lt"/>
              </a:rPr>
              <a:t>How does reflecting throughout the engineering process help you be more successful in your end-product?</a:t>
            </a:r>
          </a:p>
          <a:p>
            <a:endParaRPr lang="en-US" sz="2400" dirty="0" smtClean="0">
              <a:latin typeface="+mn-lt"/>
            </a:endParaRPr>
          </a:p>
          <a:p>
            <a:pPr marL="0" indent="0">
              <a:buNone/>
            </a:pPr>
            <a:endParaRPr lang="en-US" sz="2400" dirty="0" smtClean="0">
              <a:latin typeface="+mn-lt"/>
            </a:endParaRPr>
          </a:p>
          <a:p>
            <a:endParaRPr lang="en-US" sz="2400" dirty="0" smtClean="0">
              <a:latin typeface="+mn-lt"/>
            </a:endParaRPr>
          </a:p>
          <a:p>
            <a:pPr marL="0" indent="0">
              <a:buNone/>
            </a:pPr>
            <a:endParaRPr lang="en-US" sz="2400" dirty="0" smtClean="0">
              <a:latin typeface="+mn-lt"/>
            </a:endParaRPr>
          </a:p>
          <a:p>
            <a:pPr marL="457207" lvl="1" indent="0">
              <a:buNone/>
            </a:pPr>
            <a:endParaRPr lang="en-US" sz="2400" dirty="0" smtClean="0">
              <a:latin typeface="+mn-lt"/>
            </a:endParaRPr>
          </a:p>
          <a:p>
            <a:pPr lvl="1"/>
            <a:endParaRPr lang="en-US" sz="2400" dirty="0" smtClean="0">
              <a:latin typeface="+mn-lt"/>
            </a:endParaRPr>
          </a:p>
          <a:p>
            <a:pPr marL="0" indent="0">
              <a:buNone/>
            </a:pPr>
            <a:endParaRPr lang="en-US" sz="2400" dirty="0" smtClean="0">
              <a:latin typeface="+mn-lt"/>
            </a:endParaRPr>
          </a:p>
        </p:txBody>
      </p:sp>
    </p:spTree>
    <p:extLst>
      <p:ext uri="{BB962C8B-B14F-4D97-AF65-F5344CB8AC3E}">
        <p14:creationId xmlns:p14="http://schemas.microsoft.com/office/powerpoint/2010/main" val="321000018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609600" y="762000"/>
            <a:ext cx="7959719" cy="5410200"/>
          </a:xfrm>
          <a:prstGeom prst="rect">
            <a:avLst/>
          </a:prstGeom>
        </p:spPr>
      </p:pic>
    </p:spTree>
    <p:extLst>
      <p:ext uri="{BB962C8B-B14F-4D97-AF65-F5344CB8AC3E}">
        <p14:creationId xmlns:p14="http://schemas.microsoft.com/office/powerpoint/2010/main" val="289250150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Building Code &amp; Budget</a:t>
            </a:r>
            <a:endParaRPr lang="en-US" dirty="0"/>
          </a:p>
        </p:txBody>
      </p:sp>
      <p:graphicFrame>
        <p:nvGraphicFramePr>
          <p:cNvPr id="6" name="Table 5"/>
          <p:cNvGraphicFramePr>
            <a:graphicFrameLocks noGrp="1"/>
          </p:cNvGraphicFramePr>
          <p:nvPr>
            <p:extLst>
              <p:ext uri="{D42A27DB-BD31-4B8C-83A1-F6EECF244321}">
                <p14:modId xmlns:p14="http://schemas.microsoft.com/office/powerpoint/2010/main" val="2658163835"/>
              </p:ext>
            </p:extLst>
          </p:nvPr>
        </p:nvGraphicFramePr>
        <p:xfrm>
          <a:off x="609600" y="1447800"/>
          <a:ext cx="7744890" cy="4678680"/>
        </p:xfrm>
        <a:graphic>
          <a:graphicData uri="http://schemas.openxmlformats.org/drawingml/2006/table">
            <a:tbl>
              <a:tblPr firstRow="1" firstCol="1" bandRow="1"/>
              <a:tblGrid>
                <a:gridCol w="1039290"/>
                <a:gridCol w="6705600"/>
              </a:tblGrid>
              <a:tr h="831403">
                <a:tc>
                  <a:txBody>
                    <a:bodyPr/>
                    <a:lstStyle/>
                    <a:p>
                      <a:pPr marL="0" marR="0" algn="ctr">
                        <a:lnSpc>
                          <a:spcPct val="115000"/>
                        </a:lnSpc>
                        <a:spcBef>
                          <a:spcPts val="0"/>
                        </a:spcBef>
                        <a:spcAft>
                          <a:spcPts val="0"/>
                        </a:spcAft>
                      </a:pPr>
                      <a:r>
                        <a:rPr lang="en-US" sz="2000" b="1" u="sng" dirty="0">
                          <a:effectLst/>
                          <a:latin typeface="Calibri" panose="020F0502020204030204" pitchFamily="34" charset="0"/>
                          <a:ea typeface="Calibri" panose="020F0502020204030204" pitchFamily="34" charset="0"/>
                          <a:cs typeface="Times New Roman" panose="02020603050405020304" pitchFamily="18" charset="0"/>
                        </a:rPr>
                        <a:t>Design</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6037" marR="660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marR="0" lvl="0" indent="-342900">
                        <a:spcBef>
                          <a:spcPts val="0"/>
                        </a:spcBef>
                        <a:spcAft>
                          <a:spcPts val="0"/>
                        </a:spcAft>
                        <a:buFont typeface="Symbol" panose="05050102010706020507" pitchFamily="18" charset="2"/>
                        <a:buChar char=""/>
                      </a:pPr>
                      <a:r>
                        <a:rPr lang="en-US" sz="2000" dirty="0">
                          <a:effectLst/>
                          <a:latin typeface="Cambria" panose="02040503050406030204" pitchFamily="18" charset="0"/>
                          <a:ea typeface="Calibri" panose="020F0502020204030204" pitchFamily="34" charset="0"/>
                          <a:cs typeface="Times New Roman" panose="02020603050405020304" pitchFamily="18" charset="0"/>
                        </a:rPr>
                        <a:t>Drawing of models are neat and legible</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2000" dirty="0">
                          <a:effectLst/>
                          <a:latin typeface="Cambria" panose="02040503050406030204" pitchFamily="18" charset="0"/>
                          <a:ea typeface="Calibri" panose="020F0502020204030204" pitchFamily="34" charset="0"/>
                          <a:cs typeface="Times New Roman" panose="02020603050405020304" pitchFamily="18" charset="0"/>
                        </a:rPr>
                        <a:t>Includes the actual distances of the spans and calculations of estimated materials needed</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2000" dirty="0">
                          <a:effectLst/>
                          <a:latin typeface="Cambria" panose="02040503050406030204" pitchFamily="18" charset="0"/>
                          <a:ea typeface="Calibri" panose="020F0502020204030204" pitchFamily="34" charset="0"/>
                          <a:cs typeface="Times New Roman" panose="02020603050405020304" pitchFamily="18" charset="0"/>
                        </a:rPr>
                        <a:t>Side truss view and bottom deck are drawn to scale &amp; labeled</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Symbol" panose="05050102010706020507" pitchFamily="18" charset="2"/>
                        <a:buChar char=""/>
                      </a:pPr>
                      <a:r>
                        <a:rPr lang="en-US" sz="2000" dirty="0">
                          <a:effectLst/>
                          <a:latin typeface="Cambria" panose="02040503050406030204" pitchFamily="18" charset="0"/>
                          <a:ea typeface="Calibri" panose="020F0502020204030204" pitchFamily="34" charset="0"/>
                          <a:cs typeface="Times New Roman" panose="02020603050405020304" pitchFamily="18" charset="0"/>
                        </a:rPr>
                        <a:t>Purchase orders are completed before each purchase.</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Symbol" panose="05050102010706020507" pitchFamily="18" charset="2"/>
                        <a:buChar char=""/>
                      </a:pPr>
                      <a:r>
                        <a:rPr lang="en-US" sz="2000" dirty="0">
                          <a:effectLst/>
                          <a:latin typeface="Cambria" panose="02040503050406030204" pitchFamily="18" charset="0"/>
                          <a:ea typeface="Calibri" panose="020F0502020204030204" pitchFamily="34" charset="0"/>
                          <a:cs typeface="Times New Roman" panose="02020603050405020304" pitchFamily="18" charset="0"/>
                        </a:rPr>
                        <a:t>Construction </a:t>
                      </a:r>
                      <a:r>
                        <a:rPr lang="en-US" sz="2000" dirty="0" smtClean="0">
                          <a:effectLst/>
                          <a:latin typeface="Cambria" panose="02040503050406030204" pitchFamily="18" charset="0"/>
                          <a:ea typeface="Calibri" panose="020F0502020204030204" pitchFamily="34" charset="0"/>
                          <a:cs typeface="Times New Roman" panose="02020603050405020304" pitchFamily="18" charset="0"/>
                        </a:rPr>
                        <a:t>reports </a:t>
                      </a:r>
                      <a:r>
                        <a:rPr lang="en-US" sz="2000" dirty="0">
                          <a:effectLst/>
                          <a:latin typeface="Cambria" panose="02040503050406030204" pitchFamily="18" charset="0"/>
                          <a:ea typeface="Calibri" panose="020F0502020204030204" pitchFamily="34" charset="0"/>
                          <a:cs typeface="Times New Roman" panose="02020603050405020304" pitchFamily="18" charset="0"/>
                        </a:rPr>
                        <a:t>are kept up to date.</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6037" marR="660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843809">
                <a:tc>
                  <a:txBody>
                    <a:bodyPr/>
                    <a:lstStyle/>
                    <a:p>
                      <a:pPr marL="0" marR="0" algn="ctr">
                        <a:lnSpc>
                          <a:spcPct val="115000"/>
                        </a:lnSpc>
                        <a:spcBef>
                          <a:spcPts val="0"/>
                        </a:spcBef>
                        <a:spcAft>
                          <a:spcPts val="0"/>
                        </a:spcAft>
                      </a:pPr>
                      <a:r>
                        <a:rPr lang="en-US" sz="2000" b="1" u="sng">
                          <a:effectLst/>
                          <a:latin typeface="Calibri" panose="020F0502020204030204" pitchFamily="34" charset="0"/>
                          <a:ea typeface="Calibri" panose="020F0502020204030204" pitchFamily="34" charset="0"/>
                          <a:cs typeface="Times New Roman" panose="02020603050405020304" pitchFamily="18" charset="0"/>
                        </a:rPr>
                        <a:t>Model</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66037" marR="660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marR="0" lvl="0" indent="-342900">
                        <a:lnSpc>
                          <a:spcPct val="115000"/>
                        </a:lnSpc>
                        <a:spcBef>
                          <a:spcPts val="0"/>
                        </a:spcBef>
                        <a:spcAft>
                          <a:spcPts val="0"/>
                        </a:spcAft>
                        <a:buFont typeface="Symbol" panose="05050102010706020507" pitchFamily="18" charset="2"/>
                        <a:buChar char=""/>
                      </a:pPr>
                      <a:r>
                        <a:rPr lang="en-US" sz="2000" dirty="0">
                          <a:effectLst/>
                          <a:latin typeface="Cambria" panose="02040503050406030204" pitchFamily="18" charset="0"/>
                          <a:ea typeface="Calibri" panose="020F0502020204030204" pitchFamily="34" charset="0"/>
                          <a:cs typeface="Times New Roman" panose="02020603050405020304" pitchFamily="18" charset="0"/>
                        </a:rPr>
                        <a:t>Bridge must span a 50cm river but not exceed 60 cm</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Symbol" panose="05050102010706020507" pitchFamily="18" charset="2"/>
                        <a:buChar char=""/>
                      </a:pPr>
                      <a:r>
                        <a:rPr lang="en-US" sz="2000" dirty="0">
                          <a:effectLst/>
                          <a:latin typeface="Cambria" panose="02040503050406030204" pitchFamily="18" charset="0"/>
                          <a:ea typeface="Calibri" panose="020F0502020204030204" pitchFamily="34" charset="0"/>
                          <a:cs typeface="Times New Roman" panose="02020603050405020304" pitchFamily="18" charset="0"/>
                        </a:rPr>
                        <a:t>Bridge width (roadway) is between 7≥11 cm</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Symbol" panose="05050102010706020507" pitchFamily="18" charset="2"/>
                        <a:buChar char=""/>
                      </a:pPr>
                      <a:r>
                        <a:rPr lang="en-US" sz="2000" dirty="0">
                          <a:effectLst/>
                          <a:latin typeface="Cambria" panose="02040503050406030204" pitchFamily="18" charset="0"/>
                          <a:ea typeface="Calibri" panose="020F0502020204030204" pitchFamily="34" charset="0"/>
                          <a:cs typeface="Times New Roman" panose="02020603050405020304" pitchFamily="18" charset="0"/>
                        </a:rPr>
                        <a:t>Bridge has 5 cm height clearance in the roadway to allow for the testing block to be held along with a 2 cm² opening to allow for the chain to hang</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Symbol" panose="05050102010706020507" pitchFamily="18" charset="2"/>
                        <a:buChar char=""/>
                      </a:pPr>
                      <a:r>
                        <a:rPr lang="en-US" sz="2000" dirty="0">
                          <a:effectLst/>
                          <a:latin typeface="Cambria" panose="02040503050406030204" pitchFamily="18" charset="0"/>
                          <a:ea typeface="Calibri" panose="020F0502020204030204" pitchFamily="34" charset="0"/>
                          <a:cs typeface="Times New Roman" panose="02020603050405020304" pitchFamily="18" charset="0"/>
                        </a:rPr>
                        <a:t>Entire cost of building materials cannot exceed $300,000 dollars</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6037" marR="660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386027044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19600" y="3773576"/>
            <a:ext cx="4738352" cy="2665323"/>
          </a:xfrm>
          <a:prstGeom prst="rect">
            <a:avLst/>
          </a:prstGeom>
        </p:spPr>
      </p:pic>
      <p:sp>
        <p:nvSpPr>
          <p:cNvPr id="6" name="TextBox 5"/>
          <p:cNvSpPr txBox="1"/>
          <p:nvPr/>
        </p:nvSpPr>
        <p:spPr>
          <a:xfrm>
            <a:off x="304800" y="381000"/>
            <a:ext cx="8534400" cy="738664"/>
          </a:xfrm>
          <a:prstGeom prst="rect">
            <a:avLst/>
          </a:prstGeom>
          <a:noFill/>
        </p:spPr>
        <p:txBody>
          <a:bodyPr wrap="square" rtlCol="0">
            <a:spAutoFit/>
          </a:bodyPr>
          <a:lstStyle/>
          <a:p>
            <a:r>
              <a:rPr lang="en-US" sz="4200" dirty="0" smtClean="0">
                <a:solidFill>
                  <a:srgbClr val="EBEBEB"/>
                </a:solidFill>
                <a:ea typeface="+mj-ea"/>
                <a:cs typeface="+mj-cs"/>
              </a:rPr>
              <a:t>Construction Materials Needed</a:t>
            </a:r>
            <a:endParaRPr lang="en-US" dirty="0"/>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4800" y="1164271"/>
            <a:ext cx="4841179" cy="3797300"/>
          </a:xfrm>
          <a:prstGeom prst="rect">
            <a:avLst/>
          </a:prstGeom>
        </p:spPr>
      </p:pic>
      <p:sp>
        <p:nvSpPr>
          <p:cNvPr id="3" name="TextBox 2"/>
          <p:cNvSpPr txBox="1"/>
          <p:nvPr/>
        </p:nvSpPr>
        <p:spPr>
          <a:xfrm>
            <a:off x="5188576" y="1314762"/>
            <a:ext cx="3803024" cy="2554545"/>
          </a:xfrm>
          <a:prstGeom prst="rect">
            <a:avLst/>
          </a:prstGeom>
          <a:noFill/>
        </p:spPr>
        <p:txBody>
          <a:bodyPr wrap="square" rtlCol="0">
            <a:spAutoFit/>
          </a:bodyPr>
          <a:lstStyle/>
          <a:p>
            <a:pPr marL="285750" indent="-285750">
              <a:buFont typeface="Arial" panose="020B0604020202020204" pitchFamily="34" charset="0"/>
              <a:buChar char="•"/>
            </a:pPr>
            <a:r>
              <a:rPr lang="en-US" sz="2000" b="1" dirty="0" smtClean="0"/>
              <a:t>1 bottle of Elmer’s White Glue per team</a:t>
            </a:r>
          </a:p>
          <a:p>
            <a:pPr marL="285750" indent="-285750">
              <a:buFont typeface="Arial" panose="020B0604020202020204" pitchFamily="34" charset="0"/>
              <a:buChar char="•"/>
            </a:pPr>
            <a:endParaRPr lang="en-US" sz="2000" b="1" dirty="0"/>
          </a:p>
          <a:p>
            <a:pPr marL="285750" indent="-285750">
              <a:buFont typeface="Arial" panose="020B0604020202020204" pitchFamily="34" charset="0"/>
              <a:buChar char="•"/>
            </a:pPr>
            <a:r>
              <a:rPr lang="en-US" sz="2000" b="1" dirty="0" smtClean="0"/>
              <a:t>At least 250 popsicle sticks per team</a:t>
            </a:r>
          </a:p>
          <a:p>
            <a:pPr marL="285750" indent="-285750">
              <a:buFont typeface="Arial" panose="020B0604020202020204" pitchFamily="34" charset="0"/>
              <a:buChar char="•"/>
            </a:pPr>
            <a:endParaRPr lang="en-US" sz="2000" b="1" dirty="0" smtClean="0"/>
          </a:p>
          <a:p>
            <a:pPr marL="285750" indent="-285750">
              <a:buFont typeface="Arial" panose="020B0604020202020204" pitchFamily="34" charset="0"/>
              <a:buChar char="•"/>
            </a:pPr>
            <a:r>
              <a:rPr lang="en-US" sz="2000" b="1" dirty="0" smtClean="0"/>
              <a:t>Centimeter grid paper</a:t>
            </a:r>
          </a:p>
          <a:p>
            <a:pPr marL="285750" indent="-285750">
              <a:buFont typeface="Arial" panose="020B0604020202020204" pitchFamily="34" charset="0"/>
              <a:buChar char="•"/>
            </a:pPr>
            <a:endParaRPr lang="en-US" sz="2000" b="1" dirty="0"/>
          </a:p>
        </p:txBody>
      </p:sp>
      <p:sp>
        <p:nvSpPr>
          <p:cNvPr id="7" name="TextBox 6"/>
          <p:cNvSpPr txBox="1"/>
          <p:nvPr/>
        </p:nvSpPr>
        <p:spPr>
          <a:xfrm>
            <a:off x="138364" y="5106237"/>
            <a:ext cx="4586036" cy="1631216"/>
          </a:xfrm>
          <a:prstGeom prst="rect">
            <a:avLst/>
          </a:prstGeom>
          <a:noFill/>
        </p:spPr>
        <p:txBody>
          <a:bodyPr wrap="square" rtlCol="0">
            <a:spAutoFit/>
          </a:bodyPr>
          <a:lstStyle/>
          <a:p>
            <a:pPr marL="285750" indent="-285750">
              <a:buFont typeface="Arial" panose="020B0604020202020204" pitchFamily="34" charset="0"/>
              <a:buChar char="•"/>
            </a:pPr>
            <a:r>
              <a:rPr lang="en-US" sz="2000" b="1" dirty="0" smtClean="0"/>
              <a:t>Storage container for each team</a:t>
            </a:r>
          </a:p>
          <a:p>
            <a:pPr marL="285750" indent="-285750">
              <a:buFont typeface="Arial" panose="020B0604020202020204" pitchFamily="34" charset="0"/>
              <a:buChar char="•"/>
            </a:pPr>
            <a:endParaRPr lang="en-US" sz="2000" b="1" dirty="0"/>
          </a:p>
          <a:p>
            <a:pPr marL="285750" indent="-285750">
              <a:buFont typeface="Arial" panose="020B0604020202020204" pitchFamily="34" charset="0"/>
              <a:buChar char="•"/>
            </a:pPr>
            <a:r>
              <a:rPr lang="en-US" sz="2000" b="1" dirty="0" smtClean="0"/>
              <a:t>About 25 wooden clothes pins for each team (clamps)</a:t>
            </a:r>
          </a:p>
          <a:p>
            <a:pPr marL="285750" indent="-285750">
              <a:buFont typeface="Arial" panose="020B0604020202020204" pitchFamily="34" charset="0"/>
              <a:buChar char="•"/>
            </a:pPr>
            <a:endParaRPr lang="en-US" sz="2000" b="1" dirty="0"/>
          </a:p>
        </p:txBody>
      </p:sp>
    </p:spTree>
    <p:extLst>
      <p:ext uri="{BB962C8B-B14F-4D97-AF65-F5344CB8AC3E}">
        <p14:creationId xmlns:p14="http://schemas.microsoft.com/office/powerpoint/2010/main" val="293153740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Onslow County Schools </a:t>
            </a:r>
            <a:r>
              <a:rPr lang="en-US" sz="3600" dirty="0" smtClean="0"/>
              <a:t>Digital Learning &amp; Teaching</a:t>
            </a:r>
            <a:endParaRPr lang="en-US" sz="3600" dirty="0"/>
          </a:p>
        </p:txBody>
      </p:sp>
      <p:sp>
        <p:nvSpPr>
          <p:cNvPr id="3" name="Content Placeholder 2"/>
          <p:cNvSpPr>
            <a:spLocks noGrp="1"/>
          </p:cNvSpPr>
          <p:nvPr>
            <p:ph idx="1"/>
          </p:nvPr>
        </p:nvSpPr>
        <p:spPr>
          <a:xfrm>
            <a:off x="304800" y="2438400"/>
            <a:ext cx="6711654" cy="4195481"/>
          </a:xfrm>
        </p:spPr>
        <p:txBody>
          <a:bodyPr>
            <a:normAutofit/>
          </a:bodyPr>
          <a:lstStyle/>
          <a:p>
            <a:r>
              <a:rPr lang="en-US" sz="2400" b="1" dirty="0"/>
              <a:t>Katherine Collins</a:t>
            </a:r>
          </a:p>
          <a:p>
            <a:pPr lvl="1"/>
            <a:r>
              <a:rPr lang="en-US" sz="2000" dirty="0">
                <a:hlinkClick r:id="rId2"/>
              </a:rPr>
              <a:t>Katherine.Collins@onslow.k12.nc.us</a:t>
            </a:r>
            <a:endParaRPr lang="en-US" sz="2000" dirty="0"/>
          </a:p>
          <a:p>
            <a:pPr lvl="1"/>
            <a:r>
              <a:rPr lang="en-US" sz="2000" dirty="0"/>
              <a:t>Clyde Erwin Elementary Magnet School</a:t>
            </a:r>
          </a:p>
          <a:p>
            <a:pPr lvl="2"/>
            <a:r>
              <a:rPr lang="en-US" sz="1800" dirty="0"/>
              <a:t>School Website  </a:t>
            </a:r>
            <a:r>
              <a:rPr lang="en-US" sz="1800" dirty="0">
                <a:hlinkClick r:id="rId3"/>
              </a:rPr>
              <a:t>http://goo.gl/trtNQu</a:t>
            </a:r>
            <a:r>
              <a:rPr lang="en-US" sz="1800" dirty="0"/>
              <a:t> </a:t>
            </a:r>
          </a:p>
          <a:p>
            <a:pPr lvl="1"/>
            <a:r>
              <a:rPr lang="en-US" sz="2000" dirty="0"/>
              <a:t>Digital Teaching and Learning Twitter @katcollins1103 </a:t>
            </a:r>
          </a:p>
          <a:p>
            <a:pPr lvl="1"/>
            <a:endParaRPr lang="en-US" sz="2000" dirty="0"/>
          </a:p>
        </p:txBody>
      </p:sp>
      <p:pic>
        <p:nvPicPr>
          <p:cNvPr id="4" name="Picture 3"/>
          <p:cNvPicPr>
            <a:picLocks noChangeAspect="1"/>
          </p:cNvPicPr>
          <p:nvPr/>
        </p:nvPicPr>
        <p:blipFill>
          <a:blip r:embed="rId4"/>
          <a:stretch>
            <a:fillRect/>
          </a:stretch>
        </p:blipFill>
        <p:spPr>
          <a:xfrm>
            <a:off x="6172200" y="1981200"/>
            <a:ext cx="2371550" cy="3151905"/>
          </a:xfrm>
          <a:prstGeom prst="rect">
            <a:avLst/>
          </a:prstGeom>
        </p:spPr>
      </p:pic>
    </p:spTree>
    <p:extLst>
      <p:ext uri="{BB962C8B-B14F-4D97-AF65-F5344CB8AC3E}">
        <p14:creationId xmlns:p14="http://schemas.microsoft.com/office/powerpoint/2010/main" val="24848091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4710" y="452718"/>
            <a:ext cx="7055380" cy="842682"/>
          </a:xfrm>
        </p:spPr>
        <p:txBody>
          <a:bodyPr/>
          <a:lstStyle/>
          <a:p>
            <a:r>
              <a:rPr lang="en-US" dirty="0" smtClean="0"/>
              <a:t>Blueprints &amp; Estimates</a:t>
            </a:r>
            <a:endParaRPr lang="en-US" dirty="0"/>
          </a:p>
        </p:txBody>
      </p:sp>
      <p:pic>
        <p:nvPicPr>
          <p:cNvPr id="4" name="Picture 3"/>
          <p:cNvPicPr>
            <a:picLocks noChangeAspect="1"/>
          </p:cNvPicPr>
          <p:nvPr/>
        </p:nvPicPr>
        <p:blipFill>
          <a:blip r:embed="rId2"/>
          <a:stretch>
            <a:fillRect/>
          </a:stretch>
        </p:blipFill>
        <p:spPr>
          <a:xfrm>
            <a:off x="685800" y="1219200"/>
            <a:ext cx="7210612" cy="5407959"/>
          </a:xfrm>
          <a:prstGeom prst="rect">
            <a:avLst/>
          </a:prstGeom>
        </p:spPr>
      </p:pic>
    </p:spTree>
    <p:extLst>
      <p:ext uri="{BB962C8B-B14F-4D97-AF65-F5344CB8AC3E}">
        <p14:creationId xmlns:p14="http://schemas.microsoft.com/office/powerpoint/2010/main" val="89657005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6110" y="304800"/>
            <a:ext cx="7897290" cy="1400530"/>
          </a:xfrm>
        </p:spPr>
        <p:txBody>
          <a:bodyPr/>
          <a:lstStyle/>
          <a:p>
            <a:r>
              <a:rPr lang="en-US" dirty="0" smtClean="0"/>
              <a:t>Purchase Orders &amp; Salvage </a:t>
            </a:r>
            <a:endParaRPr lang="en-US" dirty="0"/>
          </a:p>
        </p:txBody>
      </p:sp>
      <p:pic>
        <p:nvPicPr>
          <p:cNvPr id="5" name="Picture 4"/>
          <p:cNvPicPr>
            <a:picLocks noChangeAspect="1"/>
          </p:cNvPicPr>
          <p:nvPr/>
        </p:nvPicPr>
        <p:blipFill>
          <a:blip r:embed="rId2"/>
          <a:stretch>
            <a:fillRect/>
          </a:stretch>
        </p:blipFill>
        <p:spPr>
          <a:xfrm>
            <a:off x="685800" y="990600"/>
            <a:ext cx="6410325" cy="5752026"/>
          </a:xfrm>
          <a:prstGeom prst="rect">
            <a:avLst/>
          </a:prstGeom>
        </p:spPr>
      </p:pic>
      <p:sp>
        <p:nvSpPr>
          <p:cNvPr id="6" name="TextBox 5"/>
          <p:cNvSpPr txBox="1"/>
          <p:nvPr/>
        </p:nvSpPr>
        <p:spPr>
          <a:xfrm>
            <a:off x="6319305" y="3451114"/>
            <a:ext cx="2610915" cy="830997"/>
          </a:xfrm>
          <a:prstGeom prst="rect">
            <a:avLst/>
          </a:prstGeom>
          <a:solidFill>
            <a:schemeClr val="accent1"/>
          </a:solidFill>
        </p:spPr>
        <p:txBody>
          <a:bodyPr wrap="square" rtlCol="0">
            <a:spAutoFit/>
          </a:bodyPr>
          <a:lstStyle/>
          <a:p>
            <a:pPr algn="ctr"/>
            <a:r>
              <a:rPr lang="en-US" sz="2400" b="1" dirty="0" smtClean="0"/>
              <a:t>Code &amp; Budget Form</a:t>
            </a:r>
            <a:endParaRPr lang="en-US" sz="2400" b="1" dirty="0"/>
          </a:p>
        </p:txBody>
      </p:sp>
      <p:sp>
        <p:nvSpPr>
          <p:cNvPr id="11" name="12-Point Star 10"/>
          <p:cNvSpPr/>
          <p:nvPr/>
        </p:nvSpPr>
        <p:spPr>
          <a:xfrm>
            <a:off x="6110931" y="4800600"/>
            <a:ext cx="3067769" cy="1231012"/>
          </a:xfrm>
          <a:prstGeom prst="star12">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0" b="1" dirty="0" smtClean="0">
                <a:solidFill>
                  <a:srgbClr val="7030A0"/>
                </a:solidFill>
              </a:rPr>
              <a:t>Password Protected!</a:t>
            </a:r>
            <a:endParaRPr lang="en-US" sz="1900" b="1" dirty="0">
              <a:solidFill>
                <a:srgbClr val="7030A0"/>
              </a:solidFill>
            </a:endParaRPr>
          </a:p>
        </p:txBody>
      </p:sp>
      <p:pic>
        <p:nvPicPr>
          <p:cNvPr id="3" name="Picture 2"/>
          <p:cNvPicPr>
            <a:picLocks noChangeAspect="1"/>
          </p:cNvPicPr>
          <p:nvPr/>
        </p:nvPicPr>
        <p:blipFill>
          <a:blip r:embed="rId3"/>
          <a:stretch>
            <a:fillRect/>
          </a:stretch>
        </p:blipFill>
        <p:spPr>
          <a:xfrm>
            <a:off x="6319305" y="1730399"/>
            <a:ext cx="2609314" cy="1377815"/>
          </a:xfrm>
          <a:prstGeom prst="rect">
            <a:avLst/>
          </a:prstGeom>
        </p:spPr>
      </p:pic>
    </p:spTree>
    <p:extLst>
      <p:ext uri="{BB962C8B-B14F-4D97-AF65-F5344CB8AC3E}">
        <p14:creationId xmlns:p14="http://schemas.microsoft.com/office/powerpoint/2010/main" val="2429614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533400" y="533400"/>
            <a:ext cx="6858000" cy="5954627"/>
          </a:xfrm>
          <a:prstGeom prst="rect">
            <a:avLst/>
          </a:prstGeom>
        </p:spPr>
      </p:pic>
      <p:sp>
        <p:nvSpPr>
          <p:cNvPr id="6" name="TextBox 5"/>
          <p:cNvSpPr txBox="1"/>
          <p:nvPr/>
        </p:nvSpPr>
        <p:spPr>
          <a:xfrm>
            <a:off x="6339355" y="1371600"/>
            <a:ext cx="2610915" cy="1200329"/>
          </a:xfrm>
          <a:prstGeom prst="rect">
            <a:avLst/>
          </a:prstGeom>
          <a:solidFill>
            <a:schemeClr val="accent1"/>
          </a:solidFill>
        </p:spPr>
        <p:txBody>
          <a:bodyPr wrap="square" rtlCol="0">
            <a:spAutoFit/>
          </a:bodyPr>
          <a:lstStyle/>
          <a:p>
            <a:pPr algn="ctr"/>
            <a:r>
              <a:rPr lang="en-US" sz="2400" b="1" dirty="0" smtClean="0"/>
              <a:t>OneNote Collaboration Space</a:t>
            </a:r>
            <a:endParaRPr lang="en-US" sz="2400" b="1" dirty="0"/>
          </a:p>
        </p:txBody>
      </p:sp>
      <p:sp>
        <p:nvSpPr>
          <p:cNvPr id="7" name="TextBox 6"/>
          <p:cNvSpPr txBox="1"/>
          <p:nvPr/>
        </p:nvSpPr>
        <p:spPr>
          <a:xfrm>
            <a:off x="6339356" y="2895600"/>
            <a:ext cx="2610915" cy="3785652"/>
          </a:xfrm>
          <a:prstGeom prst="rect">
            <a:avLst/>
          </a:prstGeom>
          <a:solidFill>
            <a:schemeClr val="accent1"/>
          </a:solidFill>
        </p:spPr>
        <p:txBody>
          <a:bodyPr wrap="square" rtlCol="0">
            <a:spAutoFit/>
          </a:bodyPr>
          <a:lstStyle/>
          <a:p>
            <a:pPr marL="342900" indent="-342900">
              <a:buFont typeface="Arial" panose="020B0604020202020204" pitchFamily="34" charset="0"/>
              <a:buChar char="•"/>
            </a:pPr>
            <a:r>
              <a:rPr lang="en-US" sz="2000" b="1" dirty="0" smtClean="0"/>
              <a:t>Helps students set goals and plan ahead</a:t>
            </a:r>
          </a:p>
          <a:p>
            <a:endParaRPr lang="en-US" sz="2000" b="1" dirty="0" smtClean="0"/>
          </a:p>
          <a:p>
            <a:pPr marL="342900" indent="-342900">
              <a:buFont typeface="Arial" panose="020B0604020202020204" pitchFamily="34" charset="0"/>
              <a:buChar char="•"/>
            </a:pPr>
            <a:r>
              <a:rPr lang="en-US" sz="2000" b="1" dirty="0" smtClean="0"/>
              <a:t>Increases communication &amp; collaboration</a:t>
            </a:r>
          </a:p>
          <a:p>
            <a:pPr marL="342900" indent="-342900">
              <a:buFont typeface="Arial" panose="020B0604020202020204" pitchFamily="34" charset="0"/>
              <a:buChar char="•"/>
            </a:pPr>
            <a:endParaRPr lang="en-US" sz="2000" b="1" dirty="0"/>
          </a:p>
          <a:p>
            <a:pPr marL="342900" indent="-342900">
              <a:buFont typeface="Arial" panose="020B0604020202020204" pitchFamily="34" charset="0"/>
              <a:buChar char="•"/>
            </a:pPr>
            <a:r>
              <a:rPr lang="en-US" sz="2000" b="1" dirty="0" smtClean="0"/>
              <a:t>Encourages reflection throughout the building process </a:t>
            </a:r>
            <a:endParaRPr lang="en-US" sz="2000" b="1" dirty="0"/>
          </a:p>
        </p:txBody>
      </p:sp>
    </p:spTree>
    <p:extLst>
      <p:ext uri="{BB962C8B-B14F-4D97-AF65-F5344CB8AC3E}">
        <p14:creationId xmlns:p14="http://schemas.microsoft.com/office/powerpoint/2010/main" val="145864189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Phase 5:  Final Analysis</a:t>
            </a:r>
            <a:endParaRPr lang="en-US" b="1" dirty="0"/>
          </a:p>
        </p:txBody>
      </p:sp>
      <p:sp>
        <p:nvSpPr>
          <p:cNvPr id="3" name="Content Placeholder 2"/>
          <p:cNvSpPr>
            <a:spLocks noGrp="1"/>
          </p:cNvSpPr>
          <p:nvPr>
            <p:ph idx="1"/>
          </p:nvPr>
        </p:nvSpPr>
        <p:spPr>
          <a:xfrm>
            <a:off x="685800" y="1600200"/>
            <a:ext cx="7782164" cy="4648200"/>
          </a:xfrm>
        </p:spPr>
        <p:txBody>
          <a:bodyPr>
            <a:noAutofit/>
          </a:bodyPr>
          <a:lstStyle/>
          <a:p>
            <a:pPr marL="0" indent="0">
              <a:buNone/>
            </a:pPr>
            <a:r>
              <a:rPr lang="en-US" sz="3200" u="sng" dirty="0"/>
              <a:t>Essential Questions:</a:t>
            </a:r>
          </a:p>
          <a:p>
            <a:r>
              <a:rPr lang="en-US" sz="2400" dirty="0"/>
              <a:t>Why is it important to develop a basic budget for spending and saving?  </a:t>
            </a:r>
          </a:p>
          <a:p>
            <a:pPr marL="0" indent="0">
              <a:buNone/>
            </a:pPr>
            <a:endParaRPr lang="en-US" sz="2400" dirty="0"/>
          </a:p>
          <a:p>
            <a:r>
              <a:rPr lang="en-US" sz="2400" dirty="0"/>
              <a:t>How do I evaluate the costs and benefits of spending, borrowing and saving?</a:t>
            </a:r>
          </a:p>
          <a:p>
            <a:pPr marL="0" indent="0">
              <a:buNone/>
            </a:pPr>
            <a:endParaRPr lang="en-US" sz="2400" dirty="0"/>
          </a:p>
          <a:p>
            <a:r>
              <a:rPr lang="en-US" sz="2400" dirty="0"/>
              <a:t>How does reflecting throughout the engineering process help you be more successful in your end-product?</a:t>
            </a:r>
          </a:p>
          <a:p>
            <a:endParaRPr lang="en-US" sz="2400" dirty="0" smtClean="0"/>
          </a:p>
          <a:p>
            <a:endParaRPr lang="en-US" sz="2400" dirty="0" smtClean="0"/>
          </a:p>
          <a:p>
            <a:endParaRPr lang="en-US" sz="2400" dirty="0"/>
          </a:p>
        </p:txBody>
      </p:sp>
    </p:spTree>
    <p:extLst>
      <p:ext uri="{BB962C8B-B14F-4D97-AF65-F5344CB8AC3E}">
        <p14:creationId xmlns:p14="http://schemas.microsoft.com/office/powerpoint/2010/main" val="183982687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6110" y="304800"/>
            <a:ext cx="7897290" cy="1400530"/>
          </a:xfrm>
        </p:spPr>
        <p:txBody>
          <a:bodyPr/>
          <a:lstStyle/>
          <a:p>
            <a:r>
              <a:rPr lang="en-US" dirty="0" smtClean="0"/>
              <a:t>Salvage Credits</a:t>
            </a:r>
            <a:endParaRPr lang="en-US" dirty="0"/>
          </a:p>
        </p:txBody>
      </p:sp>
      <p:sp>
        <p:nvSpPr>
          <p:cNvPr id="7" name="TextBox 6"/>
          <p:cNvSpPr txBox="1"/>
          <p:nvPr/>
        </p:nvSpPr>
        <p:spPr>
          <a:xfrm>
            <a:off x="6172200" y="5562600"/>
            <a:ext cx="2610915" cy="1200329"/>
          </a:xfrm>
          <a:prstGeom prst="rect">
            <a:avLst/>
          </a:prstGeom>
          <a:solidFill>
            <a:schemeClr val="accent1"/>
          </a:solidFill>
        </p:spPr>
        <p:txBody>
          <a:bodyPr wrap="square" rtlCol="0">
            <a:spAutoFit/>
          </a:bodyPr>
          <a:lstStyle/>
          <a:p>
            <a:pPr algn="ctr"/>
            <a:r>
              <a:rPr lang="en-US" sz="2400" b="1" dirty="0" smtClean="0"/>
              <a:t>Bottom portion of Code &amp; Budget form</a:t>
            </a:r>
          </a:p>
        </p:txBody>
      </p:sp>
      <p:pic>
        <p:nvPicPr>
          <p:cNvPr id="4" name="Picture 3"/>
          <p:cNvPicPr>
            <a:picLocks noChangeAspect="1"/>
          </p:cNvPicPr>
          <p:nvPr/>
        </p:nvPicPr>
        <p:blipFill>
          <a:blip r:embed="rId2"/>
          <a:stretch>
            <a:fillRect/>
          </a:stretch>
        </p:blipFill>
        <p:spPr>
          <a:xfrm>
            <a:off x="256110" y="1219200"/>
            <a:ext cx="8536506" cy="4105450"/>
          </a:xfrm>
          <a:prstGeom prst="rect">
            <a:avLst/>
          </a:prstGeom>
        </p:spPr>
      </p:pic>
    </p:spTree>
    <p:extLst>
      <p:ext uri="{BB962C8B-B14F-4D97-AF65-F5344CB8AC3E}">
        <p14:creationId xmlns:p14="http://schemas.microsoft.com/office/powerpoint/2010/main" val="36437550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533400" y="304800"/>
            <a:ext cx="8001000" cy="6261120"/>
          </a:xfrm>
          <a:prstGeom prst="rect">
            <a:avLst/>
          </a:prstGeom>
        </p:spPr>
      </p:pic>
      <p:pic>
        <p:nvPicPr>
          <p:cNvPr id="2" name="Picture 1"/>
          <p:cNvPicPr>
            <a:picLocks noChangeAspect="1"/>
          </p:cNvPicPr>
          <p:nvPr/>
        </p:nvPicPr>
        <p:blipFill>
          <a:blip r:embed="rId3"/>
          <a:stretch>
            <a:fillRect/>
          </a:stretch>
        </p:blipFill>
        <p:spPr>
          <a:xfrm>
            <a:off x="6324600" y="1447800"/>
            <a:ext cx="2609314" cy="1377815"/>
          </a:xfrm>
          <a:prstGeom prst="rect">
            <a:avLst/>
          </a:prstGeom>
        </p:spPr>
      </p:pic>
    </p:spTree>
    <p:extLst>
      <p:ext uri="{BB962C8B-B14F-4D97-AF65-F5344CB8AC3E}">
        <p14:creationId xmlns:p14="http://schemas.microsoft.com/office/powerpoint/2010/main" val="228882656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Testing Materials Needed:</a:t>
            </a:r>
            <a:endParaRPr lang="en-US" dirty="0"/>
          </a:p>
        </p:txBody>
      </p:sp>
      <p:pic>
        <p:nvPicPr>
          <p:cNvPr id="3" name="Picture 2"/>
          <p:cNvPicPr>
            <a:picLocks noChangeAspect="1"/>
          </p:cNvPicPr>
          <p:nvPr/>
        </p:nvPicPr>
        <p:blipFill>
          <a:blip r:embed="rId2"/>
          <a:stretch>
            <a:fillRect/>
          </a:stretch>
        </p:blipFill>
        <p:spPr>
          <a:xfrm>
            <a:off x="4339389" y="1575609"/>
            <a:ext cx="4499238" cy="4773582"/>
          </a:xfrm>
          <a:prstGeom prst="rect">
            <a:avLst/>
          </a:prstGeom>
        </p:spPr>
      </p:pic>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484710" y="1765200"/>
            <a:ext cx="4561065" cy="2565599"/>
          </a:xfrm>
        </p:spPr>
      </p:pic>
      <p:cxnSp>
        <p:nvCxnSpPr>
          <p:cNvPr id="6" name="Straight Arrow Connector 5"/>
          <p:cNvCxnSpPr/>
          <p:nvPr/>
        </p:nvCxnSpPr>
        <p:spPr>
          <a:xfrm>
            <a:off x="4351953" y="2986293"/>
            <a:ext cx="1972647" cy="657726"/>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314263" y="4615832"/>
            <a:ext cx="4195574" cy="1938992"/>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sz="2000" b="1" dirty="0" smtClean="0"/>
              <a:t>Testing Block</a:t>
            </a:r>
          </a:p>
          <a:p>
            <a:pPr marL="285750" indent="-285750">
              <a:lnSpc>
                <a:spcPct val="150000"/>
              </a:lnSpc>
              <a:buFont typeface="Arial" panose="020B0604020202020204" pitchFamily="34" charset="0"/>
              <a:buChar char="•"/>
            </a:pPr>
            <a:r>
              <a:rPr lang="en-US" sz="2000" b="1" dirty="0" smtClean="0"/>
              <a:t>Strong bucket (Home Depot)</a:t>
            </a:r>
          </a:p>
          <a:p>
            <a:pPr marL="285750" indent="-285750">
              <a:lnSpc>
                <a:spcPct val="150000"/>
              </a:lnSpc>
              <a:buFont typeface="Arial" panose="020B0604020202020204" pitchFamily="34" charset="0"/>
              <a:buChar char="•"/>
            </a:pPr>
            <a:r>
              <a:rPr lang="en-US" sz="2000" b="1" dirty="0" smtClean="0"/>
              <a:t>50lb bag of Playground Sand</a:t>
            </a:r>
          </a:p>
          <a:p>
            <a:pPr marL="285750" indent="-285750">
              <a:lnSpc>
                <a:spcPct val="150000"/>
              </a:lnSpc>
              <a:buFont typeface="Arial" panose="020B0604020202020204" pitchFamily="34" charset="0"/>
              <a:buChar char="•"/>
            </a:pPr>
            <a:r>
              <a:rPr lang="en-US" sz="2000" b="1" dirty="0" smtClean="0"/>
              <a:t>Strong Ziploc bags</a:t>
            </a:r>
            <a:endParaRPr lang="en-US" sz="2000" b="1" dirty="0"/>
          </a:p>
        </p:txBody>
      </p:sp>
    </p:spTree>
    <p:extLst>
      <p:ext uri="{BB962C8B-B14F-4D97-AF65-F5344CB8AC3E}">
        <p14:creationId xmlns:p14="http://schemas.microsoft.com/office/powerpoint/2010/main" val="352433753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Testing Material Needed:</a:t>
            </a:r>
            <a:endParaRPr lang="en-US"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6550" y="1676400"/>
            <a:ext cx="6008050" cy="4506038"/>
          </a:xfrm>
          <a:prstGeom prst="rect">
            <a:avLst/>
          </a:prstGeom>
        </p:spPr>
      </p:pic>
      <p:sp>
        <p:nvSpPr>
          <p:cNvPr id="5" name="TextBox 4"/>
          <p:cNvSpPr txBox="1"/>
          <p:nvPr/>
        </p:nvSpPr>
        <p:spPr>
          <a:xfrm>
            <a:off x="6324600" y="1889728"/>
            <a:ext cx="2895600" cy="3785652"/>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sz="2000" b="1" dirty="0" smtClean="0"/>
              <a:t>Digital Scale (g)</a:t>
            </a:r>
          </a:p>
          <a:p>
            <a:pPr marL="742950" lvl="1" indent="-285750">
              <a:lnSpc>
                <a:spcPct val="150000"/>
              </a:lnSpc>
              <a:buFont typeface="Arial" panose="020B0604020202020204" pitchFamily="34" charset="0"/>
              <a:buChar char="•"/>
            </a:pPr>
            <a:r>
              <a:rPr lang="en-US" sz="2000" b="1" dirty="0" smtClean="0"/>
              <a:t>Dead Load</a:t>
            </a:r>
          </a:p>
          <a:p>
            <a:pPr marL="742950" lvl="1" indent="-285750">
              <a:lnSpc>
                <a:spcPct val="150000"/>
              </a:lnSpc>
              <a:buFont typeface="Arial" panose="020B0604020202020204" pitchFamily="34" charset="0"/>
              <a:buChar char="•"/>
            </a:pPr>
            <a:r>
              <a:rPr lang="en-US" sz="2000" b="1" dirty="0" smtClean="0"/>
              <a:t>Sand Bags</a:t>
            </a:r>
          </a:p>
          <a:p>
            <a:pPr marL="742950" lvl="1" indent="-285750">
              <a:lnSpc>
                <a:spcPct val="150000"/>
              </a:lnSpc>
              <a:buFont typeface="Arial" panose="020B0604020202020204" pitchFamily="34" charset="0"/>
              <a:buChar char="•"/>
            </a:pPr>
            <a:r>
              <a:rPr lang="en-US" sz="2000" b="1" dirty="0" smtClean="0"/>
              <a:t>Glue Salvage</a:t>
            </a:r>
          </a:p>
          <a:p>
            <a:pPr marL="285750" indent="-285750">
              <a:lnSpc>
                <a:spcPct val="150000"/>
              </a:lnSpc>
              <a:buFont typeface="Arial" panose="020B0604020202020204" pitchFamily="34" charset="0"/>
              <a:buChar char="•"/>
            </a:pPr>
            <a:endParaRPr lang="en-US" sz="2000" b="1" dirty="0" smtClean="0"/>
          </a:p>
          <a:p>
            <a:pPr marL="285750" indent="-285750">
              <a:lnSpc>
                <a:spcPct val="150000"/>
              </a:lnSpc>
              <a:buFont typeface="Arial" panose="020B0604020202020204" pitchFamily="34" charset="0"/>
              <a:buChar char="•"/>
            </a:pPr>
            <a:r>
              <a:rPr lang="en-US" sz="2000" b="1" dirty="0" smtClean="0"/>
              <a:t>Safety Goggles</a:t>
            </a:r>
          </a:p>
          <a:p>
            <a:pPr>
              <a:lnSpc>
                <a:spcPct val="150000"/>
              </a:lnSpc>
            </a:pPr>
            <a:endParaRPr lang="en-US" sz="2000" b="1" dirty="0"/>
          </a:p>
          <a:p>
            <a:pPr marL="285750" indent="-285750">
              <a:lnSpc>
                <a:spcPct val="150000"/>
              </a:lnSpc>
              <a:buFont typeface="Arial" panose="020B0604020202020204" pitchFamily="34" charset="0"/>
              <a:buChar char="•"/>
            </a:pPr>
            <a:endParaRPr lang="en-US" sz="2000" b="1" dirty="0" smtClean="0"/>
          </a:p>
        </p:txBody>
      </p:sp>
    </p:spTree>
    <p:extLst>
      <p:ext uri="{BB962C8B-B14F-4D97-AF65-F5344CB8AC3E}">
        <p14:creationId xmlns:p14="http://schemas.microsoft.com/office/powerpoint/2010/main" val="272805900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2626" y="452718"/>
            <a:ext cx="4882776" cy="3662082"/>
          </a:xfrm>
          <a:prstGeom prst="rect">
            <a:avLst/>
          </a:prstGeom>
        </p:spPr>
      </p:pic>
      <p:pic>
        <p:nvPicPr>
          <p:cNvPr id="4" name="Picture 3"/>
          <p:cNvPicPr>
            <a:picLocks noChangeAspect="1"/>
          </p:cNvPicPr>
          <p:nvPr/>
        </p:nvPicPr>
        <p:blipFill>
          <a:blip r:embed="rId3"/>
          <a:stretch>
            <a:fillRect/>
          </a:stretch>
        </p:blipFill>
        <p:spPr>
          <a:xfrm>
            <a:off x="3733800" y="2743200"/>
            <a:ext cx="5078408" cy="3810330"/>
          </a:xfrm>
          <a:prstGeom prst="rect">
            <a:avLst/>
          </a:prstGeom>
        </p:spPr>
      </p:pic>
    </p:spTree>
    <p:extLst>
      <p:ext uri="{BB962C8B-B14F-4D97-AF65-F5344CB8AC3E}">
        <p14:creationId xmlns:p14="http://schemas.microsoft.com/office/powerpoint/2010/main" val="4266081661"/>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2015 Bridges</a:t>
            </a:r>
            <a:endParaRPr lang="en-US" dirty="0"/>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1000" y="1348344"/>
            <a:ext cx="2954767" cy="2216075"/>
          </a:xfrm>
          <a:prstGeom prst="rect">
            <a:avLst/>
          </a:prstGeom>
        </p:spPr>
      </p:pic>
      <p:pic>
        <p:nvPicPr>
          <p:cNvPr id="3" name="Picture 2"/>
          <p:cNvPicPr>
            <a:picLocks noChangeAspect="1"/>
          </p:cNvPicPr>
          <p:nvPr/>
        </p:nvPicPr>
        <p:blipFill>
          <a:blip r:embed="rId3"/>
          <a:stretch>
            <a:fillRect/>
          </a:stretch>
        </p:blipFill>
        <p:spPr>
          <a:xfrm>
            <a:off x="4114800" y="1525158"/>
            <a:ext cx="4495800" cy="4772025"/>
          </a:xfrm>
          <a:prstGeom prst="rect">
            <a:avLst/>
          </a:prstGeom>
        </p:spPr>
      </p:pic>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47800" y="2877585"/>
            <a:ext cx="2971800" cy="2228850"/>
          </a:xfrm>
          <a:prstGeom prst="rect">
            <a:avLst/>
          </a:prstGeom>
        </p:spPr>
      </p:pic>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1239" y="4419600"/>
            <a:ext cx="2985687" cy="2239265"/>
          </a:xfrm>
          <a:prstGeom prst="rect">
            <a:avLst/>
          </a:prstGeom>
        </p:spPr>
      </p:pic>
    </p:spTree>
    <p:extLst>
      <p:ext uri="{BB962C8B-B14F-4D97-AF65-F5344CB8AC3E}">
        <p14:creationId xmlns:p14="http://schemas.microsoft.com/office/powerpoint/2010/main" val="362275632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1:1 Initiative/Background</a:t>
            </a:r>
            <a:endParaRPr lang="en-US" b="1" dirty="0"/>
          </a:p>
        </p:txBody>
      </p:sp>
      <p:sp>
        <p:nvSpPr>
          <p:cNvPr id="3" name="Content Placeholder 2"/>
          <p:cNvSpPr>
            <a:spLocks noGrp="1"/>
          </p:cNvSpPr>
          <p:nvPr>
            <p:ph idx="1"/>
          </p:nvPr>
        </p:nvSpPr>
        <p:spPr>
          <a:xfrm>
            <a:off x="484710" y="1447800"/>
            <a:ext cx="8278290" cy="4876800"/>
          </a:xfrm>
        </p:spPr>
        <p:txBody>
          <a:bodyPr>
            <a:noAutofit/>
          </a:bodyPr>
          <a:lstStyle/>
          <a:p>
            <a:pPr marL="0" indent="0">
              <a:buNone/>
            </a:pPr>
            <a:r>
              <a:rPr lang="en-US" sz="3200" dirty="0" smtClean="0"/>
              <a:t>The OCS Tiered Technology Vision began in 2007.</a:t>
            </a:r>
          </a:p>
          <a:p>
            <a:pPr lvl="1"/>
            <a:r>
              <a:rPr lang="en-US" sz="2400" dirty="0" smtClean="0"/>
              <a:t>Tier 1- Teacher Productivity: This gave all teachers laptops to use. </a:t>
            </a:r>
          </a:p>
          <a:p>
            <a:pPr marL="457207" lvl="1" indent="0">
              <a:buNone/>
            </a:pPr>
            <a:endParaRPr lang="en-US" sz="2400" dirty="0" smtClean="0"/>
          </a:p>
          <a:p>
            <a:pPr lvl="1"/>
            <a:r>
              <a:rPr lang="en-US" sz="2400" dirty="0" smtClean="0"/>
              <a:t>Tier 2- Classroom Productivity: Interactive boards, document camera, and digital projectors </a:t>
            </a:r>
          </a:p>
          <a:p>
            <a:pPr marL="457207" lvl="1" indent="0">
              <a:buNone/>
            </a:pPr>
            <a:endParaRPr lang="en-US" sz="2400" dirty="0" smtClean="0"/>
          </a:p>
          <a:p>
            <a:pPr lvl="1"/>
            <a:r>
              <a:rPr lang="en-US" sz="2400" dirty="0" smtClean="0"/>
              <a:t>Tier 3- Student Productivity (1:1) : Local initiative for teachers to apply for Tier 3 grants and POD (Personally Owned Devices) </a:t>
            </a:r>
            <a:endParaRPr lang="en-US" sz="2400" dirty="0"/>
          </a:p>
        </p:txBody>
      </p:sp>
    </p:spTree>
    <p:extLst>
      <p:ext uri="{BB962C8B-B14F-4D97-AF65-F5344CB8AC3E}">
        <p14:creationId xmlns:p14="http://schemas.microsoft.com/office/powerpoint/2010/main" val="40255566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3200" dirty="0" smtClean="0"/>
              <a:t>Budget Score + Efficiency Score </a:t>
            </a:r>
            <a:br>
              <a:rPr lang="en-US" sz="3200" dirty="0" smtClean="0"/>
            </a:br>
            <a:r>
              <a:rPr lang="en-US" sz="3600" b="1" dirty="0" smtClean="0"/>
              <a:t>= Overall Score</a:t>
            </a:r>
            <a:r>
              <a:rPr lang="en-US" sz="2800" dirty="0" smtClean="0"/>
              <a:t/>
            </a:r>
            <a:br>
              <a:rPr lang="en-US" sz="2800" dirty="0" smtClean="0"/>
            </a:br>
            <a:endParaRPr lang="en-US" sz="2800" dirty="0"/>
          </a:p>
        </p:txBody>
      </p:sp>
      <p:pic>
        <p:nvPicPr>
          <p:cNvPr id="4" name="Content Placeholder 3"/>
          <p:cNvPicPr>
            <a:picLocks noGrp="1" noChangeAspect="1"/>
          </p:cNvPicPr>
          <p:nvPr>
            <p:ph idx="1"/>
          </p:nvPr>
        </p:nvPicPr>
        <p:blipFill>
          <a:blip r:embed="rId2"/>
          <a:stretch>
            <a:fillRect/>
          </a:stretch>
        </p:blipFill>
        <p:spPr>
          <a:xfrm>
            <a:off x="484710" y="1794301"/>
            <a:ext cx="8140357" cy="3962400"/>
          </a:xfrm>
          <a:prstGeom prst="rect">
            <a:avLst/>
          </a:prstGeom>
        </p:spPr>
      </p:pic>
      <p:sp>
        <p:nvSpPr>
          <p:cNvPr id="5" name="TextBox 4"/>
          <p:cNvSpPr txBox="1"/>
          <p:nvPr/>
        </p:nvSpPr>
        <p:spPr>
          <a:xfrm>
            <a:off x="6324600" y="5410200"/>
            <a:ext cx="2610915" cy="1200329"/>
          </a:xfrm>
          <a:prstGeom prst="rect">
            <a:avLst/>
          </a:prstGeom>
          <a:solidFill>
            <a:schemeClr val="accent1"/>
          </a:solidFill>
        </p:spPr>
        <p:txBody>
          <a:bodyPr wrap="square" rtlCol="0">
            <a:spAutoFit/>
          </a:bodyPr>
          <a:lstStyle/>
          <a:p>
            <a:pPr algn="ctr"/>
            <a:r>
              <a:rPr lang="en-US" sz="2400" b="1" dirty="0" smtClean="0"/>
              <a:t>Bottom portion of Final Bridge Analysis</a:t>
            </a:r>
          </a:p>
        </p:txBody>
      </p:sp>
    </p:spTree>
    <p:extLst>
      <p:ext uri="{BB962C8B-B14F-4D97-AF65-F5344CB8AC3E}">
        <p14:creationId xmlns:p14="http://schemas.microsoft.com/office/powerpoint/2010/main" val="613911549"/>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tudent Exampl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81000" y="1524000"/>
            <a:ext cx="8405495" cy="4724400"/>
          </a:xfrm>
          <a:prstGeom prst="rect">
            <a:avLst/>
          </a:prstGeom>
        </p:spPr>
      </p:pic>
      <p:sp>
        <p:nvSpPr>
          <p:cNvPr id="5" name="Title 4"/>
          <p:cNvSpPr>
            <a:spLocks noGrp="1"/>
          </p:cNvSpPr>
          <p:nvPr>
            <p:ph type="title"/>
          </p:nvPr>
        </p:nvSpPr>
        <p:spPr/>
        <p:txBody>
          <a:bodyPr/>
          <a:lstStyle/>
          <a:p>
            <a:r>
              <a:rPr lang="en-US" dirty="0" smtClean="0"/>
              <a:t>2015—Movie Maker</a:t>
            </a:r>
            <a:endParaRPr lang="en-US" dirty="0"/>
          </a:p>
        </p:txBody>
      </p:sp>
    </p:spTree>
    <p:extLst>
      <p:ext uri="{BB962C8B-B14F-4D97-AF65-F5344CB8AC3E}">
        <p14:creationId xmlns:p14="http://schemas.microsoft.com/office/powerpoint/2010/main" val="214790856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914400" y="762000"/>
            <a:ext cx="7243762" cy="5457039"/>
          </a:xfrm>
          <a:prstGeom prst="rect">
            <a:avLst/>
          </a:prstGeom>
        </p:spPr>
      </p:pic>
    </p:spTree>
    <p:extLst>
      <p:ext uri="{BB962C8B-B14F-4D97-AF65-F5344CB8AC3E}">
        <p14:creationId xmlns:p14="http://schemas.microsoft.com/office/powerpoint/2010/main" val="1477813469"/>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38200" y="762000"/>
            <a:ext cx="7191677" cy="5500160"/>
          </a:xfrm>
          <a:prstGeom prst="rect">
            <a:avLst/>
          </a:prstGeom>
        </p:spPr>
      </p:pic>
    </p:spTree>
    <p:extLst>
      <p:ext uri="{BB962C8B-B14F-4D97-AF65-F5344CB8AC3E}">
        <p14:creationId xmlns:p14="http://schemas.microsoft.com/office/powerpoint/2010/main" val="3612958887"/>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Engineering Fair</a:t>
            </a:r>
            <a:endParaRPr lang="en-US" dirty="0"/>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l="8333" t="13333" r="23334" b="1112"/>
          <a:stretch/>
        </p:blipFill>
        <p:spPr>
          <a:xfrm>
            <a:off x="501882" y="1524000"/>
            <a:ext cx="7194318" cy="5066730"/>
          </a:xfrm>
          <a:prstGeom prst="rect">
            <a:avLst/>
          </a:prstGeom>
        </p:spPr>
      </p:pic>
    </p:spTree>
    <p:extLst>
      <p:ext uri="{BB962C8B-B14F-4D97-AF65-F5344CB8AC3E}">
        <p14:creationId xmlns:p14="http://schemas.microsoft.com/office/powerpoint/2010/main" val="495171677"/>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2">
            <a:extLst>
              <a:ext uri="{BEBA8EAE-BF5A-486C-A8C5-ECC9F3942E4B}">
                <a14:imgProps xmlns:a14="http://schemas.microsoft.com/office/drawing/2010/main">
                  <a14:imgLayer r:embed="rId3">
                    <a14:imgEffect>
                      <a14:colorTemperature colorTemp="1500"/>
                    </a14:imgEffect>
                    <a14:imgEffect>
                      <a14:saturation sat="0"/>
                    </a14:imgEffect>
                  </a14:imgLayer>
                </a14:imgProps>
              </a:ext>
              <a:ext uri="{28A0092B-C50C-407E-A947-70E740481C1C}">
                <a14:useLocalDpi xmlns:a14="http://schemas.microsoft.com/office/drawing/2010/main" val="0"/>
              </a:ext>
            </a:extLst>
          </a:blip>
          <a:stretch>
            <a:fillRect/>
          </a:stretch>
        </p:blipFill>
        <p:spPr bwMode="auto">
          <a:xfrm>
            <a:off x="0" y="0"/>
            <a:ext cx="9144000" cy="6858000"/>
          </a:xfrm>
          <a:prstGeom prst="rect">
            <a:avLst/>
          </a:prstGeom>
          <a:noFill/>
          <a:ln w="9525">
            <a:noFill/>
            <a:miter lim="800000"/>
            <a:headEnd/>
            <a:tailEnd/>
          </a:ln>
        </p:spPr>
      </p:pic>
      <p:sp>
        <p:nvSpPr>
          <p:cNvPr id="2" name="Title 1"/>
          <p:cNvSpPr>
            <a:spLocks noGrp="1"/>
          </p:cNvSpPr>
          <p:nvPr>
            <p:ph type="ctrTitle"/>
          </p:nvPr>
        </p:nvSpPr>
        <p:spPr>
          <a:xfrm>
            <a:off x="-76200" y="457200"/>
            <a:ext cx="9372600" cy="1752599"/>
          </a:xfrm>
        </p:spPr>
        <p:txBody>
          <a:bodyPr>
            <a:noAutofit/>
          </a:bodyPr>
          <a:lstStyle/>
          <a:p>
            <a:pPr algn="ctr"/>
            <a:r>
              <a:rPr lang="en-US" sz="7200" dirty="0" smtClean="0"/>
              <a:t>Engineering </a:t>
            </a:r>
            <a:br>
              <a:rPr lang="en-US" sz="7200" dirty="0" smtClean="0"/>
            </a:br>
            <a:r>
              <a:rPr lang="en-US" sz="7200" dirty="0" smtClean="0"/>
              <a:t>Bridge Fair </a:t>
            </a:r>
            <a:endParaRPr lang="en-US" sz="7200" dirty="0"/>
          </a:p>
        </p:txBody>
      </p:sp>
      <p:sp>
        <p:nvSpPr>
          <p:cNvPr id="3" name="Subtitle 2"/>
          <p:cNvSpPr>
            <a:spLocks noGrp="1"/>
          </p:cNvSpPr>
          <p:nvPr>
            <p:ph type="subTitle" idx="1"/>
          </p:nvPr>
        </p:nvSpPr>
        <p:spPr>
          <a:xfrm>
            <a:off x="0" y="3886200"/>
            <a:ext cx="9144000" cy="2819400"/>
          </a:xfrm>
        </p:spPr>
        <p:txBody>
          <a:bodyPr>
            <a:normAutofit/>
          </a:bodyPr>
          <a:lstStyle/>
          <a:p>
            <a:pPr algn="l"/>
            <a:r>
              <a:rPr lang="en-US" b="1" dirty="0" smtClean="0">
                <a:solidFill>
                  <a:schemeClr val="tx1"/>
                </a:solidFill>
              </a:rPr>
              <a:t>Company: KHA Company</a:t>
            </a:r>
          </a:p>
          <a:p>
            <a:pPr algn="l"/>
            <a:r>
              <a:rPr lang="en-US" b="1" dirty="0" smtClean="0">
                <a:solidFill>
                  <a:schemeClr val="tx1"/>
                </a:solidFill>
              </a:rPr>
              <a:t>Engineers:</a:t>
            </a:r>
            <a:r>
              <a:rPr lang="en-US" b="1" dirty="0" smtClean="0">
                <a:solidFill>
                  <a:srgbClr val="FF0000"/>
                </a:solidFill>
              </a:rPr>
              <a:t> </a:t>
            </a:r>
            <a:r>
              <a:rPr lang="en-US" sz="3000" b="1" dirty="0" smtClean="0">
                <a:solidFill>
                  <a:srgbClr val="FF0000"/>
                </a:solidFill>
              </a:rPr>
              <a:t>Kiley </a:t>
            </a:r>
            <a:r>
              <a:rPr lang="en-US" sz="3000" b="1" dirty="0" err="1" smtClean="0">
                <a:solidFill>
                  <a:srgbClr val="FF0000"/>
                </a:solidFill>
              </a:rPr>
              <a:t>Hodnefield</a:t>
            </a:r>
            <a:r>
              <a:rPr lang="en-US" sz="3000" b="1" dirty="0" smtClean="0">
                <a:solidFill>
                  <a:srgbClr val="FF0000"/>
                </a:solidFill>
              </a:rPr>
              <a:t>, Harley Yates &amp; </a:t>
            </a:r>
            <a:r>
              <a:rPr lang="en-US" sz="3000" b="1" dirty="0" err="1" smtClean="0">
                <a:solidFill>
                  <a:srgbClr val="FF0000"/>
                </a:solidFill>
              </a:rPr>
              <a:t>Avy</a:t>
            </a:r>
            <a:r>
              <a:rPr lang="en-US" sz="3000" b="1" dirty="0" smtClean="0">
                <a:solidFill>
                  <a:srgbClr val="FF0000"/>
                </a:solidFill>
              </a:rPr>
              <a:t> </a:t>
            </a:r>
          </a:p>
          <a:p>
            <a:pPr algn="l"/>
            <a:r>
              <a:rPr lang="en-US" b="1" dirty="0" smtClean="0">
                <a:solidFill>
                  <a:schemeClr val="tx1"/>
                </a:solidFill>
              </a:rPr>
              <a:t/>
            </a:r>
            <a:br>
              <a:rPr lang="en-US" b="1" dirty="0" smtClean="0">
                <a:solidFill>
                  <a:schemeClr val="tx1"/>
                </a:solidFill>
              </a:rPr>
            </a:br>
            <a:r>
              <a:rPr lang="en-US" b="1" dirty="0" smtClean="0">
                <a:solidFill>
                  <a:schemeClr val="tx1"/>
                </a:solidFill>
              </a:rPr>
              <a:t>Efficiency Rating: 69.37</a:t>
            </a:r>
          </a:p>
          <a:p>
            <a:pPr algn="l"/>
            <a:r>
              <a:rPr lang="en-US" b="1" dirty="0" smtClean="0">
                <a:solidFill>
                  <a:schemeClr val="tx1"/>
                </a:solidFill>
              </a:rPr>
              <a:t>Bridge Cost: $164,800</a:t>
            </a:r>
          </a:p>
          <a:p>
            <a:pPr algn="l"/>
            <a:r>
              <a:rPr lang="en-US" b="1" dirty="0" smtClean="0">
                <a:solidFill>
                  <a:schemeClr val="tx1"/>
                </a:solidFill>
              </a:rPr>
              <a:t>Engineering Inspector: Mrs. Maria Burdette</a:t>
            </a:r>
            <a:endParaRPr lang="en-US" b="1" dirty="0">
              <a:solidFill>
                <a:schemeClr val="tx1"/>
              </a:solidFill>
            </a:endParaRPr>
          </a:p>
          <a:p>
            <a:endParaRPr lang="en-US" dirty="0"/>
          </a:p>
        </p:txBody>
      </p:sp>
      <p:sp>
        <p:nvSpPr>
          <p:cNvPr id="5" name="Round Single Corner Rectangle 4"/>
          <p:cNvSpPr/>
          <p:nvPr/>
        </p:nvSpPr>
        <p:spPr>
          <a:xfrm>
            <a:off x="1600200" y="4267200"/>
            <a:ext cx="7315200" cy="609600"/>
          </a:xfrm>
          <a:prstGeom prst="round1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52488168"/>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685800" y="615433"/>
            <a:ext cx="4572000" cy="5509200"/>
            <a:chOff x="685800" y="615433"/>
            <a:chExt cx="4572000" cy="5509200"/>
          </a:xfrm>
        </p:grpSpPr>
        <p:sp>
          <p:nvSpPr>
            <p:cNvPr id="4" name="Rectangle 3"/>
            <p:cNvSpPr/>
            <p:nvPr/>
          </p:nvSpPr>
          <p:spPr>
            <a:xfrm>
              <a:off x="685800" y="615433"/>
              <a:ext cx="4572000" cy="5509200"/>
            </a:xfrm>
            <a:prstGeom prst="rect">
              <a:avLst/>
            </a:prstGeom>
          </p:spPr>
          <p:txBody>
            <a:bodyPr>
              <a:spAutoFit/>
            </a:bodyPr>
            <a:lstStyle/>
            <a:p>
              <a:pPr lvl="1"/>
              <a:r>
                <a:rPr lang="en-US" sz="3600" b="1" dirty="0"/>
                <a:t>Join our Edmodo </a:t>
              </a:r>
              <a:r>
                <a:rPr lang="en-US" sz="3600" b="1" dirty="0" smtClean="0"/>
                <a:t>Group for all the resources from today!</a:t>
              </a:r>
            </a:p>
            <a:p>
              <a:pPr lvl="1"/>
              <a:endParaRPr lang="en-US" sz="3600" b="1" dirty="0"/>
            </a:p>
            <a:p>
              <a:pPr marL="914416" lvl="2" indent="0">
                <a:buNone/>
              </a:pPr>
              <a:r>
                <a:rPr lang="en-US" sz="2800" dirty="0"/>
                <a:t>             			</a:t>
              </a:r>
              <a:endParaRPr lang="en-US" sz="2800" dirty="0" smtClean="0"/>
            </a:p>
            <a:p>
              <a:pPr marL="914416" lvl="2" indent="0">
                <a:buNone/>
              </a:pPr>
              <a:endParaRPr lang="en-US" sz="2800" b="1" dirty="0"/>
            </a:p>
            <a:p>
              <a:pPr marL="914416" lvl="2" indent="0">
                <a:buNone/>
              </a:pPr>
              <a:r>
                <a:rPr lang="en-US" sz="2800" b="1" dirty="0" smtClean="0"/>
                <a:t>Group </a:t>
              </a:r>
              <a:r>
                <a:rPr lang="en-US" sz="2800" b="1" dirty="0"/>
                <a:t>Code:  </a:t>
              </a:r>
              <a:r>
                <a:rPr lang="en-US" sz="2800" b="1" dirty="0" smtClean="0"/>
                <a:t>                     </a:t>
              </a:r>
              <a:r>
                <a:rPr lang="en-US" sz="6000" b="1" dirty="0"/>
                <a:t>9ps7cz</a:t>
              </a:r>
              <a:endParaRPr lang="en-US" sz="6400" b="1"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24100" y="3200400"/>
              <a:ext cx="1295400" cy="1295400"/>
            </a:xfrm>
            <a:prstGeom prst="rect">
              <a:avLst/>
            </a:prstGeom>
          </p:spPr>
        </p:pic>
      </p:gr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54555" y="2511354"/>
            <a:ext cx="2594045" cy="2594045"/>
          </a:xfrm>
          <a:prstGeom prst="rect">
            <a:avLst/>
          </a:prstGeom>
        </p:spPr>
      </p:pic>
    </p:spTree>
    <p:extLst>
      <p:ext uri="{BB962C8B-B14F-4D97-AF65-F5344CB8AC3E}">
        <p14:creationId xmlns:p14="http://schemas.microsoft.com/office/powerpoint/2010/main" val="56061255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1:1 Initiative/Background</a:t>
            </a:r>
            <a:endParaRPr lang="en-US" dirty="0"/>
          </a:p>
        </p:txBody>
      </p:sp>
      <p:sp>
        <p:nvSpPr>
          <p:cNvPr id="3" name="Content Placeholder 2"/>
          <p:cNvSpPr>
            <a:spLocks noGrp="1"/>
          </p:cNvSpPr>
          <p:nvPr>
            <p:ph idx="1"/>
          </p:nvPr>
        </p:nvSpPr>
        <p:spPr>
          <a:xfrm>
            <a:off x="484710" y="1524001"/>
            <a:ext cx="8049690" cy="4724406"/>
          </a:xfrm>
        </p:spPr>
        <p:txBody>
          <a:bodyPr/>
          <a:lstStyle/>
          <a:p>
            <a:pPr marL="0" indent="0">
              <a:buNone/>
            </a:pPr>
            <a:r>
              <a:rPr lang="en-US" sz="2800" dirty="0"/>
              <a:t>T</a:t>
            </a:r>
            <a:r>
              <a:rPr lang="en-US" sz="2800" dirty="0" smtClean="0"/>
              <a:t>he OCS 1:1 Initiative began the 2014-2015 school year. </a:t>
            </a:r>
          </a:p>
          <a:p>
            <a:pPr marL="0" indent="0">
              <a:buNone/>
            </a:pPr>
            <a:endParaRPr lang="en-US" sz="100" dirty="0" smtClean="0"/>
          </a:p>
          <a:p>
            <a:pPr marL="0" indent="0" algn="ctr">
              <a:buNone/>
            </a:pPr>
            <a:r>
              <a:rPr lang="en-US" sz="2800" u="sng" dirty="0" smtClean="0"/>
              <a:t>1:1 Roll Out Timeline </a:t>
            </a:r>
          </a:p>
          <a:p>
            <a:endParaRPr lang="en-US" dirty="0"/>
          </a:p>
        </p:txBody>
      </p:sp>
      <p:sp>
        <p:nvSpPr>
          <p:cNvPr id="5" name="Rectangle 4"/>
          <p:cNvSpPr/>
          <p:nvPr/>
        </p:nvSpPr>
        <p:spPr>
          <a:xfrm>
            <a:off x="1981200" y="3200400"/>
            <a:ext cx="5791200" cy="2862322"/>
          </a:xfrm>
          <a:prstGeom prst="rect">
            <a:avLst/>
          </a:prstGeom>
        </p:spPr>
        <p:txBody>
          <a:bodyPr wrap="square">
            <a:spAutoFit/>
          </a:bodyPr>
          <a:lstStyle/>
          <a:p>
            <a:pPr>
              <a:lnSpc>
                <a:spcPct val="150000"/>
              </a:lnSpc>
            </a:pPr>
            <a:r>
              <a:rPr lang="en-US" sz="2400" dirty="0"/>
              <a:t>2014-2015 Grades 7-9</a:t>
            </a:r>
          </a:p>
          <a:p>
            <a:pPr>
              <a:lnSpc>
                <a:spcPct val="150000"/>
              </a:lnSpc>
            </a:pPr>
            <a:r>
              <a:rPr lang="en-US" sz="2400" dirty="0"/>
              <a:t>2015-2016 Grades 5, and 10</a:t>
            </a:r>
          </a:p>
          <a:p>
            <a:pPr>
              <a:lnSpc>
                <a:spcPct val="150000"/>
              </a:lnSpc>
            </a:pPr>
            <a:r>
              <a:rPr lang="en-US" sz="2400" dirty="0"/>
              <a:t>2016-2017 Grades 4, 6 and 11</a:t>
            </a:r>
          </a:p>
          <a:p>
            <a:pPr>
              <a:lnSpc>
                <a:spcPct val="150000"/>
              </a:lnSpc>
            </a:pPr>
            <a:r>
              <a:rPr lang="en-US" sz="2400" dirty="0"/>
              <a:t>2017-2018 Grades 3 and 12</a:t>
            </a:r>
          </a:p>
          <a:p>
            <a:pPr>
              <a:lnSpc>
                <a:spcPct val="150000"/>
              </a:lnSpc>
            </a:pPr>
            <a:r>
              <a:rPr lang="en-US" sz="2400" dirty="0"/>
              <a:t>2018-2019 Grades K-2 Local Initiative</a:t>
            </a:r>
          </a:p>
        </p:txBody>
      </p:sp>
    </p:spTree>
    <p:extLst>
      <p:ext uri="{BB962C8B-B14F-4D97-AF65-F5344CB8AC3E}">
        <p14:creationId xmlns:p14="http://schemas.microsoft.com/office/powerpoint/2010/main" val="415566819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1:1 Initiative/Platform</a:t>
            </a:r>
            <a:endParaRPr lang="en-US" b="1" dirty="0"/>
          </a:p>
        </p:txBody>
      </p:sp>
      <p:pic>
        <p:nvPicPr>
          <p:cNvPr id="4" name="Picture 3"/>
          <p:cNvPicPr>
            <a:picLocks noChangeAspect="1"/>
          </p:cNvPicPr>
          <p:nvPr/>
        </p:nvPicPr>
        <p:blipFill>
          <a:blip r:embed="rId2"/>
          <a:stretch>
            <a:fillRect/>
          </a:stretch>
        </p:blipFill>
        <p:spPr>
          <a:xfrm>
            <a:off x="685800" y="1849576"/>
            <a:ext cx="7600950" cy="4277287"/>
          </a:xfrm>
          <a:prstGeom prst="rect">
            <a:avLst/>
          </a:prstGeom>
        </p:spPr>
      </p:pic>
    </p:spTree>
    <p:extLst>
      <p:ext uri="{BB962C8B-B14F-4D97-AF65-F5344CB8AC3E}">
        <p14:creationId xmlns:p14="http://schemas.microsoft.com/office/powerpoint/2010/main" val="32512011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484710" y="452718"/>
            <a:ext cx="7055380" cy="1400530"/>
          </a:xfrm>
          <a:prstGeom prst="rect">
            <a:avLst/>
          </a:prstGeom>
        </p:spPr>
        <p:txBody>
          <a:bodyPr/>
          <a:lstStyle>
            <a:lvl1pPr algn="l" defTabSz="457207"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b="1" smtClean="0"/>
              <a:t>1:1 Initiative/Platform</a:t>
            </a:r>
            <a:endParaRPr lang="en-US" b="1" dirty="0"/>
          </a:p>
        </p:txBody>
      </p:sp>
      <p:pic>
        <p:nvPicPr>
          <p:cNvPr id="6" name="Picture 5"/>
          <p:cNvPicPr>
            <a:picLocks noChangeAspect="1"/>
          </p:cNvPicPr>
          <p:nvPr/>
        </p:nvPicPr>
        <p:blipFill>
          <a:blip r:embed="rId2"/>
          <a:stretch>
            <a:fillRect/>
          </a:stretch>
        </p:blipFill>
        <p:spPr>
          <a:xfrm>
            <a:off x="825976" y="1326216"/>
            <a:ext cx="1243648" cy="1243648"/>
          </a:xfrm>
          <a:prstGeom prst="rect">
            <a:avLst/>
          </a:prstGeom>
        </p:spPr>
      </p:pic>
      <p:sp>
        <p:nvSpPr>
          <p:cNvPr id="7" name="TextBox 6"/>
          <p:cNvSpPr txBox="1"/>
          <p:nvPr/>
        </p:nvSpPr>
        <p:spPr>
          <a:xfrm>
            <a:off x="2971800" y="1209376"/>
            <a:ext cx="5867400" cy="1477328"/>
          </a:xfrm>
          <a:prstGeom prst="rect">
            <a:avLst/>
          </a:prstGeom>
          <a:noFill/>
        </p:spPr>
        <p:txBody>
          <a:bodyPr wrap="square" rtlCol="0">
            <a:spAutoFit/>
          </a:bodyPr>
          <a:lstStyle/>
          <a:p>
            <a:r>
              <a:rPr lang="en-US" dirty="0"/>
              <a:t>Edmodo is a </a:t>
            </a:r>
            <a:r>
              <a:rPr lang="en-US"/>
              <a:t>LMS (learning </a:t>
            </a:r>
            <a:r>
              <a:rPr lang="en-US" smtClean="0"/>
              <a:t>management </a:t>
            </a:r>
            <a:r>
              <a:rPr lang="en-US" dirty="0"/>
              <a:t>system) that allows for teachers to communicate and manage students’ learning through notes, polls, quizzes, assignments, Snapshots, an agenda, and apps.  </a:t>
            </a:r>
          </a:p>
        </p:txBody>
      </p:sp>
      <p:pic>
        <p:nvPicPr>
          <p:cNvPr id="8" name="Picture 7"/>
          <p:cNvPicPr>
            <a:picLocks noChangeAspect="1"/>
          </p:cNvPicPr>
          <p:nvPr/>
        </p:nvPicPr>
        <p:blipFill>
          <a:blip r:embed="rId3"/>
          <a:stretch>
            <a:fillRect/>
          </a:stretch>
        </p:blipFill>
        <p:spPr>
          <a:xfrm>
            <a:off x="313981" y="3086175"/>
            <a:ext cx="2286000" cy="1104900"/>
          </a:xfrm>
          <a:prstGeom prst="rect">
            <a:avLst/>
          </a:prstGeom>
        </p:spPr>
      </p:pic>
      <p:sp>
        <p:nvSpPr>
          <p:cNvPr id="9" name="TextBox 8"/>
          <p:cNvSpPr txBox="1"/>
          <p:nvPr/>
        </p:nvSpPr>
        <p:spPr>
          <a:xfrm>
            <a:off x="3006687" y="3086175"/>
            <a:ext cx="5867400" cy="1200329"/>
          </a:xfrm>
          <a:prstGeom prst="rect">
            <a:avLst/>
          </a:prstGeom>
          <a:noFill/>
        </p:spPr>
        <p:txBody>
          <a:bodyPr wrap="square" rtlCol="0">
            <a:spAutoFit/>
          </a:bodyPr>
          <a:lstStyle/>
          <a:p>
            <a:r>
              <a:rPr lang="en-US" dirty="0" smtClean="0"/>
              <a:t>A Global Gateway system that offers an integrated platform of professional development, lesson plans, resources </a:t>
            </a:r>
            <a:r>
              <a:rPr lang="en-US" dirty="0" err="1" smtClean="0"/>
              <a:t>etc</a:t>
            </a:r>
            <a:r>
              <a:rPr lang="en-US" dirty="0" smtClean="0"/>
              <a:t>… to help educators support global competence with their students. </a:t>
            </a:r>
            <a:endParaRPr lang="en-US" dirty="0"/>
          </a:p>
        </p:txBody>
      </p:sp>
      <p:pic>
        <p:nvPicPr>
          <p:cNvPr id="11" name="Picture 10"/>
          <p:cNvPicPr>
            <a:picLocks noChangeAspect="1"/>
          </p:cNvPicPr>
          <p:nvPr/>
        </p:nvPicPr>
        <p:blipFill>
          <a:blip r:embed="rId4"/>
          <a:stretch>
            <a:fillRect/>
          </a:stretch>
        </p:blipFill>
        <p:spPr>
          <a:xfrm>
            <a:off x="274737" y="4647919"/>
            <a:ext cx="2364488" cy="700013"/>
          </a:xfrm>
          <a:prstGeom prst="rect">
            <a:avLst/>
          </a:prstGeom>
        </p:spPr>
      </p:pic>
      <p:sp>
        <p:nvSpPr>
          <p:cNvPr id="12" name="TextBox 11"/>
          <p:cNvSpPr txBox="1"/>
          <p:nvPr/>
        </p:nvSpPr>
        <p:spPr>
          <a:xfrm>
            <a:off x="2971800" y="4647919"/>
            <a:ext cx="5638800" cy="646331"/>
          </a:xfrm>
          <a:prstGeom prst="rect">
            <a:avLst/>
          </a:prstGeom>
          <a:noFill/>
        </p:spPr>
        <p:txBody>
          <a:bodyPr wrap="square" rtlCol="0">
            <a:spAutoFit/>
          </a:bodyPr>
          <a:lstStyle/>
          <a:p>
            <a:r>
              <a:rPr lang="en-US" dirty="0" smtClean="0"/>
              <a:t>Common Sense Media is used to support the teaching of Digital Citizenship to grades K-12. </a:t>
            </a:r>
            <a:endParaRPr lang="en-US" dirty="0"/>
          </a:p>
        </p:txBody>
      </p:sp>
      <p:pic>
        <p:nvPicPr>
          <p:cNvPr id="13" name="Picture 12"/>
          <p:cNvPicPr>
            <a:picLocks noChangeAspect="1"/>
          </p:cNvPicPr>
          <p:nvPr/>
        </p:nvPicPr>
        <p:blipFill>
          <a:blip r:embed="rId5"/>
          <a:stretch>
            <a:fillRect/>
          </a:stretch>
        </p:blipFill>
        <p:spPr>
          <a:xfrm>
            <a:off x="484710" y="5830482"/>
            <a:ext cx="1866900" cy="723900"/>
          </a:xfrm>
          <a:prstGeom prst="rect">
            <a:avLst/>
          </a:prstGeom>
        </p:spPr>
      </p:pic>
      <p:sp>
        <p:nvSpPr>
          <p:cNvPr id="14" name="TextBox 13"/>
          <p:cNvSpPr txBox="1"/>
          <p:nvPr/>
        </p:nvSpPr>
        <p:spPr>
          <a:xfrm>
            <a:off x="3006687" y="5715000"/>
            <a:ext cx="5527713" cy="646331"/>
          </a:xfrm>
          <a:prstGeom prst="rect">
            <a:avLst/>
          </a:prstGeom>
          <a:noFill/>
        </p:spPr>
        <p:txBody>
          <a:bodyPr wrap="square" rtlCol="0">
            <a:spAutoFit/>
          </a:bodyPr>
          <a:lstStyle/>
          <a:p>
            <a:r>
              <a:rPr lang="en-US" dirty="0" smtClean="0"/>
              <a:t>This is our current benchmark assessment resource for ELA, math, and science. </a:t>
            </a:r>
            <a:endParaRPr lang="en-US" dirty="0"/>
          </a:p>
        </p:txBody>
      </p:sp>
    </p:spTree>
    <p:extLst>
      <p:ext uri="{BB962C8B-B14F-4D97-AF65-F5344CB8AC3E}">
        <p14:creationId xmlns:p14="http://schemas.microsoft.com/office/powerpoint/2010/main" val="342284099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484710" y="452718"/>
            <a:ext cx="7055380" cy="1400530"/>
          </a:xfrm>
          <a:prstGeom prst="rect">
            <a:avLst/>
          </a:prstGeom>
        </p:spPr>
        <p:txBody>
          <a:bodyPr/>
          <a:lstStyle>
            <a:lvl1pPr algn="l" defTabSz="457207"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b="1" smtClean="0"/>
              <a:t>1:1 Initiative/Platform</a:t>
            </a:r>
            <a:endParaRPr lang="en-US" b="1" dirty="0"/>
          </a:p>
        </p:txBody>
      </p:sp>
      <p:pic>
        <p:nvPicPr>
          <p:cNvPr id="2" name="Picture 1"/>
          <p:cNvPicPr>
            <a:picLocks noChangeAspect="1"/>
          </p:cNvPicPr>
          <p:nvPr/>
        </p:nvPicPr>
        <p:blipFill>
          <a:blip r:embed="rId2"/>
          <a:stretch>
            <a:fillRect/>
          </a:stretch>
        </p:blipFill>
        <p:spPr>
          <a:xfrm>
            <a:off x="365393" y="1481773"/>
            <a:ext cx="2381250" cy="742950"/>
          </a:xfrm>
          <a:prstGeom prst="rect">
            <a:avLst/>
          </a:prstGeom>
        </p:spPr>
      </p:pic>
      <p:sp>
        <p:nvSpPr>
          <p:cNvPr id="3" name="TextBox 2"/>
          <p:cNvSpPr txBox="1"/>
          <p:nvPr/>
        </p:nvSpPr>
        <p:spPr>
          <a:xfrm>
            <a:off x="3505200" y="1391583"/>
            <a:ext cx="5562600" cy="923330"/>
          </a:xfrm>
          <a:prstGeom prst="rect">
            <a:avLst/>
          </a:prstGeom>
          <a:noFill/>
        </p:spPr>
        <p:txBody>
          <a:bodyPr wrap="square" rtlCol="0">
            <a:spAutoFit/>
          </a:bodyPr>
          <a:lstStyle/>
          <a:p>
            <a:r>
              <a:rPr lang="en-US" dirty="0" smtClean="0"/>
              <a:t>This houses PowerSchool resources (</a:t>
            </a:r>
            <a:r>
              <a:rPr lang="en-US" dirty="0" err="1" smtClean="0"/>
              <a:t>PowerTeacher</a:t>
            </a:r>
            <a:r>
              <a:rPr lang="en-US" dirty="0" smtClean="0"/>
              <a:t>, NCEES, </a:t>
            </a:r>
            <a:r>
              <a:rPr lang="en-US" dirty="0" err="1" smtClean="0"/>
              <a:t>SchoolNet</a:t>
            </a:r>
            <a:r>
              <a:rPr lang="en-US" dirty="0" smtClean="0"/>
              <a:t>, &amp; </a:t>
            </a:r>
            <a:r>
              <a:rPr lang="en-US" dirty="0" err="1" smtClean="0"/>
              <a:t>PowerTeacher</a:t>
            </a:r>
            <a:r>
              <a:rPr lang="en-US" dirty="0" smtClean="0"/>
              <a:t> Admin</a:t>
            </a:r>
            <a:endParaRPr lang="en-US" dirty="0"/>
          </a:p>
        </p:txBody>
      </p:sp>
      <p:pic>
        <p:nvPicPr>
          <p:cNvPr id="5" name="Picture 4"/>
          <p:cNvPicPr>
            <a:picLocks noChangeAspect="1"/>
          </p:cNvPicPr>
          <p:nvPr/>
        </p:nvPicPr>
        <p:blipFill>
          <a:blip r:embed="rId3"/>
          <a:stretch>
            <a:fillRect/>
          </a:stretch>
        </p:blipFill>
        <p:spPr>
          <a:xfrm>
            <a:off x="510416" y="2986740"/>
            <a:ext cx="2152650" cy="762000"/>
          </a:xfrm>
          <a:prstGeom prst="rect">
            <a:avLst/>
          </a:prstGeom>
        </p:spPr>
      </p:pic>
      <p:sp>
        <p:nvSpPr>
          <p:cNvPr id="10" name="TextBox 9"/>
          <p:cNvSpPr txBox="1"/>
          <p:nvPr/>
        </p:nvSpPr>
        <p:spPr>
          <a:xfrm>
            <a:off x="3124200" y="2667000"/>
            <a:ext cx="5638800" cy="1754326"/>
          </a:xfrm>
          <a:prstGeom prst="rect">
            <a:avLst/>
          </a:prstGeom>
          <a:noFill/>
        </p:spPr>
        <p:txBody>
          <a:bodyPr wrap="square" rtlCol="0">
            <a:spAutoFit/>
          </a:bodyPr>
          <a:lstStyle/>
          <a:p>
            <a:r>
              <a:rPr lang="en-US" dirty="0" smtClean="0"/>
              <a:t>Office 365 is available for both teachers and students and allows students to use online versions of Microsoft Office products.  Students also can use OneNote, SWAY, and Mix. Sharing and Syncing are well underway in Onslow County Schools. </a:t>
            </a:r>
            <a:endParaRPr lang="en-US" dirty="0"/>
          </a:p>
        </p:txBody>
      </p:sp>
      <p:pic>
        <p:nvPicPr>
          <p:cNvPr id="13" name="Picture 12"/>
          <p:cNvPicPr>
            <a:picLocks noChangeAspect="1"/>
          </p:cNvPicPr>
          <p:nvPr/>
        </p:nvPicPr>
        <p:blipFill>
          <a:blip r:embed="rId4"/>
          <a:stretch>
            <a:fillRect/>
          </a:stretch>
        </p:blipFill>
        <p:spPr>
          <a:xfrm>
            <a:off x="322670" y="5197613"/>
            <a:ext cx="2790825" cy="733425"/>
          </a:xfrm>
          <a:prstGeom prst="rect">
            <a:avLst/>
          </a:prstGeom>
        </p:spPr>
      </p:pic>
      <p:pic>
        <p:nvPicPr>
          <p:cNvPr id="14" name="Pictur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6648450" y="4707076"/>
            <a:ext cx="2286000" cy="1714500"/>
          </a:xfrm>
          <a:prstGeom prst="rect">
            <a:avLst/>
          </a:prstGeom>
        </p:spPr>
      </p:pic>
      <p:sp>
        <p:nvSpPr>
          <p:cNvPr id="15" name="TextBox 14"/>
          <p:cNvSpPr txBox="1"/>
          <p:nvPr/>
        </p:nvSpPr>
        <p:spPr>
          <a:xfrm>
            <a:off x="3218228" y="4773413"/>
            <a:ext cx="3543300" cy="1754326"/>
          </a:xfrm>
          <a:prstGeom prst="rect">
            <a:avLst/>
          </a:prstGeom>
          <a:noFill/>
        </p:spPr>
        <p:txBody>
          <a:bodyPr wrap="square" rtlCol="0">
            <a:spAutoFit/>
          </a:bodyPr>
          <a:lstStyle/>
          <a:p>
            <a:r>
              <a:rPr lang="en-US" dirty="0" err="1" smtClean="0"/>
              <a:t>OnslowView</a:t>
            </a:r>
            <a:r>
              <a:rPr lang="en-US" dirty="0" smtClean="0"/>
              <a:t> allows classrooms to video conference with other schools and places with a Cisco system for virtual field trip and collaboration experiences. </a:t>
            </a:r>
            <a:endParaRPr lang="en-US" dirty="0"/>
          </a:p>
        </p:txBody>
      </p:sp>
    </p:spTree>
    <p:extLst>
      <p:ext uri="{BB962C8B-B14F-4D97-AF65-F5344CB8AC3E}">
        <p14:creationId xmlns:p14="http://schemas.microsoft.com/office/powerpoint/2010/main" val="3422980282"/>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F9C9D"/>
      </a:accent5>
      <a:accent6>
        <a:srgbClr val="9E5E9B"/>
      </a:accent6>
      <a:hlink>
        <a:srgbClr val="58C1BA"/>
      </a:hlink>
      <a:folHlink>
        <a:srgbClr val="9DD0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Ion</Template>
  <TotalTime>3918</TotalTime>
  <Words>1358</Words>
  <Application>Microsoft Office PowerPoint</Application>
  <PresentationFormat>On-screen Show (4:3)</PresentationFormat>
  <Paragraphs>272</Paragraphs>
  <Slides>56</Slides>
  <Notes>1</Notes>
  <HiddenSlides>0</HiddenSlides>
  <MMClips>2</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56</vt:i4>
      </vt:variant>
    </vt:vector>
  </HeadingPairs>
  <TitlesOfParts>
    <vt:vector size="65" baseType="lpstr">
      <vt:lpstr>Arial</vt:lpstr>
      <vt:lpstr>Calibri</vt:lpstr>
      <vt:lpstr>Cambria</vt:lpstr>
      <vt:lpstr>Century Gothic</vt:lpstr>
      <vt:lpstr>Symbol</vt:lpstr>
      <vt:lpstr>Times New Roman</vt:lpstr>
      <vt:lpstr>Wingdings</vt:lpstr>
      <vt:lpstr>Wingdings 3</vt:lpstr>
      <vt:lpstr>Ion</vt:lpstr>
      <vt:lpstr>Building BIG</vt:lpstr>
      <vt:lpstr>Resources:</vt:lpstr>
      <vt:lpstr>Onslow County Schools AIG </vt:lpstr>
      <vt:lpstr>Onslow County Schools Digital Learning &amp; Teaching</vt:lpstr>
      <vt:lpstr>1:1 Initiative/Background</vt:lpstr>
      <vt:lpstr>1:1 Initiative/Background</vt:lpstr>
      <vt:lpstr>1:1 Initiative/Platform</vt:lpstr>
      <vt:lpstr>PowerPoint Presentation</vt:lpstr>
      <vt:lpstr>PowerPoint Presentation</vt:lpstr>
      <vt:lpstr>Technology Platform Alternatives</vt:lpstr>
      <vt:lpstr>Standards of Practice for Digital Learning &amp; Teaching Environments </vt:lpstr>
      <vt:lpstr>Onslow County Schools AIG Elementary Services</vt:lpstr>
      <vt:lpstr>Building BIG Resources  </vt:lpstr>
      <vt:lpstr>Building BIG </vt:lpstr>
      <vt:lpstr>Phase 1:  Engineering</vt:lpstr>
      <vt:lpstr>Phase 1:  Engineering</vt:lpstr>
      <vt:lpstr>PowerPoint Presentation</vt:lpstr>
      <vt:lpstr>PowerPoint Presentation</vt:lpstr>
      <vt:lpstr>PowerPoint Presentation</vt:lpstr>
      <vt:lpstr>PowerPoint Presentation</vt:lpstr>
      <vt:lpstr>Exit Tickets through Edmodo</vt:lpstr>
      <vt:lpstr>Phase 2:  Bridge Basics</vt:lpstr>
      <vt:lpstr>Phase 2:  Bridge Basics</vt:lpstr>
      <vt:lpstr>PBS Building BIG Lab Notes</vt:lpstr>
      <vt:lpstr>PowerPoint Presentation</vt:lpstr>
      <vt:lpstr>Paper &amp; Pencil Assessment</vt:lpstr>
      <vt:lpstr>Exit Ticket using Edmodo Quiz</vt:lpstr>
      <vt:lpstr>Cargo Bridge </vt:lpstr>
      <vt:lpstr>TPT:  Bridges 1 and  2 Bundle made by The Helpful Teacher Next Door $3.00</vt:lpstr>
      <vt:lpstr>Phase 3:  Business Design</vt:lpstr>
      <vt:lpstr>Phase 3:  Business Design</vt:lpstr>
      <vt:lpstr>DesignMantic </vt:lpstr>
      <vt:lpstr>PowerPoint Presentation</vt:lpstr>
      <vt:lpstr>Assess Using GetKahoot.com</vt:lpstr>
      <vt:lpstr>Assess Using Kahoot!</vt:lpstr>
      <vt:lpstr>Phase 4:   Construction</vt:lpstr>
      <vt:lpstr>PowerPoint Presentation</vt:lpstr>
      <vt:lpstr>Building Code &amp; Budget</vt:lpstr>
      <vt:lpstr>PowerPoint Presentation</vt:lpstr>
      <vt:lpstr>Blueprints &amp; Estimates</vt:lpstr>
      <vt:lpstr>Purchase Orders &amp; Salvage </vt:lpstr>
      <vt:lpstr>PowerPoint Presentation</vt:lpstr>
      <vt:lpstr>Phase 5:  Final Analysis</vt:lpstr>
      <vt:lpstr>Salvage Credits</vt:lpstr>
      <vt:lpstr>PowerPoint Presentation</vt:lpstr>
      <vt:lpstr>Testing Materials Needed:</vt:lpstr>
      <vt:lpstr>Testing Material Needed:</vt:lpstr>
      <vt:lpstr>PowerPoint Presentation</vt:lpstr>
      <vt:lpstr>2015 Bridges</vt:lpstr>
      <vt:lpstr>Budget Score + Efficiency Score  = Overall Score </vt:lpstr>
      <vt:lpstr>2015—Movie Maker</vt:lpstr>
      <vt:lpstr>PowerPoint Presentation</vt:lpstr>
      <vt:lpstr>PowerPoint Presentation</vt:lpstr>
      <vt:lpstr>Engineering Fair</vt:lpstr>
      <vt:lpstr>Engineering  Bridge Fair </vt:lpstr>
      <vt:lpstr>PowerPoint Presentation</vt:lpstr>
    </vt:vector>
  </TitlesOfParts>
  <Company>Onslow County Schools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Building BIG</dc:title>
  <dc:creator>Kristen McCutcheon</dc:creator>
  <cp:lastModifiedBy>Michael Elder</cp:lastModifiedBy>
  <cp:revision>239</cp:revision>
  <dcterms:created xsi:type="dcterms:W3CDTF">2013-11-05T16:10:58Z</dcterms:created>
  <dcterms:modified xsi:type="dcterms:W3CDTF">2016-03-24T14:21:07Z</dcterms:modified>
</cp:coreProperties>
</file>