
<file path=[Content_Types].xml><?xml version="1.0" encoding="utf-8"?>
<Types xmlns="http://schemas.openxmlformats.org/package/2006/content-types">
  <Default Extension="png" ContentType="image/png"/>
  <Default Extension="tmp"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vml" ContentType="application/vnd.openxmlformats-officedocument.vmlDrawing"/>
  <Default Extension="gif" ContentType="image/gi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72" r:id="rId2"/>
  </p:sldMasterIdLst>
  <p:notesMasterIdLst>
    <p:notesMasterId r:id="rId147"/>
  </p:notesMasterIdLst>
  <p:handoutMasterIdLst>
    <p:handoutMasterId r:id="rId148"/>
  </p:handoutMasterIdLst>
  <p:sldIdLst>
    <p:sldId id="259" r:id="rId3"/>
    <p:sldId id="266" r:id="rId4"/>
    <p:sldId id="285" r:id="rId5"/>
    <p:sldId id="468" r:id="rId6"/>
    <p:sldId id="471" r:id="rId7"/>
    <p:sldId id="469" r:id="rId8"/>
    <p:sldId id="268" r:id="rId9"/>
    <p:sldId id="453" r:id="rId10"/>
    <p:sldId id="472" r:id="rId11"/>
    <p:sldId id="312" r:id="rId12"/>
    <p:sldId id="328" r:id="rId13"/>
    <p:sldId id="329" r:id="rId14"/>
    <p:sldId id="327" r:id="rId15"/>
    <p:sldId id="275" r:id="rId16"/>
    <p:sldId id="330" r:id="rId17"/>
    <p:sldId id="313" r:id="rId18"/>
    <p:sldId id="314" r:id="rId19"/>
    <p:sldId id="316" r:id="rId20"/>
    <p:sldId id="288" r:id="rId21"/>
    <p:sldId id="289" r:id="rId22"/>
    <p:sldId id="291" r:id="rId23"/>
    <p:sldId id="299" r:id="rId24"/>
    <p:sldId id="470" r:id="rId25"/>
    <p:sldId id="473" r:id="rId26"/>
    <p:sldId id="454" r:id="rId27"/>
    <p:sldId id="320" r:id="rId28"/>
    <p:sldId id="325" r:id="rId29"/>
    <p:sldId id="324" r:id="rId30"/>
    <p:sldId id="393" r:id="rId31"/>
    <p:sldId id="394" r:id="rId32"/>
    <p:sldId id="277" r:id="rId33"/>
    <p:sldId id="474" r:id="rId34"/>
    <p:sldId id="326" r:id="rId35"/>
    <p:sldId id="315" r:id="rId36"/>
    <p:sldId id="302" r:id="rId37"/>
    <p:sldId id="303" r:id="rId38"/>
    <p:sldId id="281" r:id="rId39"/>
    <p:sldId id="271" r:id="rId40"/>
    <p:sldId id="272" r:id="rId41"/>
    <p:sldId id="306" r:id="rId42"/>
    <p:sldId id="307" r:id="rId43"/>
    <p:sldId id="317" r:id="rId44"/>
    <p:sldId id="318" r:id="rId45"/>
    <p:sldId id="321" r:id="rId46"/>
    <p:sldId id="322" r:id="rId47"/>
    <p:sldId id="319" r:id="rId48"/>
    <p:sldId id="323" r:id="rId49"/>
    <p:sldId id="284" r:id="rId50"/>
    <p:sldId id="389" r:id="rId51"/>
    <p:sldId id="390" r:id="rId52"/>
    <p:sldId id="391" r:id="rId53"/>
    <p:sldId id="392" r:id="rId54"/>
    <p:sldId id="364" r:id="rId55"/>
    <p:sldId id="365" r:id="rId56"/>
    <p:sldId id="366" r:id="rId57"/>
    <p:sldId id="367" r:id="rId58"/>
    <p:sldId id="368" r:id="rId59"/>
    <p:sldId id="369" r:id="rId60"/>
    <p:sldId id="370" r:id="rId61"/>
    <p:sldId id="371" r:id="rId62"/>
    <p:sldId id="372" r:id="rId63"/>
    <p:sldId id="373" r:id="rId64"/>
    <p:sldId id="374" r:id="rId65"/>
    <p:sldId id="375" r:id="rId66"/>
    <p:sldId id="376" r:id="rId67"/>
    <p:sldId id="377" r:id="rId68"/>
    <p:sldId id="378" r:id="rId69"/>
    <p:sldId id="379" r:id="rId70"/>
    <p:sldId id="380" r:id="rId71"/>
    <p:sldId id="381" r:id="rId72"/>
    <p:sldId id="382" r:id="rId73"/>
    <p:sldId id="383" r:id="rId74"/>
    <p:sldId id="384" r:id="rId75"/>
    <p:sldId id="385" r:id="rId76"/>
    <p:sldId id="386" r:id="rId77"/>
    <p:sldId id="387" r:id="rId78"/>
    <p:sldId id="388" r:id="rId79"/>
    <p:sldId id="331" r:id="rId80"/>
    <p:sldId id="395" r:id="rId81"/>
    <p:sldId id="396" r:id="rId82"/>
    <p:sldId id="397" r:id="rId83"/>
    <p:sldId id="400" r:id="rId84"/>
    <p:sldId id="401" r:id="rId85"/>
    <p:sldId id="402" r:id="rId86"/>
    <p:sldId id="403" r:id="rId87"/>
    <p:sldId id="404" r:id="rId88"/>
    <p:sldId id="405" r:id="rId89"/>
    <p:sldId id="406" r:id="rId90"/>
    <p:sldId id="407" r:id="rId91"/>
    <p:sldId id="408" r:id="rId92"/>
    <p:sldId id="409" r:id="rId93"/>
    <p:sldId id="410" r:id="rId94"/>
    <p:sldId id="411" r:id="rId95"/>
    <p:sldId id="412" r:id="rId96"/>
    <p:sldId id="413" r:id="rId97"/>
    <p:sldId id="414" r:id="rId98"/>
    <p:sldId id="415" r:id="rId99"/>
    <p:sldId id="416" r:id="rId100"/>
    <p:sldId id="417" r:id="rId101"/>
    <p:sldId id="418" r:id="rId102"/>
    <p:sldId id="419" r:id="rId103"/>
    <p:sldId id="420" r:id="rId104"/>
    <p:sldId id="421" r:id="rId105"/>
    <p:sldId id="422" r:id="rId106"/>
    <p:sldId id="423" r:id="rId107"/>
    <p:sldId id="424" r:id="rId108"/>
    <p:sldId id="425" r:id="rId109"/>
    <p:sldId id="426" r:id="rId110"/>
    <p:sldId id="427" r:id="rId111"/>
    <p:sldId id="428" r:id="rId112"/>
    <p:sldId id="429" r:id="rId113"/>
    <p:sldId id="430" r:id="rId114"/>
    <p:sldId id="431" r:id="rId115"/>
    <p:sldId id="432" r:id="rId116"/>
    <p:sldId id="433" r:id="rId117"/>
    <p:sldId id="434" r:id="rId118"/>
    <p:sldId id="435" r:id="rId119"/>
    <p:sldId id="436" r:id="rId120"/>
    <p:sldId id="437" r:id="rId121"/>
    <p:sldId id="438" r:id="rId122"/>
    <p:sldId id="439" r:id="rId123"/>
    <p:sldId id="440" r:id="rId124"/>
    <p:sldId id="441" r:id="rId125"/>
    <p:sldId id="442" r:id="rId126"/>
    <p:sldId id="443" r:id="rId127"/>
    <p:sldId id="444" r:id="rId128"/>
    <p:sldId id="445" r:id="rId129"/>
    <p:sldId id="446" r:id="rId130"/>
    <p:sldId id="447" r:id="rId131"/>
    <p:sldId id="448" r:id="rId132"/>
    <p:sldId id="449" r:id="rId133"/>
    <p:sldId id="450" r:id="rId134"/>
    <p:sldId id="451" r:id="rId135"/>
    <p:sldId id="452" r:id="rId136"/>
    <p:sldId id="455" r:id="rId137"/>
    <p:sldId id="456" r:id="rId138"/>
    <p:sldId id="457" r:id="rId139"/>
    <p:sldId id="458" r:id="rId140"/>
    <p:sldId id="459" r:id="rId141"/>
    <p:sldId id="460" r:id="rId142"/>
    <p:sldId id="461" r:id="rId143"/>
    <p:sldId id="466" r:id="rId144"/>
    <p:sldId id="467" r:id="rId145"/>
    <p:sldId id="464" r:id="rId146"/>
  </p:sldIdLst>
  <p:sldSz cx="12188825"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orient="horz" pos="1008">
          <p15:clr>
            <a:srgbClr val="A4A3A4"/>
          </p15:clr>
        </p15:guide>
        <p15:guide id="3" orient="horz" pos="3792">
          <p15:clr>
            <a:srgbClr val="A4A3A4"/>
          </p15:clr>
        </p15:guide>
        <p15:guide id="4" orient="horz" pos="1152">
          <p15:clr>
            <a:srgbClr val="A4A3A4"/>
          </p15:clr>
        </p15:guide>
        <p15:guide id="5" orient="horz" pos="3360">
          <p15:clr>
            <a:srgbClr val="A4A3A4"/>
          </p15:clr>
        </p15:guide>
        <p15:guide id="6" orient="horz" pos="3072">
          <p15:clr>
            <a:srgbClr val="A4A3A4"/>
          </p15:clr>
        </p15:guide>
        <p15:guide id="7" orient="horz" pos="864">
          <p15:clr>
            <a:srgbClr val="A4A3A4"/>
          </p15:clr>
        </p15:guide>
        <p15:guide id="8" orient="horz" pos="528">
          <p15:clr>
            <a:srgbClr val="A4A3A4"/>
          </p15:clr>
        </p15:guide>
        <p15:guide id="9" orient="horz" pos="2784">
          <p15:clr>
            <a:srgbClr val="A4A3A4"/>
          </p15:clr>
        </p15:guide>
        <p15:guide id="10" pos="3839">
          <p15:clr>
            <a:srgbClr val="A4A3A4"/>
          </p15:clr>
        </p15:guide>
        <p15:guide id="11" pos="959">
          <p15:clr>
            <a:srgbClr val="A4A3A4"/>
          </p15:clr>
        </p15:guide>
        <p15:guide id="12" pos="7007">
          <p15:clr>
            <a:srgbClr val="A4A3A4"/>
          </p15:clr>
        </p15:guide>
        <p15:guide id="13" pos="6719">
          <p15:clr>
            <a:srgbClr val="A4A3A4"/>
          </p15:clr>
        </p15:guide>
        <p15:guide id="14" pos="6143">
          <p15:clr>
            <a:srgbClr val="A4A3A4"/>
          </p15:clr>
        </p15:guide>
        <p15:guide id="15" pos="3983">
          <p15:clr>
            <a:srgbClr val="A4A3A4"/>
          </p15:clr>
        </p15:guide>
        <p15:guide id="16" pos="527">
          <p15:clr>
            <a:srgbClr val="A4A3A4"/>
          </p15:clr>
        </p15:guide>
        <p15:guide id="17" pos="715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4" autoAdjust="0"/>
    <p:restoredTop sz="90276" autoAdjust="0"/>
  </p:normalViewPr>
  <p:slideViewPr>
    <p:cSldViewPr>
      <p:cViewPr varScale="1">
        <p:scale>
          <a:sx n="67" d="100"/>
          <a:sy n="67" d="100"/>
        </p:scale>
        <p:origin x="78" y="870"/>
      </p:cViewPr>
      <p:guideLst>
        <p:guide orient="horz" pos="2160"/>
        <p:guide orient="horz" pos="1008"/>
        <p:guide orient="horz" pos="3792"/>
        <p:guide orient="horz" pos="1152"/>
        <p:guide orient="horz" pos="3360"/>
        <p:guide orient="horz" pos="3072"/>
        <p:guide orient="horz" pos="864"/>
        <p:guide orient="horz" pos="528"/>
        <p:guide orient="horz" pos="2784"/>
        <p:guide pos="3839"/>
        <p:guide pos="959"/>
        <p:guide pos="7007"/>
        <p:guide pos="6719"/>
        <p:guide pos="6143"/>
        <p:guide pos="3983"/>
        <p:guide pos="527"/>
        <p:guide pos="7151"/>
      </p:guideLst>
    </p:cSldViewPr>
  </p:slideViewPr>
  <p:outlineViewPr>
    <p:cViewPr>
      <p:scale>
        <a:sx n="33" d="100"/>
        <a:sy n="33" d="100"/>
      </p:scale>
      <p:origin x="0" y="-11142"/>
    </p:cViewPr>
  </p:outlineViewPr>
  <p:notesTextViewPr>
    <p:cViewPr>
      <p:scale>
        <a:sx n="1" d="1"/>
        <a:sy n="1" d="1"/>
      </p:scale>
      <p:origin x="0" y="0"/>
    </p:cViewPr>
  </p:notesTextViewPr>
  <p:sorterViewPr>
    <p:cViewPr>
      <p:scale>
        <a:sx n="70" d="100"/>
        <a:sy n="70" d="100"/>
      </p:scale>
      <p:origin x="0" y="0"/>
    </p:cViewPr>
  </p:sorterViewPr>
  <p:notesViewPr>
    <p:cSldViewPr>
      <p:cViewPr varScale="1">
        <p:scale>
          <a:sx n="67" d="100"/>
          <a:sy n="67" d="100"/>
        </p:scale>
        <p:origin x="3228" y="84"/>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slide" Target="slides/slide131.xml"/><Relationship Id="rId138" Type="http://schemas.openxmlformats.org/officeDocument/2006/relationships/slide" Target="slides/slide136.xml"/><Relationship Id="rId16" Type="http://schemas.openxmlformats.org/officeDocument/2006/relationships/slide" Target="slides/slide14.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28" Type="http://schemas.openxmlformats.org/officeDocument/2006/relationships/slide" Target="slides/slide126.xml"/><Relationship Id="rId144" Type="http://schemas.openxmlformats.org/officeDocument/2006/relationships/slide" Target="slides/slide142.xml"/><Relationship Id="rId149" Type="http://schemas.openxmlformats.org/officeDocument/2006/relationships/presProps" Target="presProps.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113" Type="http://schemas.openxmlformats.org/officeDocument/2006/relationships/slide" Target="slides/slide111.xml"/><Relationship Id="rId118" Type="http://schemas.openxmlformats.org/officeDocument/2006/relationships/slide" Target="slides/slide116.xml"/><Relationship Id="rId134" Type="http://schemas.openxmlformats.org/officeDocument/2006/relationships/slide" Target="slides/slide132.xml"/><Relationship Id="rId139" Type="http://schemas.openxmlformats.org/officeDocument/2006/relationships/slide" Target="slides/slide137.xml"/><Relationship Id="rId80" Type="http://schemas.openxmlformats.org/officeDocument/2006/relationships/slide" Target="slides/slide78.xml"/><Relationship Id="rId85" Type="http://schemas.openxmlformats.org/officeDocument/2006/relationships/slide" Target="slides/slide83.xml"/><Relationship Id="rId150" Type="http://schemas.openxmlformats.org/officeDocument/2006/relationships/viewProps" Target="viewProps.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103" Type="http://schemas.openxmlformats.org/officeDocument/2006/relationships/slide" Target="slides/slide101.xml"/><Relationship Id="rId108" Type="http://schemas.openxmlformats.org/officeDocument/2006/relationships/slide" Target="slides/slide106.xml"/><Relationship Id="rId116" Type="http://schemas.openxmlformats.org/officeDocument/2006/relationships/slide" Target="slides/slide114.xml"/><Relationship Id="rId124" Type="http://schemas.openxmlformats.org/officeDocument/2006/relationships/slide" Target="slides/slide122.xml"/><Relationship Id="rId129" Type="http://schemas.openxmlformats.org/officeDocument/2006/relationships/slide" Target="slides/slide127.xml"/><Relationship Id="rId137" Type="http://schemas.openxmlformats.org/officeDocument/2006/relationships/slide" Target="slides/slide13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slide" Target="slides/slide94.xml"/><Relationship Id="rId111" Type="http://schemas.openxmlformats.org/officeDocument/2006/relationships/slide" Target="slides/slide109.xml"/><Relationship Id="rId132" Type="http://schemas.openxmlformats.org/officeDocument/2006/relationships/slide" Target="slides/slide130.xml"/><Relationship Id="rId140" Type="http://schemas.openxmlformats.org/officeDocument/2006/relationships/slide" Target="slides/slide138.xml"/><Relationship Id="rId145" Type="http://schemas.openxmlformats.org/officeDocument/2006/relationships/slide" Target="slides/slide143.xml"/><Relationship Id="rId1" Type="http://schemas.openxmlformats.org/officeDocument/2006/relationships/customXml" Target="../customXml/item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slide" Target="slides/slide104.xml"/><Relationship Id="rId114" Type="http://schemas.openxmlformats.org/officeDocument/2006/relationships/slide" Target="slides/slide112.xml"/><Relationship Id="rId119" Type="http://schemas.openxmlformats.org/officeDocument/2006/relationships/slide" Target="slides/slide117.xml"/><Relationship Id="rId127" Type="http://schemas.openxmlformats.org/officeDocument/2006/relationships/slide" Target="slides/slide12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30" Type="http://schemas.openxmlformats.org/officeDocument/2006/relationships/slide" Target="slides/slide128.xml"/><Relationship Id="rId135" Type="http://schemas.openxmlformats.org/officeDocument/2006/relationships/slide" Target="slides/slide133.xml"/><Relationship Id="rId143" Type="http://schemas.openxmlformats.org/officeDocument/2006/relationships/slide" Target="slides/slide141.xml"/><Relationship Id="rId148" Type="http://schemas.openxmlformats.org/officeDocument/2006/relationships/handoutMaster" Target="handoutMasters/handoutMaster1.xml"/><Relationship Id="rId151"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slide" Target="slides/slide123.xml"/><Relationship Id="rId141" Type="http://schemas.openxmlformats.org/officeDocument/2006/relationships/slide" Target="slides/slide139.xml"/><Relationship Id="rId146" Type="http://schemas.openxmlformats.org/officeDocument/2006/relationships/slide" Target="slides/slide144.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1.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openxmlformats.org/officeDocument/2006/relationships/slide" Target="slides/slide129.xml"/><Relationship Id="rId136" Type="http://schemas.openxmlformats.org/officeDocument/2006/relationships/slide" Target="slides/slide134.xml"/><Relationship Id="rId61" Type="http://schemas.openxmlformats.org/officeDocument/2006/relationships/slide" Target="slides/slide59.xml"/><Relationship Id="rId82" Type="http://schemas.openxmlformats.org/officeDocument/2006/relationships/slide" Target="slides/slide80.xml"/><Relationship Id="rId152" Type="http://schemas.openxmlformats.org/officeDocument/2006/relationships/tableStyles" Target="tableStyles.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slide" Target="slides/slide124.xml"/><Relationship Id="rId147" Type="http://schemas.openxmlformats.org/officeDocument/2006/relationships/notesMaster" Target="notesMasters/notesMaster1.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142" Type="http://schemas.openxmlformats.org/officeDocument/2006/relationships/slide" Target="slides/slide140.xml"/><Relationship Id="rId3" Type="http://schemas.openxmlformats.org/officeDocument/2006/relationships/slide" Target="slides/slid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2.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79.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81.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83.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004A8D02-4E65-4CCD-8312-4AB164C6C77D}" type="datetimeFigureOut">
              <a:rPr lang="en-US"/>
              <a:t>2/27/2017</a:t>
            </a:fld>
            <a:endParaRPr/>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7C119DBA-4540-49B3-8FA9-6259387ECF9E}" type="slidenum">
              <a:rPr/>
              <a:t>‹#›</a:t>
            </a:fld>
            <a:endParaRPr/>
          </a:p>
        </p:txBody>
      </p:sp>
    </p:spTree>
    <p:extLst>
      <p:ext uri="{BB962C8B-B14F-4D97-AF65-F5344CB8AC3E}">
        <p14:creationId xmlns:p14="http://schemas.microsoft.com/office/powerpoint/2010/main" val="358761985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7A755D9-D361-47B8-9652-3B4EA9776CE5}" type="datetimeFigureOut">
              <a:rPr lang="en-US"/>
              <a:t>2/27/2017</a:t>
            </a:fld>
            <a:endParaRPr/>
          </a:p>
        </p:txBody>
      </p:sp>
      <p:sp>
        <p:nvSpPr>
          <p:cNvPr id="4" name="Slide Image Placeholder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a:t>Click to edit Master text styles</a:t>
            </a:r>
          </a:p>
          <a:p>
            <a:pPr lvl="1"/>
            <a:r>
              <a:rPr/>
              <a:t>Second level</a:t>
            </a:r>
          </a:p>
          <a:p>
            <a:pPr lvl="2"/>
            <a:r>
              <a:rPr/>
              <a:t>Third level</a:t>
            </a:r>
          </a:p>
          <a:p>
            <a:pPr lvl="3"/>
            <a:r>
              <a:rPr/>
              <a:t>Fourth level</a:t>
            </a:r>
          </a:p>
          <a:p>
            <a:pPr lvl="4"/>
            <a:r>
              <a:rPr/>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3B36274-F2B9-4C45-BBB4-0EDF4CD651A7}" type="slidenum">
              <a:rPr/>
              <a:t>‹#›</a:t>
            </a:fld>
            <a:endParaRPr/>
          </a:p>
        </p:txBody>
      </p:sp>
    </p:spTree>
    <p:extLst>
      <p:ext uri="{BB962C8B-B14F-4D97-AF65-F5344CB8AC3E}">
        <p14:creationId xmlns:p14="http://schemas.microsoft.com/office/powerpoint/2010/main" val="21476885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3B36274-F2B9-4C45-BBB4-0EDF4CD651A7}" type="slidenum">
              <a:rPr lang="en-US" smtClean="0"/>
              <a:t>1</a:t>
            </a:fld>
            <a:endParaRPr lang="en-US"/>
          </a:p>
        </p:txBody>
      </p:sp>
    </p:spTree>
    <p:extLst>
      <p:ext uri="{BB962C8B-B14F-4D97-AF65-F5344CB8AC3E}">
        <p14:creationId xmlns:p14="http://schemas.microsoft.com/office/powerpoint/2010/main" val="5094412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2" name="Rectangle 7"/>
          <p:cNvSpPr>
            <a:spLocks noGrp="1" noChangeArrowheads="1"/>
          </p:cNvSpPr>
          <p:nvPr>
            <p:ph type="sldNum" sz="quarter" idx="5"/>
          </p:nvPr>
        </p:nvSpPr>
        <p:spPr>
          <a:noFill/>
        </p:spPr>
        <p:txBody>
          <a:bodyPr/>
          <a:lstStyle/>
          <a:p>
            <a:fld id="{F18B4180-302A-4199-8D4F-13962D575E35}" type="slidenum">
              <a:rPr lang="en-US"/>
              <a:pPr/>
              <a:t>3</a:t>
            </a:fld>
            <a:endParaRPr lang="en-US"/>
          </a:p>
        </p:txBody>
      </p:sp>
      <p:sp>
        <p:nvSpPr>
          <p:cNvPr id="266243" name="Rectangle 2"/>
          <p:cNvSpPr>
            <a:spLocks noGrp="1" noRot="1" noChangeAspect="1" noChangeArrowheads="1"/>
          </p:cNvSpPr>
          <p:nvPr>
            <p:ph type="sldImg"/>
          </p:nvPr>
        </p:nvSpPr>
        <p:spPr>
          <a:solidFill>
            <a:srgbClr val="FFFFFF"/>
          </a:solidFill>
          <a:ln/>
        </p:spPr>
      </p:sp>
      <p:sp>
        <p:nvSpPr>
          <p:cNvPr id="266244"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p>
        </p:txBody>
      </p:sp>
    </p:spTree>
    <p:extLst>
      <p:ext uri="{BB962C8B-B14F-4D97-AF65-F5344CB8AC3E}">
        <p14:creationId xmlns:p14="http://schemas.microsoft.com/office/powerpoint/2010/main" val="17596559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Am</a:t>
            </a:r>
            <a:r>
              <a:rPr lang="en-US" baseline="0" dirty="0" smtClean="0"/>
              <a:t> I going to need to know this for the test?</a:t>
            </a:r>
          </a:p>
          <a:p>
            <a:r>
              <a:rPr lang="en-US" baseline="0" dirty="0" smtClean="0"/>
              <a:t>And more importantly why or why does it matter?</a:t>
            </a:r>
            <a:endParaRPr lang="en-US" dirty="0"/>
          </a:p>
        </p:txBody>
      </p:sp>
      <p:sp>
        <p:nvSpPr>
          <p:cNvPr id="4" name="Slide Number Placeholder 3"/>
          <p:cNvSpPr>
            <a:spLocks noGrp="1"/>
          </p:cNvSpPr>
          <p:nvPr>
            <p:ph type="sldNum" sz="quarter" idx="10"/>
          </p:nvPr>
        </p:nvSpPr>
        <p:spPr/>
        <p:txBody>
          <a:bodyPr/>
          <a:lstStyle/>
          <a:p>
            <a:fld id="{E3B36274-F2B9-4C45-BBB4-0EDF4CD651A7}" type="slidenum">
              <a:rPr lang="en-US" smtClean="0"/>
              <a:t>6</a:t>
            </a:fld>
            <a:endParaRPr lang="en-US"/>
          </a:p>
        </p:txBody>
      </p:sp>
    </p:spTree>
    <p:extLst>
      <p:ext uri="{BB962C8B-B14F-4D97-AF65-F5344CB8AC3E}">
        <p14:creationId xmlns:p14="http://schemas.microsoft.com/office/powerpoint/2010/main" val="7650682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6" name="Rectangle 7"/>
          <p:cNvSpPr>
            <a:spLocks noGrp="1" noChangeArrowheads="1"/>
          </p:cNvSpPr>
          <p:nvPr>
            <p:ph type="sldNum" sz="quarter" idx="5"/>
          </p:nvPr>
        </p:nvSpPr>
        <p:spPr>
          <a:noFill/>
        </p:spPr>
        <p:txBody>
          <a:bodyPr/>
          <a:lstStyle/>
          <a:p>
            <a:fld id="{F5AFFF28-DEC7-407A-B697-37F52C261B4C}" type="slidenum">
              <a:rPr lang="en-US"/>
              <a:pPr/>
              <a:t>19</a:t>
            </a:fld>
            <a:endParaRPr lang="en-US"/>
          </a:p>
        </p:txBody>
      </p:sp>
      <p:sp>
        <p:nvSpPr>
          <p:cNvPr id="272387" name="Rectangle 2"/>
          <p:cNvSpPr>
            <a:spLocks noGrp="1" noRot="1" noChangeAspect="1" noChangeArrowheads="1"/>
          </p:cNvSpPr>
          <p:nvPr>
            <p:ph type="sldImg"/>
          </p:nvPr>
        </p:nvSpPr>
        <p:spPr>
          <a:solidFill>
            <a:srgbClr val="FFFFFF"/>
          </a:solidFill>
          <a:ln/>
        </p:spPr>
      </p:sp>
      <p:sp>
        <p:nvSpPr>
          <p:cNvPr id="27238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p>
        </p:txBody>
      </p:sp>
    </p:spTree>
    <p:extLst>
      <p:ext uri="{BB962C8B-B14F-4D97-AF65-F5344CB8AC3E}">
        <p14:creationId xmlns:p14="http://schemas.microsoft.com/office/powerpoint/2010/main" val="41533247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4" name="Rectangle 7"/>
          <p:cNvSpPr>
            <a:spLocks noGrp="1" noChangeArrowheads="1"/>
          </p:cNvSpPr>
          <p:nvPr>
            <p:ph type="sldNum" sz="quarter" idx="5"/>
          </p:nvPr>
        </p:nvSpPr>
        <p:spPr>
          <a:noFill/>
        </p:spPr>
        <p:txBody>
          <a:bodyPr/>
          <a:lstStyle/>
          <a:p>
            <a:fld id="{18E5A843-83DE-4AC2-B71A-662C55E06CC8}" type="slidenum">
              <a:rPr lang="en-US"/>
              <a:pPr/>
              <a:t>20</a:t>
            </a:fld>
            <a:endParaRPr lang="en-US"/>
          </a:p>
        </p:txBody>
      </p:sp>
      <p:sp>
        <p:nvSpPr>
          <p:cNvPr id="274435" name="Rectangle 2"/>
          <p:cNvSpPr>
            <a:spLocks noGrp="1" noRot="1" noChangeAspect="1" noChangeArrowheads="1"/>
          </p:cNvSpPr>
          <p:nvPr>
            <p:ph type="sldImg"/>
          </p:nvPr>
        </p:nvSpPr>
        <p:spPr>
          <a:solidFill>
            <a:srgbClr val="FFFFFF"/>
          </a:solidFill>
          <a:ln/>
        </p:spPr>
      </p:sp>
      <p:sp>
        <p:nvSpPr>
          <p:cNvPr id="274436"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p>
        </p:txBody>
      </p:sp>
    </p:spTree>
    <p:extLst>
      <p:ext uri="{BB962C8B-B14F-4D97-AF65-F5344CB8AC3E}">
        <p14:creationId xmlns:p14="http://schemas.microsoft.com/office/powerpoint/2010/main" val="13000218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Rectangle 7"/>
          <p:cNvSpPr>
            <a:spLocks noGrp="1" noChangeArrowheads="1"/>
          </p:cNvSpPr>
          <p:nvPr>
            <p:ph type="sldNum" sz="quarter" idx="5"/>
          </p:nvPr>
        </p:nvSpPr>
        <p:spPr>
          <a:noFill/>
        </p:spPr>
        <p:txBody>
          <a:bodyPr/>
          <a:lstStyle/>
          <a:p>
            <a:fld id="{DB0E11CD-9D70-4841-8DAD-75D0764F415F}" type="slidenum">
              <a:rPr lang="en-US"/>
              <a:pPr/>
              <a:t>21</a:t>
            </a:fld>
            <a:endParaRPr lang="en-US"/>
          </a:p>
        </p:txBody>
      </p:sp>
      <p:sp>
        <p:nvSpPr>
          <p:cNvPr id="277507" name="Rectangle 2"/>
          <p:cNvSpPr>
            <a:spLocks noGrp="1" noRot="1" noChangeAspect="1" noChangeArrowheads="1"/>
          </p:cNvSpPr>
          <p:nvPr>
            <p:ph type="sldImg"/>
          </p:nvPr>
        </p:nvSpPr>
        <p:spPr>
          <a:solidFill>
            <a:srgbClr val="FFFFFF"/>
          </a:solidFill>
          <a:ln/>
        </p:spPr>
      </p:sp>
      <p:sp>
        <p:nvSpPr>
          <p:cNvPr id="277508"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endParaRPr lang="en-US"/>
          </a:p>
        </p:txBody>
      </p:sp>
    </p:spTree>
    <p:extLst>
      <p:ext uri="{BB962C8B-B14F-4D97-AF65-F5344CB8AC3E}">
        <p14:creationId xmlns:p14="http://schemas.microsoft.com/office/powerpoint/2010/main" val="40768782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4" name="Rectangle 7"/>
          <p:cNvSpPr>
            <a:spLocks noGrp="1" noChangeArrowheads="1"/>
          </p:cNvSpPr>
          <p:nvPr>
            <p:ph type="sldNum" sz="quarter" idx="5"/>
          </p:nvPr>
        </p:nvSpPr>
        <p:spPr>
          <a:noFill/>
        </p:spPr>
        <p:txBody>
          <a:bodyPr/>
          <a:lstStyle/>
          <a:p>
            <a:fld id="{B9F6D7B4-45E2-4D47-8B73-06A9BCAB8E89}" type="slidenum">
              <a:rPr lang="en-US"/>
              <a:pPr/>
              <a:t>22</a:t>
            </a:fld>
            <a:endParaRPr lang="en-US"/>
          </a:p>
        </p:txBody>
      </p:sp>
      <p:sp>
        <p:nvSpPr>
          <p:cNvPr id="289795" name="Rectangle 2"/>
          <p:cNvSpPr>
            <a:spLocks noGrp="1" noRot="1" noChangeAspect="1" noChangeArrowheads="1" noTextEdit="1"/>
          </p:cNvSpPr>
          <p:nvPr>
            <p:ph type="sldImg"/>
          </p:nvPr>
        </p:nvSpPr>
        <p:spPr>
          <a:ln/>
        </p:spPr>
      </p:sp>
      <p:sp>
        <p:nvSpPr>
          <p:cNvPr id="289796"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25662138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Video</a:t>
            </a:r>
            <a:r>
              <a:rPr lang="en-US" baseline="0" dirty="0"/>
              <a:t> at 10:00 minutes to 12:30 </a:t>
            </a:r>
            <a:r>
              <a:rPr lang="en-US" baseline="0" dirty="0" err="1"/>
              <a:t>ish</a:t>
            </a:r>
            <a:r>
              <a:rPr lang="en-US" baseline="0" dirty="0"/>
              <a:t>- people do not know what they want</a:t>
            </a:r>
          </a:p>
          <a:p>
            <a:endParaRPr lang="en-US" dirty="0"/>
          </a:p>
        </p:txBody>
      </p:sp>
      <p:sp>
        <p:nvSpPr>
          <p:cNvPr id="4" name="Slide Number Placeholder 3"/>
          <p:cNvSpPr>
            <a:spLocks noGrp="1"/>
          </p:cNvSpPr>
          <p:nvPr>
            <p:ph type="sldNum" sz="quarter" idx="10"/>
          </p:nvPr>
        </p:nvSpPr>
        <p:spPr/>
        <p:txBody>
          <a:bodyPr/>
          <a:lstStyle/>
          <a:p>
            <a:fld id="{391105E4-9E70-4B8C-B294-1B0219D99967}" type="slidenum">
              <a:rPr lang="en-US" smtClean="0"/>
              <a:pPr/>
              <a:t>136</a:t>
            </a:fld>
            <a:endParaRPr lang="en-US"/>
          </a:p>
        </p:txBody>
      </p:sp>
    </p:spTree>
    <p:extLst>
      <p:ext uri="{BB962C8B-B14F-4D97-AF65-F5344CB8AC3E}">
        <p14:creationId xmlns:p14="http://schemas.microsoft.com/office/powerpoint/2010/main" val="15192455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83829175-527E-46A3-863C-1BB1F163B849}" type="datetimeFigureOut">
              <a:rPr lang="en-US" smtClean="0"/>
              <a:t>2/27/2017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137D0E-4A4F-4307-8994-C1891D747D59}" type="slidenum">
              <a:rPr lang="en-US" smtClean="0"/>
              <a:t>‹#›</a:t>
            </a:fld>
            <a:endParaRPr lang="en-US"/>
          </a:p>
        </p:txBody>
      </p:sp>
      <p:sp>
        <p:nvSpPr>
          <p:cNvPr id="3" name="Subtitle 2"/>
          <p:cNvSpPr>
            <a:spLocks noGrp="1"/>
          </p:cNvSpPr>
          <p:nvPr>
            <p:ph type="subTitle" idx="1"/>
          </p:nvPr>
        </p:nvSpPr>
        <p:spPr>
          <a:xfrm>
            <a:off x="1522413" y="4953000"/>
            <a:ext cx="8229600" cy="1066800"/>
          </a:xfrm>
        </p:spPr>
        <p:txBody>
          <a:bodyPr>
            <a:normAutofit/>
          </a:bodyPr>
          <a:lstStyle>
            <a:lvl1pPr marL="0" indent="0" algn="l">
              <a:spcBef>
                <a:spcPts val="0"/>
              </a:spcBef>
              <a:buNone/>
              <a:defRPr sz="24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a:p>
        </p:txBody>
      </p:sp>
      <p:sp>
        <p:nvSpPr>
          <p:cNvPr id="2" name="Title 1"/>
          <p:cNvSpPr>
            <a:spLocks noGrp="1"/>
          </p:cNvSpPr>
          <p:nvPr>
            <p:ph type="ctrTitle"/>
          </p:nvPr>
        </p:nvSpPr>
        <p:spPr>
          <a:xfrm>
            <a:off x="1522413" y="1371600"/>
            <a:ext cx="9144000" cy="3505200"/>
          </a:xfrm>
        </p:spPr>
        <p:txBody>
          <a:bodyPr>
            <a:noAutofit/>
          </a:bodyPr>
          <a:lstStyle>
            <a:lvl1pPr>
              <a:defRPr sz="7200"/>
            </a:lvl1pPr>
          </a:lstStyle>
          <a:p>
            <a:r>
              <a:rPr lang="en-US"/>
              <a:t>Click to edit Master title style</a:t>
            </a:r>
            <a:endParaRPr/>
          </a:p>
        </p:txBody>
      </p:sp>
    </p:spTree>
    <p:extLst>
      <p:ext uri="{BB962C8B-B14F-4D97-AF65-F5344CB8AC3E}">
        <p14:creationId xmlns:p14="http://schemas.microsoft.com/office/powerpoint/2010/main" val="41075014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83829175-527E-46A3-863C-1BB1F163B849}" type="datetimeFigureOut">
              <a:rPr lang="en-US" smtClean="0"/>
              <a:t>2/27/2017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137D0E-4A4F-4307-8994-C1891D747D59}" type="slidenum">
              <a:rPr lang="en-US" smtClean="0"/>
              <a:t>‹#›</a:t>
            </a:fld>
            <a:endParaRPr lang="en-US"/>
          </a:p>
        </p:txBody>
      </p:sp>
      <p:sp>
        <p:nvSpPr>
          <p:cNvPr id="3" name="Vertical Text Placeholder 2"/>
          <p:cNvSpPr>
            <a:spLocks noGrp="1"/>
          </p:cNvSpPr>
          <p:nvPr>
            <p:ph type="body" orient="vert" idx="1"/>
          </p:nvPr>
        </p:nvSpPr>
        <p:spPr/>
        <p:txBody>
          <a:bodyPr vert="eaVert"/>
          <a:lstStyle>
            <a:lvl5pPr>
              <a:defRPr/>
            </a:lvl5pPr>
            <a:lvl6pPr>
              <a:defRPr baseline="0"/>
            </a:lvl6pPr>
            <a:lvl7pPr>
              <a:defRPr baseline="0"/>
            </a:lvl7pPr>
            <a:lvl8pPr>
              <a:defRPr baseline="0"/>
            </a:lvl8pPr>
            <a:lvl9pPr>
              <a:defRPr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2" name="Title 1"/>
          <p:cNvSpPr>
            <a:spLocks noGrp="1"/>
          </p:cNvSpPr>
          <p:nvPr>
            <p:ph type="title"/>
          </p:nvPr>
        </p:nvSpPr>
        <p:spPr/>
        <p:txBody>
          <a:bodyPr/>
          <a:lstStyle/>
          <a:p>
            <a:r>
              <a:rPr lang="en-US"/>
              <a:t>Click to edit Master title style</a:t>
            </a:r>
            <a:endParaRPr/>
          </a:p>
        </p:txBody>
      </p:sp>
    </p:spTree>
    <p:extLst>
      <p:ext uri="{BB962C8B-B14F-4D97-AF65-F5344CB8AC3E}">
        <p14:creationId xmlns:p14="http://schemas.microsoft.com/office/powerpoint/2010/main" val="11733160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83829175-527E-46A3-863C-1BB1F163B849}" type="datetimeFigureOut">
              <a:rPr lang="en-US" smtClean="0"/>
              <a:t>2/27/2017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137D0E-4A4F-4307-8994-C1891D747D59}" type="slidenum">
              <a:rPr lang="en-US" smtClean="0"/>
              <a:t>‹#›</a:t>
            </a:fld>
            <a:endParaRPr lang="en-US"/>
          </a:p>
        </p:txBody>
      </p:sp>
      <p:sp>
        <p:nvSpPr>
          <p:cNvPr id="3" name="Vertical Text Placeholder 2"/>
          <p:cNvSpPr>
            <a:spLocks noGrp="1"/>
          </p:cNvSpPr>
          <p:nvPr>
            <p:ph type="body" orient="vert" idx="1"/>
          </p:nvPr>
        </p:nvSpPr>
        <p:spPr>
          <a:xfrm>
            <a:off x="1522411" y="533400"/>
            <a:ext cx="8077201" cy="5592764"/>
          </a:xfrm>
        </p:spPr>
        <p:txBody>
          <a:bodyPr vert="eaVert"/>
          <a:lstStyle>
            <a:lvl5pPr>
              <a:defRPr/>
            </a:lvl5pPr>
            <a:lvl6pPr>
              <a:defRPr/>
            </a:lvl6pPr>
            <a:lvl7pPr>
              <a:defRPr/>
            </a:lvl7pPr>
            <a:lvl8pPr>
              <a:defRPr/>
            </a:lvl8pPr>
            <a:lvl9pP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2" name="Vertical Title 1"/>
          <p:cNvSpPr>
            <a:spLocks noGrp="1"/>
          </p:cNvSpPr>
          <p:nvPr>
            <p:ph type="title" orient="vert"/>
          </p:nvPr>
        </p:nvSpPr>
        <p:spPr>
          <a:xfrm>
            <a:off x="9752012" y="533400"/>
            <a:ext cx="1371600" cy="5592764"/>
          </a:xfrm>
        </p:spPr>
        <p:txBody>
          <a:bodyPr vert="eaVert"/>
          <a:lstStyle/>
          <a:p>
            <a:r>
              <a:rPr lang="en-US"/>
              <a:t>Click to edit Master title style</a:t>
            </a:r>
            <a:endParaRPr/>
          </a:p>
        </p:txBody>
      </p:sp>
    </p:spTree>
    <p:extLst>
      <p:ext uri="{BB962C8B-B14F-4D97-AF65-F5344CB8AC3E}">
        <p14:creationId xmlns:p14="http://schemas.microsoft.com/office/powerpoint/2010/main" val="8875401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1117309" y="1798636"/>
            <a:ext cx="11071516" cy="4525965"/>
          </a:xfrm>
        </p:spPr>
        <p:txBody>
          <a:bodyPr/>
          <a:lstStyle>
            <a:lvl1pPr marL="173038" indent="-173038">
              <a:lnSpc>
                <a:spcPts val="2600"/>
              </a:lnSpc>
              <a:buFont typeface="Arial" pitchFamily="34" charset="0"/>
              <a:buChar char="•"/>
              <a:defRPr sz="2400" b="0">
                <a:solidFill>
                  <a:schemeClr val="tx1">
                    <a:lumMod val="95000"/>
                    <a:lumOff val="5000"/>
                  </a:schemeClr>
                </a:solidFill>
              </a:defRPr>
            </a:lvl1pPr>
            <a:lvl2pPr marL="684213" indent="-227013">
              <a:lnSpc>
                <a:spcPts val="2600"/>
              </a:lnSpc>
              <a:buFont typeface="Arial" pitchFamily="34" charset="0"/>
              <a:buChar char="•"/>
              <a:defRPr sz="2000">
                <a:solidFill>
                  <a:schemeClr val="tx1">
                    <a:lumMod val="95000"/>
                    <a:lumOff val="5000"/>
                  </a:schemeClr>
                </a:solidFill>
              </a:defRPr>
            </a:lvl2pPr>
            <a:lvl3pPr marL="1087438" indent="-173038">
              <a:lnSpc>
                <a:spcPts val="2600"/>
              </a:lnSpc>
              <a:buFont typeface="Arial" pitchFamily="34" charset="0"/>
              <a:buChar char="•"/>
              <a:defRPr sz="1800">
                <a:solidFill>
                  <a:schemeClr val="tx1">
                    <a:lumMod val="95000"/>
                    <a:lumOff val="5000"/>
                  </a:schemeClr>
                </a:solidFill>
              </a:defRPr>
            </a:lvl3pPr>
            <a:lvl4pPr marL="1541463" indent="-169863">
              <a:lnSpc>
                <a:spcPts val="2600"/>
              </a:lnSpc>
              <a:buFont typeface="Arial" pitchFamily="34" charset="0"/>
              <a:buChar char="•"/>
              <a:defRPr sz="1600">
                <a:solidFill>
                  <a:schemeClr val="tx1">
                    <a:lumMod val="95000"/>
                    <a:lumOff val="5000"/>
                  </a:schemeClr>
                </a:solidFill>
              </a:defRPr>
            </a:lvl4pPr>
            <a:lvl5pPr marL="2001838" indent="-173038">
              <a:lnSpc>
                <a:spcPts val="2600"/>
              </a:lnSpc>
              <a:buFont typeface="Arial" pitchFamily="34" charset="0"/>
              <a:buChar char="•"/>
              <a:defRPr sz="1400">
                <a:solidFill>
                  <a:schemeClr val="tx1">
                    <a:lumMod val="95000"/>
                    <a:lumOff val="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10"/>
          <p:cNvSpPr>
            <a:spLocks noGrp="1"/>
          </p:cNvSpPr>
          <p:nvPr>
            <p:ph type="body" sz="quarter" idx="13"/>
          </p:nvPr>
        </p:nvSpPr>
        <p:spPr>
          <a:xfrm>
            <a:off x="1117309" y="593400"/>
            <a:ext cx="10998735" cy="457200"/>
          </a:xfrm>
        </p:spPr>
        <p:txBody>
          <a:bodyPr>
            <a:normAutofit/>
          </a:bodyPr>
          <a:lstStyle>
            <a:lvl1pPr>
              <a:buFont typeface="Arial" pitchFamily="34" charset="0"/>
              <a:buChar char="•"/>
              <a:defRPr sz="2400">
                <a:solidFill>
                  <a:schemeClr val="tx1">
                    <a:lumMod val="95000"/>
                    <a:lumOff val="5000"/>
                  </a:schemeClr>
                </a:solidFill>
              </a:defRPr>
            </a:lvl1pPr>
          </a:lstStyle>
          <a:p>
            <a:pPr lvl="0"/>
            <a:r>
              <a:rPr lang="en-US"/>
              <a:t>Click to edit Master text styles</a:t>
            </a:r>
          </a:p>
        </p:txBody>
      </p:sp>
      <p:sp>
        <p:nvSpPr>
          <p:cNvPr id="10" name="Footer Placeholder 4"/>
          <p:cNvSpPr>
            <a:spLocks noGrp="1"/>
          </p:cNvSpPr>
          <p:nvPr>
            <p:ph type="ftr" sz="quarter" idx="3"/>
          </p:nvPr>
        </p:nvSpPr>
        <p:spPr>
          <a:xfrm>
            <a:off x="7008574" y="6272838"/>
            <a:ext cx="3859795" cy="365125"/>
          </a:xfrm>
          <a:prstGeom prst="rect">
            <a:avLst/>
          </a:prstGeom>
        </p:spPr>
        <p:txBody>
          <a:bodyPr/>
          <a:lstStyle>
            <a:lvl1pPr algn="r">
              <a:defRPr sz="900">
                <a:solidFill>
                  <a:schemeClr val="tx2"/>
                </a:solidFill>
                <a:latin typeface="Segoe UI" pitchFamily="34" charset="0"/>
                <a:cs typeface="Segoe UI" pitchFamily="34" charset="0"/>
              </a:defRPr>
            </a:lvl1pPr>
          </a:lstStyle>
          <a:p>
            <a:endParaRPr lang="en-US" dirty="0"/>
          </a:p>
        </p:txBody>
      </p:sp>
      <p:sp>
        <p:nvSpPr>
          <p:cNvPr id="12" name="Slide Number Placeholder 5"/>
          <p:cNvSpPr>
            <a:spLocks noGrp="1"/>
          </p:cNvSpPr>
          <p:nvPr>
            <p:ph type="sldNum" sz="quarter" idx="4"/>
          </p:nvPr>
        </p:nvSpPr>
        <p:spPr>
          <a:xfrm>
            <a:off x="101574" y="6638076"/>
            <a:ext cx="2844059" cy="365125"/>
          </a:xfrm>
          <a:prstGeom prst="rect">
            <a:avLst/>
          </a:prstGeom>
        </p:spPr>
        <p:txBody>
          <a:bodyPr/>
          <a:lstStyle>
            <a:lvl1pPr algn="l">
              <a:defRPr sz="1200" b="1">
                <a:solidFill>
                  <a:schemeClr val="tx2"/>
                </a:solidFill>
                <a:latin typeface="Segoe UI" pitchFamily="34" charset="0"/>
                <a:cs typeface="Segoe UI" pitchFamily="34" charset="0"/>
              </a:defRPr>
            </a:lvl1pPr>
          </a:lstStyle>
          <a:p>
            <a:fld id="{81582BD6-FC20-4557-852B-8433F8572D30}" type="slidenum">
              <a:rPr lang="en-US" smtClean="0"/>
              <a:pPr/>
              <a:t>‹#›</a:t>
            </a:fld>
            <a:endParaRPr lang="en-US" dirty="0"/>
          </a:p>
        </p:txBody>
      </p:sp>
      <p:sp>
        <p:nvSpPr>
          <p:cNvPr id="16" name="Title 15"/>
          <p:cNvSpPr>
            <a:spLocks noGrp="1"/>
          </p:cNvSpPr>
          <p:nvPr>
            <p:ph type="title"/>
          </p:nvPr>
        </p:nvSpPr>
        <p:spPr>
          <a:xfrm>
            <a:off x="812588" y="76201"/>
            <a:ext cx="10969943" cy="639763"/>
          </a:xfrm>
        </p:spPr>
        <p:txBody>
          <a:bodyPr/>
          <a:lstStyle>
            <a:lvl1pPr>
              <a:buFont typeface="Arial" pitchFamily="34" charset="0"/>
              <a:buChar char="•"/>
              <a:defRPr>
                <a:solidFill>
                  <a:schemeClr val="tx1">
                    <a:lumMod val="95000"/>
                    <a:lumOff val="5000"/>
                  </a:schemeClr>
                </a:solidFill>
              </a:defRPr>
            </a:lvl1pPr>
          </a:lstStyle>
          <a:p>
            <a:r>
              <a:rPr lang="en-US"/>
              <a:t>Click to edit Master title style</a:t>
            </a:r>
            <a:endParaRPr lang="en-US" dirty="0"/>
          </a:p>
        </p:txBody>
      </p:sp>
    </p:spTree>
    <p:extLst>
      <p:ext uri="{BB962C8B-B14F-4D97-AF65-F5344CB8AC3E}">
        <p14:creationId xmlns:p14="http://schemas.microsoft.com/office/powerpoint/2010/main" val="4157587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1117309" y="1798636"/>
            <a:ext cx="11071516" cy="4525965"/>
          </a:xfrm>
        </p:spPr>
        <p:txBody>
          <a:bodyPr/>
          <a:lstStyle>
            <a:lvl1pPr marL="173038" indent="-173038">
              <a:lnSpc>
                <a:spcPts val="2600"/>
              </a:lnSpc>
              <a:buFont typeface="Arial" pitchFamily="34" charset="0"/>
              <a:buChar char="•"/>
              <a:defRPr sz="2400" b="0">
                <a:solidFill>
                  <a:schemeClr val="tx1">
                    <a:lumMod val="95000"/>
                    <a:lumOff val="5000"/>
                  </a:schemeClr>
                </a:solidFill>
              </a:defRPr>
            </a:lvl1pPr>
            <a:lvl2pPr marL="684213" indent="-227013">
              <a:lnSpc>
                <a:spcPts val="2600"/>
              </a:lnSpc>
              <a:buFont typeface="Arial" pitchFamily="34" charset="0"/>
              <a:buChar char="•"/>
              <a:defRPr sz="2000">
                <a:solidFill>
                  <a:schemeClr val="tx1">
                    <a:lumMod val="95000"/>
                    <a:lumOff val="5000"/>
                  </a:schemeClr>
                </a:solidFill>
              </a:defRPr>
            </a:lvl2pPr>
            <a:lvl3pPr marL="1087438" indent="-173038">
              <a:lnSpc>
                <a:spcPts val="2600"/>
              </a:lnSpc>
              <a:buFont typeface="Arial" pitchFamily="34" charset="0"/>
              <a:buChar char="•"/>
              <a:defRPr sz="1800">
                <a:solidFill>
                  <a:schemeClr val="tx1">
                    <a:lumMod val="95000"/>
                    <a:lumOff val="5000"/>
                  </a:schemeClr>
                </a:solidFill>
              </a:defRPr>
            </a:lvl3pPr>
            <a:lvl4pPr marL="1541463" indent="-169863">
              <a:lnSpc>
                <a:spcPts val="2600"/>
              </a:lnSpc>
              <a:buFont typeface="Arial" pitchFamily="34" charset="0"/>
              <a:buChar char="•"/>
              <a:defRPr sz="1600">
                <a:solidFill>
                  <a:schemeClr val="tx1">
                    <a:lumMod val="95000"/>
                    <a:lumOff val="5000"/>
                  </a:schemeClr>
                </a:solidFill>
              </a:defRPr>
            </a:lvl4pPr>
            <a:lvl5pPr marL="2001838" indent="-173038">
              <a:lnSpc>
                <a:spcPts val="2600"/>
              </a:lnSpc>
              <a:buFont typeface="Arial" pitchFamily="34" charset="0"/>
              <a:buChar char="•"/>
              <a:defRPr sz="1400">
                <a:solidFill>
                  <a:schemeClr val="tx1">
                    <a:lumMod val="95000"/>
                    <a:lumOff val="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10"/>
          <p:cNvSpPr>
            <a:spLocks noGrp="1"/>
          </p:cNvSpPr>
          <p:nvPr>
            <p:ph type="body" sz="quarter" idx="13"/>
          </p:nvPr>
        </p:nvSpPr>
        <p:spPr>
          <a:xfrm>
            <a:off x="1117309" y="593400"/>
            <a:ext cx="10998735" cy="457200"/>
          </a:xfrm>
        </p:spPr>
        <p:txBody>
          <a:bodyPr>
            <a:normAutofit/>
          </a:bodyPr>
          <a:lstStyle>
            <a:lvl1pPr>
              <a:buFont typeface="Arial" pitchFamily="34" charset="0"/>
              <a:buChar char="•"/>
              <a:defRPr sz="2400">
                <a:solidFill>
                  <a:schemeClr val="tx1">
                    <a:lumMod val="95000"/>
                    <a:lumOff val="5000"/>
                  </a:schemeClr>
                </a:solidFill>
              </a:defRPr>
            </a:lvl1pPr>
          </a:lstStyle>
          <a:p>
            <a:pPr lvl="0"/>
            <a:r>
              <a:rPr lang="en-US"/>
              <a:t>Click to edit Master text styles</a:t>
            </a:r>
          </a:p>
        </p:txBody>
      </p:sp>
      <p:sp>
        <p:nvSpPr>
          <p:cNvPr id="10" name="Footer Placeholder 4"/>
          <p:cNvSpPr>
            <a:spLocks noGrp="1"/>
          </p:cNvSpPr>
          <p:nvPr>
            <p:ph type="ftr" sz="quarter" idx="3"/>
          </p:nvPr>
        </p:nvSpPr>
        <p:spPr>
          <a:xfrm>
            <a:off x="7008574" y="6272838"/>
            <a:ext cx="3859795" cy="365125"/>
          </a:xfrm>
          <a:prstGeom prst="rect">
            <a:avLst/>
          </a:prstGeom>
        </p:spPr>
        <p:txBody>
          <a:bodyPr/>
          <a:lstStyle>
            <a:lvl1pPr algn="r">
              <a:defRPr sz="900">
                <a:solidFill>
                  <a:schemeClr val="tx2"/>
                </a:solidFill>
                <a:latin typeface="Segoe UI" pitchFamily="34" charset="0"/>
                <a:cs typeface="Segoe UI" pitchFamily="34" charset="0"/>
              </a:defRPr>
            </a:lvl1pPr>
          </a:lstStyle>
          <a:p>
            <a:endParaRPr lang="en-US" dirty="0"/>
          </a:p>
        </p:txBody>
      </p:sp>
      <p:sp>
        <p:nvSpPr>
          <p:cNvPr id="12" name="Slide Number Placeholder 5"/>
          <p:cNvSpPr>
            <a:spLocks noGrp="1"/>
          </p:cNvSpPr>
          <p:nvPr>
            <p:ph type="sldNum" sz="quarter" idx="4"/>
          </p:nvPr>
        </p:nvSpPr>
        <p:spPr>
          <a:xfrm>
            <a:off x="101574" y="6638076"/>
            <a:ext cx="2844059" cy="365125"/>
          </a:xfrm>
          <a:prstGeom prst="rect">
            <a:avLst/>
          </a:prstGeom>
        </p:spPr>
        <p:txBody>
          <a:bodyPr/>
          <a:lstStyle>
            <a:lvl1pPr algn="l">
              <a:defRPr sz="1200" b="1">
                <a:solidFill>
                  <a:schemeClr val="tx2"/>
                </a:solidFill>
                <a:latin typeface="Segoe UI" pitchFamily="34" charset="0"/>
                <a:cs typeface="Segoe UI" pitchFamily="34" charset="0"/>
              </a:defRPr>
            </a:lvl1pPr>
          </a:lstStyle>
          <a:p>
            <a:fld id="{81582BD6-FC20-4557-852B-8433F8572D30}" type="slidenum">
              <a:rPr lang="en-US" smtClean="0"/>
              <a:pPr/>
              <a:t>‹#›</a:t>
            </a:fld>
            <a:endParaRPr lang="en-US" dirty="0"/>
          </a:p>
        </p:txBody>
      </p:sp>
      <p:sp>
        <p:nvSpPr>
          <p:cNvPr id="16" name="Title 15"/>
          <p:cNvSpPr>
            <a:spLocks noGrp="1"/>
          </p:cNvSpPr>
          <p:nvPr>
            <p:ph type="title"/>
          </p:nvPr>
        </p:nvSpPr>
        <p:spPr>
          <a:xfrm>
            <a:off x="812588" y="76201"/>
            <a:ext cx="10969943" cy="639763"/>
          </a:xfrm>
        </p:spPr>
        <p:txBody>
          <a:bodyPr/>
          <a:lstStyle>
            <a:lvl1pPr>
              <a:buFont typeface="Arial" pitchFamily="34" charset="0"/>
              <a:buChar char="•"/>
              <a:defRPr>
                <a:solidFill>
                  <a:schemeClr val="tx1">
                    <a:lumMod val="95000"/>
                    <a:lumOff val="5000"/>
                  </a:schemeClr>
                </a:solidFill>
              </a:defRPr>
            </a:lvl1pPr>
          </a:lstStyle>
          <a:p>
            <a:r>
              <a:rPr lang="en-US"/>
              <a:t>Click to edit Master title style</a:t>
            </a:r>
            <a:endParaRPr lang="en-US" dirty="0"/>
          </a:p>
        </p:txBody>
      </p:sp>
    </p:spTree>
    <p:extLst>
      <p:ext uri="{BB962C8B-B14F-4D97-AF65-F5344CB8AC3E}">
        <p14:creationId xmlns:p14="http://schemas.microsoft.com/office/powerpoint/2010/main" val="143202390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413567" y="1951038"/>
            <a:ext cx="5385514" cy="304801"/>
          </a:xfrm>
          <a:solidFill>
            <a:schemeClr val="accent5">
              <a:lumMod val="20000"/>
              <a:lumOff val="80000"/>
              <a:alpha val="39000"/>
            </a:schemeClr>
          </a:solidFill>
        </p:spPr>
        <p:txBody>
          <a:bodyPr tIns="274320" anchor="b">
            <a:noAutofit/>
          </a:bodyPr>
          <a:lstStyle>
            <a:lvl1pPr marL="0" indent="0">
              <a:buNone/>
              <a:defRPr sz="1800" b="1" cap="all" baseline="0">
                <a:solidFill>
                  <a:schemeClr val="bg2"/>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413567" y="2255838"/>
            <a:ext cx="5385514" cy="4068763"/>
          </a:xfrm>
        </p:spPr>
        <p:txBody>
          <a:bodyPr/>
          <a:lstStyle>
            <a:lvl1pPr>
              <a:lnSpc>
                <a:spcPct val="100000"/>
              </a:lnSpc>
              <a:buClr>
                <a:schemeClr val="accent1">
                  <a:lumMod val="20000"/>
                  <a:lumOff val="80000"/>
                </a:schemeClr>
              </a:buClr>
              <a:defRPr sz="2000"/>
            </a:lvl1pPr>
            <a:lvl2pPr>
              <a:lnSpc>
                <a:spcPct val="100000"/>
              </a:lnSpc>
              <a:buClr>
                <a:schemeClr val="accent1">
                  <a:lumMod val="20000"/>
                  <a:lumOff val="80000"/>
                </a:schemeClr>
              </a:buClr>
              <a:defRPr sz="2000"/>
            </a:lvl2pPr>
            <a:lvl3pPr>
              <a:lnSpc>
                <a:spcPct val="100000"/>
              </a:lnSpc>
              <a:buClr>
                <a:schemeClr val="accent1">
                  <a:lumMod val="20000"/>
                  <a:lumOff val="80000"/>
                </a:schemeClr>
              </a:buClr>
              <a:defRPr sz="1800"/>
            </a:lvl3pPr>
            <a:lvl4pPr>
              <a:lnSpc>
                <a:spcPct val="100000"/>
              </a:lnSpc>
              <a:buClr>
                <a:schemeClr val="accent1">
                  <a:lumMod val="20000"/>
                  <a:lumOff val="80000"/>
                </a:schemeClr>
              </a:buClr>
              <a:defRPr sz="1600"/>
            </a:lvl4pPr>
            <a:lvl5pPr>
              <a:lnSpc>
                <a:spcPct val="100000"/>
              </a:lnSpc>
              <a:buClr>
                <a:schemeClr val="accent1">
                  <a:lumMod val="20000"/>
                  <a:lumOff val="80000"/>
                </a:schemeClr>
              </a:buCl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p:cNvSpPr>
            <a:spLocks noGrp="1"/>
          </p:cNvSpPr>
          <p:nvPr>
            <p:ph sz="quarter" idx="4"/>
          </p:nvPr>
        </p:nvSpPr>
        <p:spPr>
          <a:xfrm>
            <a:off x="6799082" y="2255838"/>
            <a:ext cx="5387630" cy="4068763"/>
          </a:xfrm>
        </p:spPr>
        <p:txBody>
          <a:bodyPr/>
          <a:lstStyle>
            <a:lvl1pPr>
              <a:buClr>
                <a:schemeClr val="accent1">
                  <a:lumMod val="20000"/>
                  <a:lumOff val="80000"/>
                </a:schemeClr>
              </a:buClr>
              <a:defRPr sz="2000"/>
            </a:lvl1pPr>
            <a:lvl2pPr>
              <a:buClr>
                <a:schemeClr val="accent1">
                  <a:lumMod val="20000"/>
                  <a:lumOff val="80000"/>
                </a:schemeClr>
              </a:buClr>
              <a:defRPr sz="2000"/>
            </a:lvl2pPr>
            <a:lvl3pPr>
              <a:buClr>
                <a:schemeClr val="accent1">
                  <a:lumMod val="20000"/>
                  <a:lumOff val="80000"/>
                </a:schemeClr>
              </a:buClr>
              <a:defRPr sz="1800"/>
            </a:lvl3pPr>
            <a:lvl4pPr>
              <a:buClr>
                <a:schemeClr val="accent1">
                  <a:lumMod val="20000"/>
                  <a:lumOff val="80000"/>
                </a:schemeClr>
              </a:buClr>
              <a:defRPr sz="1600"/>
            </a:lvl4pPr>
            <a:lvl5pPr>
              <a:buClr>
                <a:schemeClr val="accent1">
                  <a:lumMod val="20000"/>
                  <a:lumOff val="80000"/>
                </a:schemeClr>
              </a:buCl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2"/>
          <p:cNvSpPr>
            <a:spLocks noGrp="1"/>
          </p:cNvSpPr>
          <p:nvPr>
            <p:ph type="body" idx="12"/>
          </p:nvPr>
        </p:nvSpPr>
        <p:spPr>
          <a:xfrm>
            <a:off x="6803311" y="1951039"/>
            <a:ext cx="5385514" cy="304801"/>
          </a:xfrm>
          <a:solidFill>
            <a:schemeClr val="accent5">
              <a:lumMod val="20000"/>
              <a:lumOff val="80000"/>
              <a:alpha val="39000"/>
            </a:schemeClr>
          </a:solidFill>
        </p:spPr>
        <p:txBody>
          <a:bodyPr tIns="274320" anchor="b">
            <a:noAutofit/>
          </a:bodyPr>
          <a:lstStyle>
            <a:lvl1pPr marL="0" indent="0">
              <a:buNone/>
              <a:defRPr sz="1800" b="1" cap="all" baseline="0">
                <a:solidFill>
                  <a:schemeClr val="bg2"/>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Slide Number Placeholder 9"/>
          <p:cNvSpPr>
            <a:spLocks noGrp="1"/>
          </p:cNvSpPr>
          <p:nvPr>
            <p:ph type="sldNum" sz="quarter" idx="14"/>
          </p:nvPr>
        </p:nvSpPr>
        <p:spPr/>
        <p:txBody>
          <a:bodyPr/>
          <a:lstStyle/>
          <a:p>
            <a:fld id="{81582BD6-FC20-4557-852B-8433F8572D30}" type="slidenum">
              <a:rPr lang="en-US" smtClean="0"/>
              <a:pPr/>
              <a:t>‹#›</a:t>
            </a:fld>
            <a:endParaRPr lang="en-US" dirty="0"/>
          </a:p>
        </p:txBody>
      </p:sp>
      <p:sp>
        <p:nvSpPr>
          <p:cNvPr id="11" name="Footer Placeholder 10"/>
          <p:cNvSpPr>
            <a:spLocks noGrp="1"/>
          </p:cNvSpPr>
          <p:nvPr>
            <p:ph type="ftr" sz="quarter" idx="15"/>
          </p:nvPr>
        </p:nvSpPr>
        <p:spPr/>
        <p:txBody>
          <a:bodyPr/>
          <a:lstStyle/>
          <a:p>
            <a:endParaRPr lang="en-US" dirty="0"/>
          </a:p>
        </p:txBody>
      </p:sp>
      <p:sp>
        <p:nvSpPr>
          <p:cNvPr id="17" name="Title 16"/>
          <p:cNvSpPr>
            <a:spLocks noGrp="1"/>
          </p:cNvSpPr>
          <p:nvPr>
            <p:ph type="title"/>
          </p:nvPr>
        </p:nvSpPr>
        <p:spPr>
          <a:xfrm>
            <a:off x="812588" y="76201"/>
            <a:ext cx="10969943" cy="639763"/>
          </a:xfrm>
        </p:spPr>
        <p:txBody>
          <a:bodyPr/>
          <a:lstStyle/>
          <a:p>
            <a:r>
              <a:rPr lang="en-US"/>
              <a:t>Click to edit Master title style</a:t>
            </a:r>
          </a:p>
        </p:txBody>
      </p:sp>
      <p:sp>
        <p:nvSpPr>
          <p:cNvPr id="18" name="Text Placeholder 10"/>
          <p:cNvSpPr>
            <a:spLocks noGrp="1"/>
          </p:cNvSpPr>
          <p:nvPr>
            <p:ph type="body" sz="quarter" idx="13"/>
          </p:nvPr>
        </p:nvSpPr>
        <p:spPr>
          <a:xfrm>
            <a:off x="1088516" y="593400"/>
            <a:ext cx="10998735" cy="457200"/>
          </a:xfrm>
        </p:spPr>
        <p:txBody>
          <a:bodyPr>
            <a:normAutofit/>
          </a:bodyPr>
          <a:lstStyle>
            <a:lvl1pPr>
              <a:buFontTx/>
              <a:buNone/>
              <a:defRPr sz="2400"/>
            </a:lvl1pPr>
          </a:lstStyle>
          <a:p>
            <a:pPr lvl="0"/>
            <a:r>
              <a:rPr lang="en-US"/>
              <a:t>Click to edit Master text styles</a:t>
            </a:r>
          </a:p>
        </p:txBody>
      </p:sp>
    </p:spTree>
    <p:extLst>
      <p:ext uri="{BB962C8B-B14F-4D97-AF65-F5344CB8AC3E}">
        <p14:creationId xmlns:p14="http://schemas.microsoft.com/office/powerpoint/2010/main" val="267556490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2_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413567" y="1951038"/>
            <a:ext cx="5385514" cy="304801"/>
          </a:xfrm>
          <a:solidFill>
            <a:schemeClr val="accent5">
              <a:lumMod val="20000"/>
              <a:lumOff val="80000"/>
              <a:alpha val="39000"/>
            </a:schemeClr>
          </a:solidFill>
        </p:spPr>
        <p:txBody>
          <a:bodyPr tIns="274320" anchor="b">
            <a:noAutofit/>
          </a:bodyPr>
          <a:lstStyle>
            <a:lvl1pPr marL="0" indent="0">
              <a:buNone/>
              <a:defRPr sz="1800" b="1" cap="all" baseline="0">
                <a:solidFill>
                  <a:schemeClr val="bg2"/>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413567" y="2255838"/>
            <a:ext cx="5385514" cy="4068763"/>
          </a:xfrm>
        </p:spPr>
        <p:txBody>
          <a:bodyPr/>
          <a:lstStyle>
            <a:lvl1pPr>
              <a:lnSpc>
                <a:spcPct val="100000"/>
              </a:lnSpc>
              <a:buClr>
                <a:schemeClr val="accent1">
                  <a:lumMod val="20000"/>
                  <a:lumOff val="80000"/>
                </a:schemeClr>
              </a:buClr>
              <a:defRPr sz="2000"/>
            </a:lvl1pPr>
            <a:lvl2pPr>
              <a:lnSpc>
                <a:spcPct val="100000"/>
              </a:lnSpc>
              <a:buClr>
                <a:schemeClr val="accent1">
                  <a:lumMod val="20000"/>
                  <a:lumOff val="80000"/>
                </a:schemeClr>
              </a:buClr>
              <a:defRPr sz="2000"/>
            </a:lvl2pPr>
            <a:lvl3pPr>
              <a:lnSpc>
                <a:spcPct val="100000"/>
              </a:lnSpc>
              <a:buClr>
                <a:schemeClr val="accent1">
                  <a:lumMod val="20000"/>
                  <a:lumOff val="80000"/>
                </a:schemeClr>
              </a:buClr>
              <a:defRPr sz="1800"/>
            </a:lvl3pPr>
            <a:lvl4pPr>
              <a:lnSpc>
                <a:spcPct val="100000"/>
              </a:lnSpc>
              <a:buClr>
                <a:schemeClr val="accent1">
                  <a:lumMod val="20000"/>
                  <a:lumOff val="80000"/>
                </a:schemeClr>
              </a:buClr>
              <a:defRPr sz="1600"/>
            </a:lvl4pPr>
            <a:lvl5pPr>
              <a:lnSpc>
                <a:spcPct val="100000"/>
              </a:lnSpc>
              <a:buClr>
                <a:schemeClr val="accent1">
                  <a:lumMod val="20000"/>
                  <a:lumOff val="80000"/>
                </a:schemeClr>
              </a:buCl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p:cNvSpPr>
            <a:spLocks noGrp="1"/>
          </p:cNvSpPr>
          <p:nvPr>
            <p:ph sz="quarter" idx="4"/>
          </p:nvPr>
        </p:nvSpPr>
        <p:spPr>
          <a:xfrm>
            <a:off x="6799082" y="2255838"/>
            <a:ext cx="5387630" cy="4068763"/>
          </a:xfrm>
        </p:spPr>
        <p:txBody>
          <a:bodyPr/>
          <a:lstStyle>
            <a:lvl1pPr>
              <a:buClr>
                <a:schemeClr val="accent1">
                  <a:lumMod val="20000"/>
                  <a:lumOff val="80000"/>
                </a:schemeClr>
              </a:buClr>
              <a:defRPr sz="2000"/>
            </a:lvl1pPr>
            <a:lvl2pPr>
              <a:buClr>
                <a:schemeClr val="accent1">
                  <a:lumMod val="20000"/>
                  <a:lumOff val="80000"/>
                </a:schemeClr>
              </a:buClr>
              <a:defRPr sz="2000"/>
            </a:lvl2pPr>
            <a:lvl3pPr>
              <a:buClr>
                <a:schemeClr val="accent1">
                  <a:lumMod val="20000"/>
                  <a:lumOff val="80000"/>
                </a:schemeClr>
              </a:buClr>
              <a:defRPr sz="1800"/>
            </a:lvl3pPr>
            <a:lvl4pPr>
              <a:buClr>
                <a:schemeClr val="accent1">
                  <a:lumMod val="20000"/>
                  <a:lumOff val="80000"/>
                </a:schemeClr>
              </a:buClr>
              <a:defRPr sz="1600"/>
            </a:lvl4pPr>
            <a:lvl5pPr>
              <a:buClr>
                <a:schemeClr val="accent1">
                  <a:lumMod val="20000"/>
                  <a:lumOff val="80000"/>
                </a:schemeClr>
              </a:buCl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2"/>
          <p:cNvSpPr>
            <a:spLocks noGrp="1"/>
          </p:cNvSpPr>
          <p:nvPr>
            <p:ph type="body" idx="12"/>
          </p:nvPr>
        </p:nvSpPr>
        <p:spPr>
          <a:xfrm>
            <a:off x="6803311" y="1951039"/>
            <a:ext cx="5385514" cy="304801"/>
          </a:xfrm>
          <a:solidFill>
            <a:schemeClr val="accent5">
              <a:lumMod val="20000"/>
              <a:lumOff val="80000"/>
              <a:alpha val="39000"/>
            </a:schemeClr>
          </a:solidFill>
        </p:spPr>
        <p:txBody>
          <a:bodyPr tIns="274320" anchor="b">
            <a:noAutofit/>
          </a:bodyPr>
          <a:lstStyle>
            <a:lvl1pPr marL="0" indent="0">
              <a:buNone/>
              <a:defRPr sz="1800" b="1" cap="all" baseline="0">
                <a:solidFill>
                  <a:schemeClr val="bg2"/>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Slide Number Placeholder 9"/>
          <p:cNvSpPr>
            <a:spLocks noGrp="1"/>
          </p:cNvSpPr>
          <p:nvPr>
            <p:ph type="sldNum" sz="quarter" idx="14"/>
          </p:nvPr>
        </p:nvSpPr>
        <p:spPr/>
        <p:txBody>
          <a:bodyPr/>
          <a:lstStyle/>
          <a:p>
            <a:fld id="{81582BD6-FC20-4557-852B-8433F8572D30}" type="slidenum">
              <a:rPr lang="en-US" smtClean="0"/>
              <a:pPr/>
              <a:t>‹#›</a:t>
            </a:fld>
            <a:endParaRPr lang="en-US" dirty="0"/>
          </a:p>
        </p:txBody>
      </p:sp>
      <p:sp>
        <p:nvSpPr>
          <p:cNvPr id="11" name="Footer Placeholder 10"/>
          <p:cNvSpPr>
            <a:spLocks noGrp="1"/>
          </p:cNvSpPr>
          <p:nvPr>
            <p:ph type="ftr" sz="quarter" idx="15"/>
          </p:nvPr>
        </p:nvSpPr>
        <p:spPr/>
        <p:txBody>
          <a:bodyPr/>
          <a:lstStyle/>
          <a:p>
            <a:endParaRPr lang="en-US" dirty="0"/>
          </a:p>
        </p:txBody>
      </p:sp>
      <p:sp>
        <p:nvSpPr>
          <p:cNvPr id="17" name="Title 16"/>
          <p:cNvSpPr>
            <a:spLocks noGrp="1"/>
          </p:cNvSpPr>
          <p:nvPr>
            <p:ph type="title"/>
          </p:nvPr>
        </p:nvSpPr>
        <p:spPr>
          <a:xfrm>
            <a:off x="812588" y="76201"/>
            <a:ext cx="10969943" cy="639763"/>
          </a:xfrm>
        </p:spPr>
        <p:txBody>
          <a:bodyPr/>
          <a:lstStyle/>
          <a:p>
            <a:r>
              <a:rPr lang="en-US"/>
              <a:t>Click to edit Master title style</a:t>
            </a:r>
          </a:p>
        </p:txBody>
      </p:sp>
      <p:sp>
        <p:nvSpPr>
          <p:cNvPr id="18" name="Text Placeholder 10"/>
          <p:cNvSpPr>
            <a:spLocks noGrp="1"/>
          </p:cNvSpPr>
          <p:nvPr>
            <p:ph type="body" sz="quarter" idx="13"/>
          </p:nvPr>
        </p:nvSpPr>
        <p:spPr>
          <a:xfrm>
            <a:off x="1088516" y="593400"/>
            <a:ext cx="10998735" cy="457200"/>
          </a:xfrm>
        </p:spPr>
        <p:txBody>
          <a:bodyPr>
            <a:normAutofit/>
          </a:bodyPr>
          <a:lstStyle>
            <a:lvl1pPr>
              <a:buFontTx/>
              <a:buNone/>
              <a:defRPr sz="2400"/>
            </a:lvl1pPr>
          </a:lstStyle>
          <a:p>
            <a:pPr lvl="0"/>
            <a:r>
              <a:rPr lang="en-US"/>
              <a:t>Click to edit Master text styles</a:t>
            </a:r>
          </a:p>
        </p:txBody>
      </p:sp>
    </p:spTree>
    <p:extLst>
      <p:ext uri="{BB962C8B-B14F-4D97-AF65-F5344CB8AC3E}">
        <p14:creationId xmlns:p14="http://schemas.microsoft.com/office/powerpoint/2010/main" val="145870903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3_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413567" y="1951038"/>
            <a:ext cx="5385514" cy="304801"/>
          </a:xfrm>
          <a:solidFill>
            <a:schemeClr val="accent5">
              <a:lumMod val="20000"/>
              <a:lumOff val="80000"/>
              <a:alpha val="39000"/>
            </a:schemeClr>
          </a:solidFill>
        </p:spPr>
        <p:txBody>
          <a:bodyPr tIns="274320" anchor="b">
            <a:noAutofit/>
          </a:bodyPr>
          <a:lstStyle>
            <a:lvl1pPr marL="0" indent="0">
              <a:buNone/>
              <a:defRPr sz="1800" b="1" cap="all" baseline="0">
                <a:solidFill>
                  <a:schemeClr val="bg2"/>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413567" y="2255838"/>
            <a:ext cx="5385514" cy="4068763"/>
          </a:xfrm>
        </p:spPr>
        <p:txBody>
          <a:bodyPr/>
          <a:lstStyle>
            <a:lvl1pPr>
              <a:lnSpc>
                <a:spcPct val="100000"/>
              </a:lnSpc>
              <a:buClr>
                <a:schemeClr val="accent1">
                  <a:lumMod val="20000"/>
                  <a:lumOff val="80000"/>
                </a:schemeClr>
              </a:buClr>
              <a:defRPr sz="2000"/>
            </a:lvl1pPr>
            <a:lvl2pPr>
              <a:lnSpc>
                <a:spcPct val="100000"/>
              </a:lnSpc>
              <a:buClr>
                <a:schemeClr val="accent1">
                  <a:lumMod val="20000"/>
                  <a:lumOff val="80000"/>
                </a:schemeClr>
              </a:buClr>
              <a:defRPr sz="2000"/>
            </a:lvl2pPr>
            <a:lvl3pPr>
              <a:lnSpc>
                <a:spcPct val="100000"/>
              </a:lnSpc>
              <a:buClr>
                <a:schemeClr val="accent1">
                  <a:lumMod val="20000"/>
                  <a:lumOff val="80000"/>
                </a:schemeClr>
              </a:buClr>
              <a:defRPr sz="1800"/>
            </a:lvl3pPr>
            <a:lvl4pPr>
              <a:lnSpc>
                <a:spcPct val="100000"/>
              </a:lnSpc>
              <a:buClr>
                <a:schemeClr val="accent1">
                  <a:lumMod val="20000"/>
                  <a:lumOff val="80000"/>
                </a:schemeClr>
              </a:buClr>
              <a:defRPr sz="1600"/>
            </a:lvl4pPr>
            <a:lvl5pPr>
              <a:lnSpc>
                <a:spcPct val="100000"/>
              </a:lnSpc>
              <a:buClr>
                <a:schemeClr val="accent1">
                  <a:lumMod val="20000"/>
                  <a:lumOff val="80000"/>
                </a:schemeClr>
              </a:buCl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p:cNvSpPr>
            <a:spLocks noGrp="1"/>
          </p:cNvSpPr>
          <p:nvPr>
            <p:ph sz="quarter" idx="4"/>
          </p:nvPr>
        </p:nvSpPr>
        <p:spPr>
          <a:xfrm>
            <a:off x="6799082" y="2255838"/>
            <a:ext cx="5387630" cy="4068763"/>
          </a:xfrm>
        </p:spPr>
        <p:txBody>
          <a:bodyPr/>
          <a:lstStyle>
            <a:lvl1pPr>
              <a:buClr>
                <a:schemeClr val="accent1">
                  <a:lumMod val="20000"/>
                  <a:lumOff val="80000"/>
                </a:schemeClr>
              </a:buClr>
              <a:defRPr sz="2000"/>
            </a:lvl1pPr>
            <a:lvl2pPr>
              <a:buClr>
                <a:schemeClr val="accent1">
                  <a:lumMod val="20000"/>
                  <a:lumOff val="80000"/>
                </a:schemeClr>
              </a:buClr>
              <a:defRPr sz="2000"/>
            </a:lvl2pPr>
            <a:lvl3pPr>
              <a:buClr>
                <a:schemeClr val="accent1">
                  <a:lumMod val="20000"/>
                  <a:lumOff val="80000"/>
                </a:schemeClr>
              </a:buClr>
              <a:defRPr sz="1800"/>
            </a:lvl3pPr>
            <a:lvl4pPr>
              <a:buClr>
                <a:schemeClr val="accent1">
                  <a:lumMod val="20000"/>
                  <a:lumOff val="80000"/>
                </a:schemeClr>
              </a:buClr>
              <a:defRPr sz="1600"/>
            </a:lvl4pPr>
            <a:lvl5pPr>
              <a:buClr>
                <a:schemeClr val="accent1">
                  <a:lumMod val="20000"/>
                  <a:lumOff val="80000"/>
                </a:schemeClr>
              </a:buCl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2"/>
          <p:cNvSpPr>
            <a:spLocks noGrp="1"/>
          </p:cNvSpPr>
          <p:nvPr>
            <p:ph type="body" idx="12"/>
          </p:nvPr>
        </p:nvSpPr>
        <p:spPr>
          <a:xfrm>
            <a:off x="6803311" y="1951039"/>
            <a:ext cx="5385514" cy="304801"/>
          </a:xfrm>
          <a:solidFill>
            <a:schemeClr val="accent5">
              <a:lumMod val="20000"/>
              <a:lumOff val="80000"/>
              <a:alpha val="39000"/>
            </a:schemeClr>
          </a:solidFill>
        </p:spPr>
        <p:txBody>
          <a:bodyPr tIns="274320" anchor="b">
            <a:noAutofit/>
          </a:bodyPr>
          <a:lstStyle>
            <a:lvl1pPr marL="0" indent="0">
              <a:buNone/>
              <a:defRPr sz="1800" b="1" cap="all" baseline="0">
                <a:solidFill>
                  <a:schemeClr val="bg2"/>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Slide Number Placeholder 9"/>
          <p:cNvSpPr>
            <a:spLocks noGrp="1"/>
          </p:cNvSpPr>
          <p:nvPr>
            <p:ph type="sldNum" sz="quarter" idx="14"/>
          </p:nvPr>
        </p:nvSpPr>
        <p:spPr/>
        <p:txBody>
          <a:bodyPr/>
          <a:lstStyle/>
          <a:p>
            <a:fld id="{81582BD6-FC20-4557-852B-8433F8572D30}" type="slidenum">
              <a:rPr lang="en-US" smtClean="0"/>
              <a:pPr/>
              <a:t>‹#›</a:t>
            </a:fld>
            <a:endParaRPr lang="en-US" dirty="0"/>
          </a:p>
        </p:txBody>
      </p:sp>
      <p:sp>
        <p:nvSpPr>
          <p:cNvPr id="11" name="Footer Placeholder 10"/>
          <p:cNvSpPr>
            <a:spLocks noGrp="1"/>
          </p:cNvSpPr>
          <p:nvPr>
            <p:ph type="ftr" sz="quarter" idx="15"/>
          </p:nvPr>
        </p:nvSpPr>
        <p:spPr/>
        <p:txBody>
          <a:bodyPr/>
          <a:lstStyle/>
          <a:p>
            <a:endParaRPr lang="en-US" dirty="0"/>
          </a:p>
        </p:txBody>
      </p:sp>
      <p:sp>
        <p:nvSpPr>
          <p:cNvPr id="17" name="Title 16"/>
          <p:cNvSpPr>
            <a:spLocks noGrp="1"/>
          </p:cNvSpPr>
          <p:nvPr>
            <p:ph type="title"/>
          </p:nvPr>
        </p:nvSpPr>
        <p:spPr>
          <a:xfrm>
            <a:off x="812588" y="76201"/>
            <a:ext cx="10969943" cy="639763"/>
          </a:xfrm>
        </p:spPr>
        <p:txBody>
          <a:bodyPr/>
          <a:lstStyle/>
          <a:p>
            <a:r>
              <a:rPr lang="en-US"/>
              <a:t>Click to edit Master title style</a:t>
            </a:r>
          </a:p>
        </p:txBody>
      </p:sp>
      <p:sp>
        <p:nvSpPr>
          <p:cNvPr id="18" name="Text Placeholder 10"/>
          <p:cNvSpPr>
            <a:spLocks noGrp="1"/>
          </p:cNvSpPr>
          <p:nvPr>
            <p:ph type="body" sz="quarter" idx="13"/>
          </p:nvPr>
        </p:nvSpPr>
        <p:spPr>
          <a:xfrm>
            <a:off x="1088516" y="593400"/>
            <a:ext cx="10998735" cy="457200"/>
          </a:xfrm>
        </p:spPr>
        <p:txBody>
          <a:bodyPr>
            <a:normAutofit/>
          </a:bodyPr>
          <a:lstStyle>
            <a:lvl1pPr>
              <a:buFontTx/>
              <a:buNone/>
              <a:defRPr sz="2400"/>
            </a:lvl1pPr>
          </a:lstStyle>
          <a:p>
            <a:pPr lvl="0"/>
            <a:r>
              <a:rPr lang="en-US"/>
              <a:t>Click to edit Master text styles</a:t>
            </a:r>
          </a:p>
        </p:txBody>
      </p:sp>
    </p:spTree>
    <p:extLst>
      <p:ext uri="{BB962C8B-B14F-4D97-AF65-F5344CB8AC3E}">
        <p14:creationId xmlns:p14="http://schemas.microsoft.com/office/powerpoint/2010/main" val="354478384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4_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413567" y="1951038"/>
            <a:ext cx="5385514" cy="304801"/>
          </a:xfrm>
          <a:solidFill>
            <a:schemeClr val="accent5">
              <a:lumMod val="20000"/>
              <a:lumOff val="80000"/>
              <a:alpha val="39000"/>
            </a:schemeClr>
          </a:solidFill>
        </p:spPr>
        <p:txBody>
          <a:bodyPr tIns="274320" anchor="b">
            <a:noAutofit/>
          </a:bodyPr>
          <a:lstStyle>
            <a:lvl1pPr marL="0" indent="0">
              <a:buNone/>
              <a:defRPr sz="1800" b="1" cap="all" baseline="0">
                <a:solidFill>
                  <a:schemeClr val="bg2"/>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413567" y="2255838"/>
            <a:ext cx="5385514" cy="4068763"/>
          </a:xfrm>
        </p:spPr>
        <p:txBody>
          <a:bodyPr/>
          <a:lstStyle>
            <a:lvl1pPr>
              <a:lnSpc>
                <a:spcPct val="100000"/>
              </a:lnSpc>
              <a:buClr>
                <a:schemeClr val="accent1">
                  <a:lumMod val="20000"/>
                  <a:lumOff val="80000"/>
                </a:schemeClr>
              </a:buClr>
              <a:defRPr sz="2000"/>
            </a:lvl1pPr>
            <a:lvl2pPr>
              <a:lnSpc>
                <a:spcPct val="100000"/>
              </a:lnSpc>
              <a:buClr>
                <a:schemeClr val="accent1">
                  <a:lumMod val="20000"/>
                  <a:lumOff val="80000"/>
                </a:schemeClr>
              </a:buClr>
              <a:defRPr sz="2000"/>
            </a:lvl2pPr>
            <a:lvl3pPr>
              <a:lnSpc>
                <a:spcPct val="100000"/>
              </a:lnSpc>
              <a:buClr>
                <a:schemeClr val="accent1">
                  <a:lumMod val="20000"/>
                  <a:lumOff val="80000"/>
                </a:schemeClr>
              </a:buClr>
              <a:defRPr sz="1800"/>
            </a:lvl3pPr>
            <a:lvl4pPr>
              <a:lnSpc>
                <a:spcPct val="100000"/>
              </a:lnSpc>
              <a:buClr>
                <a:schemeClr val="accent1">
                  <a:lumMod val="20000"/>
                  <a:lumOff val="80000"/>
                </a:schemeClr>
              </a:buClr>
              <a:defRPr sz="1600"/>
            </a:lvl4pPr>
            <a:lvl5pPr>
              <a:lnSpc>
                <a:spcPct val="100000"/>
              </a:lnSpc>
              <a:buClr>
                <a:schemeClr val="accent1">
                  <a:lumMod val="20000"/>
                  <a:lumOff val="80000"/>
                </a:schemeClr>
              </a:buCl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p:cNvSpPr>
            <a:spLocks noGrp="1"/>
          </p:cNvSpPr>
          <p:nvPr>
            <p:ph sz="quarter" idx="4"/>
          </p:nvPr>
        </p:nvSpPr>
        <p:spPr>
          <a:xfrm>
            <a:off x="6799082" y="2255838"/>
            <a:ext cx="5387630" cy="4068763"/>
          </a:xfrm>
        </p:spPr>
        <p:txBody>
          <a:bodyPr/>
          <a:lstStyle>
            <a:lvl1pPr>
              <a:buClr>
                <a:schemeClr val="accent1">
                  <a:lumMod val="20000"/>
                  <a:lumOff val="80000"/>
                </a:schemeClr>
              </a:buClr>
              <a:defRPr sz="2000"/>
            </a:lvl1pPr>
            <a:lvl2pPr>
              <a:buClr>
                <a:schemeClr val="accent1">
                  <a:lumMod val="20000"/>
                  <a:lumOff val="80000"/>
                </a:schemeClr>
              </a:buClr>
              <a:defRPr sz="2000"/>
            </a:lvl2pPr>
            <a:lvl3pPr>
              <a:buClr>
                <a:schemeClr val="accent1">
                  <a:lumMod val="20000"/>
                  <a:lumOff val="80000"/>
                </a:schemeClr>
              </a:buClr>
              <a:defRPr sz="1800"/>
            </a:lvl3pPr>
            <a:lvl4pPr>
              <a:buClr>
                <a:schemeClr val="accent1">
                  <a:lumMod val="20000"/>
                  <a:lumOff val="80000"/>
                </a:schemeClr>
              </a:buClr>
              <a:defRPr sz="1600"/>
            </a:lvl4pPr>
            <a:lvl5pPr>
              <a:buClr>
                <a:schemeClr val="accent1">
                  <a:lumMod val="20000"/>
                  <a:lumOff val="80000"/>
                </a:schemeClr>
              </a:buCl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2"/>
          <p:cNvSpPr>
            <a:spLocks noGrp="1"/>
          </p:cNvSpPr>
          <p:nvPr>
            <p:ph type="body" idx="12"/>
          </p:nvPr>
        </p:nvSpPr>
        <p:spPr>
          <a:xfrm>
            <a:off x="6803311" y="1951039"/>
            <a:ext cx="5385514" cy="304801"/>
          </a:xfrm>
          <a:solidFill>
            <a:schemeClr val="accent5">
              <a:lumMod val="20000"/>
              <a:lumOff val="80000"/>
              <a:alpha val="39000"/>
            </a:schemeClr>
          </a:solidFill>
        </p:spPr>
        <p:txBody>
          <a:bodyPr tIns="274320" anchor="b">
            <a:noAutofit/>
          </a:bodyPr>
          <a:lstStyle>
            <a:lvl1pPr marL="0" indent="0">
              <a:buNone/>
              <a:defRPr sz="1800" b="1" cap="all" baseline="0">
                <a:solidFill>
                  <a:schemeClr val="bg2"/>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Slide Number Placeholder 9"/>
          <p:cNvSpPr>
            <a:spLocks noGrp="1"/>
          </p:cNvSpPr>
          <p:nvPr>
            <p:ph type="sldNum" sz="quarter" idx="14"/>
          </p:nvPr>
        </p:nvSpPr>
        <p:spPr/>
        <p:txBody>
          <a:bodyPr/>
          <a:lstStyle/>
          <a:p>
            <a:fld id="{81582BD6-FC20-4557-852B-8433F8572D30}" type="slidenum">
              <a:rPr lang="en-US" smtClean="0"/>
              <a:pPr/>
              <a:t>‹#›</a:t>
            </a:fld>
            <a:endParaRPr lang="en-US" dirty="0"/>
          </a:p>
        </p:txBody>
      </p:sp>
      <p:sp>
        <p:nvSpPr>
          <p:cNvPr id="11" name="Footer Placeholder 10"/>
          <p:cNvSpPr>
            <a:spLocks noGrp="1"/>
          </p:cNvSpPr>
          <p:nvPr>
            <p:ph type="ftr" sz="quarter" idx="15"/>
          </p:nvPr>
        </p:nvSpPr>
        <p:spPr/>
        <p:txBody>
          <a:bodyPr/>
          <a:lstStyle/>
          <a:p>
            <a:endParaRPr lang="en-US" dirty="0"/>
          </a:p>
        </p:txBody>
      </p:sp>
      <p:sp>
        <p:nvSpPr>
          <p:cNvPr id="17" name="Title 16"/>
          <p:cNvSpPr>
            <a:spLocks noGrp="1"/>
          </p:cNvSpPr>
          <p:nvPr>
            <p:ph type="title"/>
          </p:nvPr>
        </p:nvSpPr>
        <p:spPr>
          <a:xfrm>
            <a:off x="812588" y="76201"/>
            <a:ext cx="10969943" cy="639763"/>
          </a:xfrm>
        </p:spPr>
        <p:txBody>
          <a:bodyPr/>
          <a:lstStyle/>
          <a:p>
            <a:r>
              <a:rPr lang="en-US"/>
              <a:t>Click to edit Master title style</a:t>
            </a:r>
          </a:p>
        </p:txBody>
      </p:sp>
      <p:sp>
        <p:nvSpPr>
          <p:cNvPr id="18" name="Text Placeholder 10"/>
          <p:cNvSpPr>
            <a:spLocks noGrp="1"/>
          </p:cNvSpPr>
          <p:nvPr>
            <p:ph type="body" sz="quarter" idx="13"/>
          </p:nvPr>
        </p:nvSpPr>
        <p:spPr>
          <a:xfrm>
            <a:off x="1088516" y="593400"/>
            <a:ext cx="10998735" cy="457200"/>
          </a:xfrm>
        </p:spPr>
        <p:txBody>
          <a:bodyPr>
            <a:normAutofit/>
          </a:bodyPr>
          <a:lstStyle>
            <a:lvl1pPr>
              <a:buFontTx/>
              <a:buNone/>
              <a:defRPr sz="2400"/>
            </a:lvl1pPr>
          </a:lstStyle>
          <a:p>
            <a:pPr lvl="0"/>
            <a:r>
              <a:rPr lang="en-US"/>
              <a:t>Click to edit Master text styles</a:t>
            </a:r>
          </a:p>
        </p:txBody>
      </p:sp>
    </p:spTree>
    <p:extLst>
      <p:ext uri="{BB962C8B-B14F-4D97-AF65-F5344CB8AC3E}">
        <p14:creationId xmlns:p14="http://schemas.microsoft.com/office/powerpoint/2010/main" val="303313239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1117309" y="1798636"/>
            <a:ext cx="11071516" cy="4525965"/>
          </a:xfrm>
        </p:spPr>
        <p:txBody>
          <a:bodyPr/>
          <a:lstStyle>
            <a:lvl1pPr marL="173038" indent="-173038">
              <a:lnSpc>
                <a:spcPts val="2600"/>
              </a:lnSpc>
              <a:buFont typeface="Arial" pitchFamily="34" charset="0"/>
              <a:buChar char="•"/>
              <a:defRPr sz="2400" b="0">
                <a:solidFill>
                  <a:schemeClr val="tx1">
                    <a:lumMod val="95000"/>
                    <a:lumOff val="5000"/>
                  </a:schemeClr>
                </a:solidFill>
              </a:defRPr>
            </a:lvl1pPr>
            <a:lvl2pPr marL="684213" indent="-227013">
              <a:lnSpc>
                <a:spcPts val="2600"/>
              </a:lnSpc>
              <a:buFont typeface="Arial" pitchFamily="34" charset="0"/>
              <a:buChar char="•"/>
              <a:defRPr sz="2000">
                <a:solidFill>
                  <a:schemeClr val="tx1">
                    <a:lumMod val="95000"/>
                    <a:lumOff val="5000"/>
                  </a:schemeClr>
                </a:solidFill>
              </a:defRPr>
            </a:lvl2pPr>
            <a:lvl3pPr marL="1087438" indent="-173038">
              <a:lnSpc>
                <a:spcPts val="2600"/>
              </a:lnSpc>
              <a:buFont typeface="Arial" pitchFamily="34" charset="0"/>
              <a:buChar char="•"/>
              <a:defRPr sz="1800">
                <a:solidFill>
                  <a:schemeClr val="tx1">
                    <a:lumMod val="95000"/>
                    <a:lumOff val="5000"/>
                  </a:schemeClr>
                </a:solidFill>
              </a:defRPr>
            </a:lvl3pPr>
            <a:lvl4pPr marL="1541463" indent="-169863">
              <a:lnSpc>
                <a:spcPts val="2600"/>
              </a:lnSpc>
              <a:buFont typeface="Arial" pitchFamily="34" charset="0"/>
              <a:buChar char="•"/>
              <a:defRPr sz="1600">
                <a:solidFill>
                  <a:schemeClr val="tx1">
                    <a:lumMod val="95000"/>
                    <a:lumOff val="5000"/>
                  </a:schemeClr>
                </a:solidFill>
              </a:defRPr>
            </a:lvl4pPr>
            <a:lvl5pPr marL="2001838" indent="-173038">
              <a:lnSpc>
                <a:spcPts val="2600"/>
              </a:lnSpc>
              <a:buFont typeface="Arial" pitchFamily="34" charset="0"/>
              <a:buChar char="•"/>
              <a:defRPr sz="1400">
                <a:solidFill>
                  <a:schemeClr val="tx1">
                    <a:lumMod val="95000"/>
                    <a:lumOff val="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10"/>
          <p:cNvSpPr>
            <a:spLocks noGrp="1"/>
          </p:cNvSpPr>
          <p:nvPr>
            <p:ph type="body" sz="quarter" idx="13"/>
          </p:nvPr>
        </p:nvSpPr>
        <p:spPr>
          <a:xfrm>
            <a:off x="1117309" y="593400"/>
            <a:ext cx="10998735" cy="457200"/>
          </a:xfrm>
        </p:spPr>
        <p:txBody>
          <a:bodyPr>
            <a:normAutofit/>
          </a:bodyPr>
          <a:lstStyle>
            <a:lvl1pPr>
              <a:buFont typeface="Arial" pitchFamily="34" charset="0"/>
              <a:buChar char="•"/>
              <a:defRPr sz="2400">
                <a:solidFill>
                  <a:schemeClr val="tx1">
                    <a:lumMod val="95000"/>
                    <a:lumOff val="5000"/>
                  </a:schemeClr>
                </a:solidFill>
              </a:defRPr>
            </a:lvl1pPr>
          </a:lstStyle>
          <a:p>
            <a:pPr lvl="0"/>
            <a:r>
              <a:rPr lang="en-US"/>
              <a:t>Click to edit Master text styles</a:t>
            </a:r>
          </a:p>
        </p:txBody>
      </p:sp>
      <p:sp>
        <p:nvSpPr>
          <p:cNvPr id="10" name="Footer Placeholder 4"/>
          <p:cNvSpPr>
            <a:spLocks noGrp="1"/>
          </p:cNvSpPr>
          <p:nvPr>
            <p:ph type="ftr" sz="quarter" idx="3"/>
          </p:nvPr>
        </p:nvSpPr>
        <p:spPr>
          <a:xfrm>
            <a:off x="7008574" y="6272838"/>
            <a:ext cx="3859795" cy="365125"/>
          </a:xfrm>
          <a:prstGeom prst="rect">
            <a:avLst/>
          </a:prstGeom>
        </p:spPr>
        <p:txBody>
          <a:bodyPr/>
          <a:lstStyle>
            <a:lvl1pPr algn="r">
              <a:defRPr sz="900">
                <a:solidFill>
                  <a:schemeClr val="tx2"/>
                </a:solidFill>
                <a:latin typeface="Segoe UI" pitchFamily="34" charset="0"/>
                <a:cs typeface="Segoe UI" pitchFamily="34" charset="0"/>
              </a:defRPr>
            </a:lvl1pPr>
          </a:lstStyle>
          <a:p>
            <a:endParaRPr lang="en-US" dirty="0"/>
          </a:p>
        </p:txBody>
      </p:sp>
      <p:sp>
        <p:nvSpPr>
          <p:cNvPr id="12" name="Slide Number Placeholder 5"/>
          <p:cNvSpPr>
            <a:spLocks noGrp="1"/>
          </p:cNvSpPr>
          <p:nvPr>
            <p:ph type="sldNum" sz="quarter" idx="4"/>
          </p:nvPr>
        </p:nvSpPr>
        <p:spPr>
          <a:xfrm>
            <a:off x="101574" y="6638076"/>
            <a:ext cx="2844059" cy="365125"/>
          </a:xfrm>
          <a:prstGeom prst="rect">
            <a:avLst/>
          </a:prstGeom>
        </p:spPr>
        <p:txBody>
          <a:bodyPr/>
          <a:lstStyle>
            <a:lvl1pPr algn="l">
              <a:defRPr sz="1200" b="1">
                <a:solidFill>
                  <a:schemeClr val="tx2"/>
                </a:solidFill>
                <a:latin typeface="Segoe UI" pitchFamily="34" charset="0"/>
                <a:cs typeface="Segoe UI" pitchFamily="34" charset="0"/>
              </a:defRPr>
            </a:lvl1pPr>
          </a:lstStyle>
          <a:p>
            <a:fld id="{81582BD6-FC20-4557-852B-8433F8572D30}" type="slidenum">
              <a:rPr lang="en-US" smtClean="0"/>
              <a:pPr/>
              <a:t>‹#›</a:t>
            </a:fld>
            <a:endParaRPr lang="en-US" dirty="0"/>
          </a:p>
        </p:txBody>
      </p:sp>
      <p:sp>
        <p:nvSpPr>
          <p:cNvPr id="16" name="Title 15"/>
          <p:cNvSpPr>
            <a:spLocks noGrp="1"/>
          </p:cNvSpPr>
          <p:nvPr>
            <p:ph type="title"/>
          </p:nvPr>
        </p:nvSpPr>
        <p:spPr>
          <a:xfrm>
            <a:off x="812588" y="76201"/>
            <a:ext cx="10969943" cy="639763"/>
          </a:xfrm>
        </p:spPr>
        <p:txBody>
          <a:bodyPr/>
          <a:lstStyle>
            <a:lvl1pPr>
              <a:buFont typeface="Arial" pitchFamily="34" charset="0"/>
              <a:buChar char="•"/>
              <a:defRPr>
                <a:solidFill>
                  <a:schemeClr val="tx1">
                    <a:lumMod val="95000"/>
                    <a:lumOff val="5000"/>
                  </a:schemeClr>
                </a:solidFill>
              </a:defRPr>
            </a:lvl1pPr>
          </a:lstStyle>
          <a:p>
            <a:r>
              <a:rPr lang="en-US"/>
              <a:t>Click to edit Master title style</a:t>
            </a:r>
            <a:endParaRPr lang="en-US" dirty="0"/>
          </a:p>
        </p:txBody>
      </p:sp>
    </p:spTree>
    <p:extLst>
      <p:ext uri="{BB962C8B-B14F-4D97-AF65-F5344CB8AC3E}">
        <p14:creationId xmlns:p14="http://schemas.microsoft.com/office/powerpoint/2010/main" val="41522200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83829175-527E-46A3-863C-1BB1F163B849}" type="datetimeFigureOut">
              <a:rPr lang="en-US" smtClean="0"/>
              <a:t>2/27/2017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137D0E-4A4F-4307-8994-C1891D747D59}" type="slidenum">
              <a:rPr lang="en-US" smtClean="0"/>
              <a:t>‹#›</a:t>
            </a:fld>
            <a:endParaRPr lang="en-US"/>
          </a:p>
        </p:txBody>
      </p:sp>
      <p:sp>
        <p:nvSpPr>
          <p:cNvPr id="3" name="Content Placeholder 2"/>
          <p:cNvSpPr>
            <a:spLocks noGrp="1"/>
          </p:cNvSpPr>
          <p:nvPr>
            <p:ph idx="1"/>
          </p:nvPr>
        </p:nvSpPr>
        <p:spPr/>
        <p:txBody>
          <a:bodyPr/>
          <a:lstStyle>
            <a:lvl2pPr>
              <a:buClr>
                <a:schemeClr val="accent2"/>
              </a:buClr>
              <a:defRPr/>
            </a:lvl2pPr>
            <a:lvl5pPr>
              <a:defRPr/>
            </a:lvl5pPr>
            <a:lvl6pPr>
              <a:buClr>
                <a:schemeClr val="accent2"/>
              </a:buClr>
              <a:defRPr baseline="0"/>
            </a:lvl6pPr>
            <a:lvl7pPr>
              <a:buClr>
                <a:schemeClr val="accent2"/>
              </a:buClr>
              <a:defRPr baseline="0"/>
            </a:lvl7pPr>
            <a:lvl8pPr>
              <a:buClr>
                <a:schemeClr val="accent2"/>
              </a:buClr>
              <a:defRPr baseline="0"/>
            </a:lvl8pPr>
            <a:lvl9pPr>
              <a:buClr>
                <a:schemeClr val="accent2"/>
              </a:buClr>
              <a:defRPr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p:nvPr>
        </p:nvSpPr>
        <p:spPr/>
        <p:txBody>
          <a:bodyPr/>
          <a:lstStyle/>
          <a:p>
            <a:r>
              <a:rPr lang="en-US"/>
              <a:t>Click to edit Master title style</a:t>
            </a:r>
            <a:endParaRPr/>
          </a:p>
        </p:txBody>
      </p:sp>
    </p:spTree>
    <p:extLst>
      <p:ext uri="{BB962C8B-B14F-4D97-AF65-F5344CB8AC3E}">
        <p14:creationId xmlns:p14="http://schemas.microsoft.com/office/powerpoint/2010/main" val="8363373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83829175-527E-46A3-863C-1BB1F163B849}" type="datetimeFigureOut">
              <a:rPr lang="en-US" smtClean="0"/>
              <a:t>2/27/2017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137D0E-4A4F-4307-8994-C1891D747D59}" type="slidenum">
              <a:rPr lang="en-US" smtClean="0"/>
              <a:t>‹#›</a:t>
            </a:fld>
            <a:endParaRPr lang="en-US"/>
          </a:p>
        </p:txBody>
      </p:sp>
      <p:sp>
        <p:nvSpPr>
          <p:cNvPr id="3" name="Text Placeholder 2"/>
          <p:cNvSpPr>
            <a:spLocks noGrp="1"/>
          </p:cNvSpPr>
          <p:nvPr>
            <p:ph type="body" idx="1"/>
          </p:nvPr>
        </p:nvSpPr>
        <p:spPr>
          <a:xfrm>
            <a:off x="1522413" y="990600"/>
            <a:ext cx="8229600" cy="1143000"/>
          </a:xfrm>
        </p:spPr>
        <p:txBody>
          <a:bodyPr anchor="t">
            <a:normAutofit/>
          </a:bodyPr>
          <a:lstStyle>
            <a:lvl1pPr marL="0" indent="0">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2" name="Title 1"/>
          <p:cNvSpPr>
            <a:spLocks noGrp="1"/>
          </p:cNvSpPr>
          <p:nvPr>
            <p:ph type="title"/>
          </p:nvPr>
        </p:nvSpPr>
        <p:spPr>
          <a:xfrm>
            <a:off x="1522414" y="2514601"/>
            <a:ext cx="9144000" cy="2819400"/>
          </a:xfrm>
        </p:spPr>
        <p:txBody>
          <a:bodyPr anchor="b">
            <a:noAutofit/>
          </a:bodyPr>
          <a:lstStyle>
            <a:lvl1pPr algn="l">
              <a:defRPr sz="6600" b="0" i="0" cap="none" baseline="0"/>
            </a:lvl1pPr>
          </a:lstStyle>
          <a:p>
            <a:r>
              <a:rPr lang="en-US"/>
              <a:t>Click to edit Master title style</a:t>
            </a:r>
            <a:endParaRPr/>
          </a:p>
        </p:txBody>
      </p:sp>
    </p:spTree>
    <p:extLst>
      <p:ext uri="{BB962C8B-B14F-4D97-AF65-F5344CB8AC3E}">
        <p14:creationId xmlns:p14="http://schemas.microsoft.com/office/powerpoint/2010/main" val="35916543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83829175-527E-46A3-863C-1BB1F163B849}" type="datetimeFigureOut">
              <a:rPr lang="en-US" smtClean="0"/>
              <a:t>2/27/2017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137D0E-4A4F-4307-8994-C1891D747D59}" type="slidenum">
              <a:rPr lang="en-US" smtClean="0"/>
              <a:t>‹#›</a:t>
            </a:fld>
            <a:endParaRPr lang="en-US"/>
          </a:p>
        </p:txBody>
      </p:sp>
      <p:sp>
        <p:nvSpPr>
          <p:cNvPr id="4" name="Content Placeholder 3"/>
          <p:cNvSpPr>
            <a:spLocks noGrp="1"/>
          </p:cNvSpPr>
          <p:nvPr>
            <p:ph sz="half" idx="2"/>
          </p:nvPr>
        </p:nvSpPr>
        <p:spPr>
          <a:xfrm>
            <a:off x="6475412" y="1828800"/>
            <a:ext cx="4648201" cy="4191000"/>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3" name="Content Placeholder 2"/>
          <p:cNvSpPr>
            <a:spLocks noGrp="1"/>
          </p:cNvSpPr>
          <p:nvPr>
            <p:ph sz="half" idx="1"/>
          </p:nvPr>
        </p:nvSpPr>
        <p:spPr>
          <a:xfrm>
            <a:off x="1522414" y="1828800"/>
            <a:ext cx="4645152" cy="4191000"/>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2" name="Title 1"/>
          <p:cNvSpPr>
            <a:spLocks noGrp="1"/>
          </p:cNvSpPr>
          <p:nvPr>
            <p:ph type="title"/>
          </p:nvPr>
        </p:nvSpPr>
        <p:spPr>
          <a:xfrm>
            <a:off x="1522414" y="533400"/>
            <a:ext cx="9601200" cy="1143000"/>
          </a:xfrm>
        </p:spPr>
        <p:txBody>
          <a:bodyPr/>
          <a:lstStyle/>
          <a:p>
            <a:r>
              <a:rPr lang="en-US"/>
              <a:t>Click to edit Master title style</a:t>
            </a:r>
            <a:endParaRPr/>
          </a:p>
        </p:txBody>
      </p:sp>
    </p:spTree>
    <p:extLst>
      <p:ext uri="{BB962C8B-B14F-4D97-AF65-F5344CB8AC3E}">
        <p14:creationId xmlns:p14="http://schemas.microsoft.com/office/powerpoint/2010/main" val="3831543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7" name="Date Placeholder 6"/>
          <p:cNvSpPr>
            <a:spLocks noGrp="1"/>
          </p:cNvSpPr>
          <p:nvPr>
            <p:ph type="dt" sz="half" idx="10"/>
          </p:nvPr>
        </p:nvSpPr>
        <p:spPr/>
        <p:txBody>
          <a:bodyPr/>
          <a:lstStyle/>
          <a:p>
            <a:fld id="{83829175-527E-46A3-863C-1BB1F163B849}" type="datetimeFigureOut">
              <a:rPr lang="en-US" smtClean="0"/>
              <a:t>2/27/2017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5137D0E-4A4F-4307-8994-C1891D747D59}" type="slidenum">
              <a:rPr lang="en-US" smtClean="0"/>
              <a:t>‹#›</a:t>
            </a:fld>
            <a:endParaRPr lang="en-US"/>
          </a:p>
        </p:txBody>
      </p:sp>
      <p:sp>
        <p:nvSpPr>
          <p:cNvPr id="6" name="Content Placeholder 5"/>
          <p:cNvSpPr>
            <a:spLocks noGrp="1"/>
          </p:cNvSpPr>
          <p:nvPr>
            <p:ph sz="quarter" idx="4"/>
          </p:nvPr>
        </p:nvSpPr>
        <p:spPr>
          <a:xfrm>
            <a:off x="6478462" y="2667000"/>
            <a:ext cx="4645152" cy="3352800"/>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Text Placeholder 4"/>
          <p:cNvSpPr>
            <a:spLocks noGrp="1"/>
          </p:cNvSpPr>
          <p:nvPr>
            <p:ph type="body" sz="quarter" idx="3"/>
          </p:nvPr>
        </p:nvSpPr>
        <p:spPr>
          <a:xfrm>
            <a:off x="6478462" y="1828800"/>
            <a:ext cx="4645152" cy="762000"/>
          </a:xfrm>
        </p:spPr>
        <p:txBody>
          <a:bodyPr anchor="ctr"/>
          <a:lstStyle>
            <a:lvl1pPr marL="0" indent="0">
              <a:spcBef>
                <a:spcPts val="0"/>
              </a:spcBef>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522414" y="2667000"/>
            <a:ext cx="4645152" cy="3352800"/>
          </a:xfrm>
        </p:spPr>
        <p:txBody>
          <a:bodyPr>
            <a:normAutofit/>
          </a:bodyPr>
          <a:lstStyle>
            <a:lvl1pPr>
              <a:defRPr sz="2000"/>
            </a:lvl1pPr>
            <a:lvl2pPr>
              <a:defRPr sz="1800"/>
            </a:lvl2pPr>
            <a:lvl3pPr>
              <a:defRPr sz="1600"/>
            </a:lvl3pPr>
            <a:lvl4pPr>
              <a:defRPr sz="1400"/>
            </a:lvl4pPr>
            <a:lvl5pPr>
              <a:defRPr sz="1400"/>
            </a:lvl5pPr>
            <a:lvl6pPr>
              <a:defRPr sz="1400" baseline="0"/>
            </a:lvl6pPr>
            <a:lvl7pPr>
              <a:defRPr sz="1400" baseline="0"/>
            </a:lvl7pPr>
            <a:lvl8pPr>
              <a:defRPr sz="1400" baseline="0"/>
            </a:lvl8pPr>
            <a:lvl9pPr>
              <a:defRPr sz="1400"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3" name="Text Placeholder 2"/>
          <p:cNvSpPr>
            <a:spLocks noGrp="1"/>
          </p:cNvSpPr>
          <p:nvPr>
            <p:ph type="body" idx="1"/>
          </p:nvPr>
        </p:nvSpPr>
        <p:spPr>
          <a:xfrm>
            <a:off x="1522414" y="1828800"/>
            <a:ext cx="4645152" cy="762000"/>
          </a:xfrm>
        </p:spPr>
        <p:txBody>
          <a:bodyPr anchor="ctr"/>
          <a:lstStyle>
            <a:lvl1pPr marL="0" indent="0">
              <a:spcBef>
                <a:spcPts val="0"/>
              </a:spcBef>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 name="Title 1"/>
          <p:cNvSpPr>
            <a:spLocks noGrp="1"/>
          </p:cNvSpPr>
          <p:nvPr>
            <p:ph type="title"/>
          </p:nvPr>
        </p:nvSpPr>
        <p:spPr>
          <a:xfrm>
            <a:off x="1522414" y="533400"/>
            <a:ext cx="9601200" cy="1143000"/>
          </a:xfrm>
        </p:spPr>
        <p:txBody>
          <a:bodyPr/>
          <a:lstStyle>
            <a:lvl1pPr>
              <a:defRPr/>
            </a:lvl1pPr>
          </a:lstStyle>
          <a:p>
            <a:r>
              <a:rPr lang="en-US"/>
              <a:t>Click to edit Master title style</a:t>
            </a:r>
            <a:endParaRPr/>
          </a:p>
        </p:txBody>
      </p:sp>
    </p:spTree>
    <p:extLst>
      <p:ext uri="{BB962C8B-B14F-4D97-AF65-F5344CB8AC3E}">
        <p14:creationId xmlns:p14="http://schemas.microsoft.com/office/powerpoint/2010/main" val="38129246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83829175-527E-46A3-863C-1BB1F163B849}" type="datetimeFigureOut">
              <a:rPr lang="en-US" smtClean="0"/>
              <a:t>2/27/2017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5137D0E-4A4F-4307-8994-C1891D747D59}" type="slidenum">
              <a:rPr lang="en-US" smtClean="0"/>
              <a:t>‹#›</a:t>
            </a:fld>
            <a:endParaRPr lang="en-US"/>
          </a:p>
        </p:txBody>
      </p:sp>
      <p:sp>
        <p:nvSpPr>
          <p:cNvPr id="2" name="Title 1"/>
          <p:cNvSpPr>
            <a:spLocks noGrp="1"/>
          </p:cNvSpPr>
          <p:nvPr>
            <p:ph type="title"/>
          </p:nvPr>
        </p:nvSpPr>
        <p:spPr/>
        <p:txBody>
          <a:bodyPr/>
          <a:lstStyle/>
          <a:p>
            <a:r>
              <a:rPr lang="en-US"/>
              <a:t>Click to edit Master title style</a:t>
            </a:r>
            <a:endParaRPr/>
          </a:p>
        </p:txBody>
      </p:sp>
    </p:spTree>
    <p:extLst>
      <p:ext uri="{BB962C8B-B14F-4D97-AF65-F5344CB8AC3E}">
        <p14:creationId xmlns:p14="http://schemas.microsoft.com/office/powerpoint/2010/main" val="2236569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3829175-527E-46A3-863C-1BB1F163B849}" type="datetimeFigureOut">
              <a:rPr lang="en-US" smtClean="0"/>
              <a:t>2/27/2017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5137D0E-4A4F-4307-8994-C1891D747D59}" type="slidenum">
              <a:rPr lang="en-US" smtClean="0"/>
              <a:t>‹#›</a:t>
            </a:fld>
            <a:endParaRPr lang="en-US"/>
          </a:p>
        </p:txBody>
      </p:sp>
    </p:spTree>
    <p:extLst>
      <p:ext uri="{BB962C8B-B14F-4D97-AF65-F5344CB8AC3E}">
        <p14:creationId xmlns:p14="http://schemas.microsoft.com/office/powerpoint/2010/main" val="34652584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Date Placeholder 7"/>
          <p:cNvSpPr>
            <a:spLocks noGrp="1"/>
          </p:cNvSpPr>
          <p:nvPr>
            <p:ph type="dt" sz="half" idx="10"/>
          </p:nvPr>
        </p:nvSpPr>
        <p:spPr/>
        <p:txBody>
          <a:bodyPr/>
          <a:lstStyle/>
          <a:p>
            <a:fld id="{83829175-527E-46A3-863C-1BB1F163B849}" type="datetimeFigureOut">
              <a:rPr lang="en-US" smtClean="0"/>
              <a:pPr/>
              <a:t>2/27/2017</a:t>
            </a:fld>
            <a:endParaRPr lang="en-US"/>
          </a:p>
        </p:txBody>
      </p:sp>
      <p:sp>
        <p:nvSpPr>
          <p:cNvPr id="9" name="Footer Placeholder 8"/>
          <p:cNvSpPr>
            <a:spLocks noGrp="1"/>
          </p:cNvSpPr>
          <p:nvPr>
            <p:ph type="ftr" sz="quarter" idx="11"/>
          </p:nvPr>
        </p:nvSpPr>
        <p:spPr/>
        <p:txBody>
          <a:bodyPr/>
          <a:lstStyle/>
          <a:p>
            <a:endParaRPr lang="en-US"/>
          </a:p>
        </p:txBody>
      </p:sp>
      <p:sp>
        <p:nvSpPr>
          <p:cNvPr id="10" name="Slide Number Placeholder 9"/>
          <p:cNvSpPr>
            <a:spLocks noGrp="1"/>
          </p:cNvSpPr>
          <p:nvPr>
            <p:ph type="sldNum" sz="quarter" idx="12"/>
          </p:nvPr>
        </p:nvSpPr>
        <p:spPr/>
        <p:txBody>
          <a:bodyPr/>
          <a:lstStyle/>
          <a:p>
            <a:fld id="{E5137D0E-4A4F-4307-8994-C1891D747D59}" type="slidenum">
              <a:rPr lang="en-US" smtClean="0"/>
              <a:pPr/>
              <a:t>‹#›</a:t>
            </a:fld>
            <a:endParaRPr lang="en-US"/>
          </a:p>
        </p:txBody>
      </p:sp>
      <p:sp>
        <p:nvSpPr>
          <p:cNvPr id="3" name="Content Placeholder 2"/>
          <p:cNvSpPr>
            <a:spLocks noGrp="1"/>
          </p:cNvSpPr>
          <p:nvPr>
            <p:ph idx="1"/>
          </p:nvPr>
        </p:nvSpPr>
        <p:spPr>
          <a:xfrm>
            <a:off x="5180012" y="838200"/>
            <a:ext cx="6172201" cy="5181600"/>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Text Placeholder 3"/>
          <p:cNvSpPr>
            <a:spLocks noGrp="1"/>
          </p:cNvSpPr>
          <p:nvPr>
            <p:ph type="body" sz="half" idx="2"/>
          </p:nvPr>
        </p:nvSpPr>
        <p:spPr>
          <a:xfrm>
            <a:off x="836613" y="4648200"/>
            <a:ext cx="3276599" cy="1371600"/>
          </a:xfrm>
        </p:spPr>
        <p:txBody>
          <a:bodyPr>
            <a:normAutofit/>
          </a:bodyPr>
          <a:lstStyle>
            <a:lvl1pPr marL="0" indent="0">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 name="Title 1"/>
          <p:cNvSpPr>
            <a:spLocks noGrp="1"/>
          </p:cNvSpPr>
          <p:nvPr>
            <p:ph type="title"/>
          </p:nvPr>
        </p:nvSpPr>
        <p:spPr>
          <a:xfrm>
            <a:off x="836613" y="2590800"/>
            <a:ext cx="3276599" cy="1924050"/>
          </a:xfrm>
        </p:spPr>
        <p:txBody>
          <a:bodyPr anchor="b">
            <a:normAutofit/>
          </a:bodyPr>
          <a:lstStyle>
            <a:lvl1pPr algn="l">
              <a:defRPr sz="3200" b="0"/>
            </a:lvl1pPr>
          </a:lstStyle>
          <a:p>
            <a:r>
              <a:rPr lang="en-US"/>
              <a:t>Click to edit Master title style</a:t>
            </a:r>
            <a:endParaRPr/>
          </a:p>
        </p:txBody>
      </p:sp>
    </p:spTree>
    <p:extLst>
      <p:ext uri="{BB962C8B-B14F-4D97-AF65-F5344CB8AC3E}">
        <p14:creationId xmlns:p14="http://schemas.microsoft.com/office/powerpoint/2010/main" val="39136432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5" name="Rectangle 4"/>
          <p:cNvSpPr/>
          <p:nvPr/>
        </p:nvSpPr>
        <p:spPr>
          <a:xfrm>
            <a:off x="5103812" y="457200"/>
            <a:ext cx="6629400" cy="5943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p:cNvSpPr>
            <a:spLocks noGrp="1"/>
          </p:cNvSpPr>
          <p:nvPr>
            <p:ph type="pic" idx="1"/>
          </p:nvPr>
        </p:nvSpPr>
        <p:spPr>
          <a:xfrm>
            <a:off x="5484812" y="836610"/>
            <a:ext cx="5867401" cy="5183190"/>
          </a:xfrm>
          <a:solidFill>
            <a:schemeClr val="bg2"/>
          </a:solidFill>
        </p:spPr>
        <p:txBody>
          <a:bodyPr tIns="914400">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a:p>
        </p:txBody>
      </p:sp>
      <p:sp>
        <p:nvSpPr>
          <p:cNvPr id="4" name="Text Placeholder 3"/>
          <p:cNvSpPr>
            <a:spLocks noGrp="1"/>
          </p:cNvSpPr>
          <p:nvPr>
            <p:ph type="body" sz="half" idx="2"/>
          </p:nvPr>
        </p:nvSpPr>
        <p:spPr>
          <a:xfrm>
            <a:off x="836613" y="4648200"/>
            <a:ext cx="3276599" cy="1371600"/>
          </a:xfrm>
        </p:spPr>
        <p:txBody>
          <a:bodyPr>
            <a:normAutofit/>
          </a:bodyPr>
          <a:lstStyle>
            <a:lvl1pPr marL="0" indent="0">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 name="Title 1"/>
          <p:cNvSpPr>
            <a:spLocks noGrp="1"/>
          </p:cNvSpPr>
          <p:nvPr>
            <p:ph type="title"/>
          </p:nvPr>
        </p:nvSpPr>
        <p:spPr>
          <a:xfrm>
            <a:off x="836613" y="2590800"/>
            <a:ext cx="3276599" cy="1924050"/>
          </a:xfrm>
        </p:spPr>
        <p:txBody>
          <a:bodyPr anchor="b">
            <a:normAutofit/>
          </a:bodyPr>
          <a:lstStyle>
            <a:lvl1pPr algn="l">
              <a:defRPr sz="3200" b="0"/>
            </a:lvl1pPr>
          </a:lstStyle>
          <a:p>
            <a:r>
              <a:rPr lang="en-US"/>
              <a:t>Click to edit Master title style</a:t>
            </a:r>
            <a:endParaRPr/>
          </a:p>
        </p:txBody>
      </p:sp>
    </p:spTree>
    <p:extLst>
      <p:ext uri="{BB962C8B-B14F-4D97-AF65-F5344CB8AC3E}">
        <p14:creationId xmlns:p14="http://schemas.microsoft.com/office/powerpoint/2010/main" val="37738527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auto">
      <p:bgRef idx="1001">
        <a:schemeClr val="bg1"/>
      </p:bgRef>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8609012" y="6172200"/>
            <a:ext cx="1320059" cy="273049"/>
          </a:xfrm>
          <a:prstGeom prst="rect">
            <a:avLst/>
          </a:prstGeom>
        </p:spPr>
        <p:txBody>
          <a:bodyPr vert="horz" lIns="91440" tIns="45720" rIns="91440" bIns="45720" rtlCol="0" anchor="ctr"/>
          <a:lstStyle>
            <a:lvl1pPr algn="r">
              <a:defRPr sz="1000">
                <a:solidFill>
                  <a:schemeClr val="tx1"/>
                </a:solidFill>
              </a:defRPr>
            </a:lvl1pPr>
          </a:lstStyle>
          <a:p>
            <a:fld id="{83829175-527E-46A3-863C-1BB1F163B849}" type="datetimeFigureOut">
              <a:rPr lang="en-US" smtClean="0"/>
              <a:pPr/>
              <a:t>2/27/2017</a:t>
            </a:fld>
            <a:endParaRPr lang="en-US"/>
          </a:p>
        </p:txBody>
      </p:sp>
      <p:sp>
        <p:nvSpPr>
          <p:cNvPr id="5" name="Footer Placeholder 4"/>
          <p:cNvSpPr>
            <a:spLocks noGrp="1"/>
          </p:cNvSpPr>
          <p:nvPr>
            <p:ph type="ftr" sz="quarter" idx="3"/>
          </p:nvPr>
        </p:nvSpPr>
        <p:spPr>
          <a:xfrm>
            <a:off x="1517950" y="6172200"/>
            <a:ext cx="6862462" cy="273049"/>
          </a:xfrm>
          <a:prstGeom prst="rect">
            <a:avLst/>
          </a:prstGeom>
        </p:spPr>
        <p:txBody>
          <a:bodyPr vert="horz" lIns="91440" tIns="45720" rIns="91440" bIns="45720" rtlCol="0" anchor="ctr"/>
          <a:lstStyle>
            <a:lvl1pPr algn="l">
              <a:defRPr sz="1000">
                <a:solidFill>
                  <a:schemeClr val="tx1"/>
                </a:solidFill>
              </a:defRPr>
            </a:lvl1pPr>
          </a:lstStyle>
          <a:p>
            <a:endParaRPr lang="en-US"/>
          </a:p>
        </p:txBody>
      </p:sp>
      <p:sp>
        <p:nvSpPr>
          <p:cNvPr id="6" name="Slide Number Placeholder 5"/>
          <p:cNvSpPr>
            <a:spLocks noGrp="1"/>
          </p:cNvSpPr>
          <p:nvPr>
            <p:ph type="sldNum" sz="quarter" idx="4"/>
          </p:nvPr>
        </p:nvSpPr>
        <p:spPr>
          <a:xfrm>
            <a:off x="10133012" y="6172200"/>
            <a:ext cx="990601" cy="273049"/>
          </a:xfrm>
          <a:prstGeom prst="rect">
            <a:avLst/>
          </a:prstGeom>
        </p:spPr>
        <p:txBody>
          <a:bodyPr vert="horz" lIns="91440" tIns="45720" rIns="91440" bIns="45720" rtlCol="0" anchor="ctr"/>
          <a:lstStyle>
            <a:lvl1pPr algn="r">
              <a:defRPr sz="1000">
                <a:solidFill>
                  <a:schemeClr val="tx1"/>
                </a:solidFill>
              </a:defRPr>
            </a:lvl1pPr>
          </a:lstStyle>
          <a:p>
            <a:fld id="{E5137D0E-4A4F-4307-8994-C1891D747D59}" type="slidenum">
              <a:rPr lang="en-US" smtClean="0"/>
              <a:pPr/>
              <a:t>‹#›</a:t>
            </a:fld>
            <a:endParaRPr lang="en-US"/>
          </a:p>
        </p:txBody>
      </p:sp>
      <p:grpSp>
        <p:nvGrpSpPr>
          <p:cNvPr id="32" name="Group 31"/>
          <p:cNvGrpSpPr/>
          <p:nvPr/>
        </p:nvGrpSpPr>
        <p:grpSpPr>
          <a:xfrm>
            <a:off x="-1" y="0"/>
            <a:ext cx="12188825" cy="6858000"/>
            <a:chOff x="-1" y="0"/>
            <a:chExt cx="12188825" cy="6858000"/>
          </a:xfrm>
        </p:grpSpPr>
        <p:sp>
          <p:nvSpPr>
            <p:cNvPr id="8" name="Rectangle 8"/>
            <p:cNvSpPr>
              <a:spLocks noChangeArrowheads="1"/>
            </p:cNvSpPr>
            <p:nvPr/>
          </p:nvSpPr>
          <p:spPr bwMode="auto">
            <a:xfrm>
              <a:off x="4164514" y="6705600"/>
              <a:ext cx="8024310" cy="152400"/>
            </a:xfrm>
            <a:prstGeom prst="rect">
              <a:avLst/>
            </a:prstGeom>
            <a:gradFill rotWithShape="0">
              <a:gsLst>
                <a:gs pos="0">
                  <a:schemeClr val="accent5">
                    <a:lumMod val="20000"/>
                    <a:lumOff val="80000"/>
                  </a:schemeClr>
                </a:gs>
                <a:gs pos="100000">
                  <a:schemeClr val="accent5">
                    <a:lumMod val="75000"/>
                  </a:schemeClr>
                </a:gs>
              </a:gsLst>
              <a:lin ang="0" scaled="1"/>
            </a:gradFill>
            <a:ln w="9525">
              <a:solidFill>
                <a:schemeClr val="tx1"/>
              </a:solidFill>
              <a:miter lim="800000"/>
              <a:headEnd/>
              <a:tailEnd/>
            </a:ln>
            <a:effectLst/>
            <a:extLst/>
          </p:spPr>
          <p:txBody>
            <a:bodyPr wrap="none" anchor="ctr"/>
            <a:lstStyle/>
            <a:p>
              <a:pPr algn="ctr"/>
              <a:endParaRPr kumimoji="1" lang="en-US" sz="2400">
                <a:latin typeface="굴림" pitchFamily="50" charset="-127"/>
              </a:endParaRPr>
            </a:p>
          </p:txBody>
        </p:sp>
        <p:sp>
          <p:nvSpPr>
            <p:cNvPr id="9" name="Rectangle 9"/>
            <p:cNvSpPr>
              <a:spLocks noChangeArrowheads="1"/>
            </p:cNvSpPr>
            <p:nvPr/>
          </p:nvSpPr>
          <p:spPr bwMode="auto">
            <a:xfrm>
              <a:off x="11680956" y="1981200"/>
              <a:ext cx="507868" cy="4267200"/>
            </a:xfrm>
            <a:prstGeom prst="rect">
              <a:avLst/>
            </a:prstGeom>
            <a:gradFill rotWithShape="0">
              <a:gsLst>
                <a:gs pos="0">
                  <a:schemeClr val="tx2">
                    <a:lumMod val="20000"/>
                    <a:lumOff val="80000"/>
                  </a:schemeClr>
                </a:gs>
                <a:gs pos="100000">
                  <a:schemeClr val="tx2">
                    <a:lumMod val="60000"/>
                    <a:lumOff val="40000"/>
                  </a:schemeClr>
                </a:gs>
              </a:gsLst>
              <a:lin ang="5400000" scaled="1"/>
            </a:gradFill>
            <a:ln w="9525">
              <a:solidFill>
                <a:schemeClr val="tx1"/>
              </a:solidFill>
              <a:miter lim="800000"/>
              <a:headEnd/>
              <a:tailEnd/>
            </a:ln>
            <a:effectLst/>
            <a:extLst/>
          </p:spPr>
          <p:txBody>
            <a:bodyPr wrap="none" anchor="ctr"/>
            <a:lstStyle/>
            <a:p>
              <a:pPr algn="ctr"/>
              <a:endParaRPr kumimoji="1" lang="en-US" sz="2400">
                <a:latin typeface="굴림" pitchFamily="50" charset="-127"/>
              </a:endParaRPr>
            </a:p>
          </p:txBody>
        </p:sp>
        <p:sp>
          <p:nvSpPr>
            <p:cNvPr id="10" name="Rectangle 10"/>
            <p:cNvSpPr>
              <a:spLocks noChangeArrowheads="1"/>
            </p:cNvSpPr>
            <p:nvPr/>
          </p:nvSpPr>
          <p:spPr bwMode="auto">
            <a:xfrm>
              <a:off x="-1" y="5257800"/>
              <a:ext cx="609441" cy="152400"/>
            </a:xfrm>
            <a:prstGeom prst="rect">
              <a:avLst/>
            </a:prstGeom>
            <a:solidFill>
              <a:schemeClr val="accent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kumimoji="1" lang="en-US" sz="2400">
                <a:latin typeface="굴림" pitchFamily="50" charset="-127"/>
              </a:endParaRPr>
            </a:p>
          </p:txBody>
        </p:sp>
        <p:sp>
          <p:nvSpPr>
            <p:cNvPr id="11" name="Rectangle 11"/>
            <p:cNvSpPr>
              <a:spLocks noChangeArrowheads="1"/>
            </p:cNvSpPr>
            <p:nvPr/>
          </p:nvSpPr>
          <p:spPr bwMode="auto">
            <a:xfrm>
              <a:off x="-1" y="5410200"/>
              <a:ext cx="609441" cy="1447800"/>
            </a:xfrm>
            <a:prstGeom prst="rect">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kumimoji="1" lang="en-US" sz="2400">
                <a:latin typeface="굴림" pitchFamily="50" charset="-127"/>
              </a:endParaRPr>
            </a:p>
          </p:txBody>
        </p:sp>
        <p:sp>
          <p:nvSpPr>
            <p:cNvPr id="12" name="Rectangle 12"/>
            <p:cNvSpPr>
              <a:spLocks noChangeArrowheads="1"/>
            </p:cNvSpPr>
            <p:nvPr/>
          </p:nvSpPr>
          <p:spPr bwMode="auto">
            <a:xfrm>
              <a:off x="11680956" y="0"/>
              <a:ext cx="507868" cy="198120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kumimoji="1" lang="en-US" sz="2400">
                <a:latin typeface="굴림" pitchFamily="50" charset="-127"/>
              </a:endParaRPr>
            </a:p>
          </p:txBody>
        </p:sp>
        <p:sp>
          <p:nvSpPr>
            <p:cNvPr id="13" name="Rectangle 13"/>
            <p:cNvSpPr>
              <a:spLocks noChangeArrowheads="1"/>
            </p:cNvSpPr>
            <p:nvPr/>
          </p:nvSpPr>
          <p:spPr bwMode="auto">
            <a:xfrm>
              <a:off x="7618015" y="0"/>
              <a:ext cx="4062942" cy="304800"/>
            </a:xfrm>
            <a:prstGeom prst="rect">
              <a:avLst/>
            </a:prstGeom>
            <a:solidFill>
              <a:schemeClr val="accent1"/>
            </a:solidFill>
            <a:ln w="9525">
              <a:solidFill>
                <a:schemeClr val="accent3"/>
              </a:solidFill>
              <a:miter lim="800000"/>
              <a:headEnd/>
              <a:tailEnd/>
            </a:ln>
            <a:effectLst/>
            <a:extLst/>
          </p:spPr>
          <p:txBody>
            <a:bodyPr wrap="none" anchor="ctr"/>
            <a:lstStyle/>
            <a:p>
              <a:pPr algn="ctr"/>
              <a:endParaRPr kumimoji="1" lang="en-US" sz="2400">
                <a:latin typeface="굴림" pitchFamily="50" charset="-127"/>
              </a:endParaRPr>
            </a:p>
          </p:txBody>
        </p:sp>
        <p:sp>
          <p:nvSpPr>
            <p:cNvPr id="14" name="Rectangle 14"/>
            <p:cNvSpPr>
              <a:spLocks noChangeArrowheads="1"/>
            </p:cNvSpPr>
            <p:nvPr/>
          </p:nvSpPr>
          <p:spPr bwMode="auto">
            <a:xfrm>
              <a:off x="609440" y="304800"/>
              <a:ext cx="711015" cy="762000"/>
            </a:xfrm>
            <a:prstGeom prst="rect">
              <a:avLst/>
            </a:prstGeom>
            <a:solidFill>
              <a:schemeClr val="bg2">
                <a:lumMod val="50000"/>
                <a:alpha val="50000"/>
              </a:schemeClr>
            </a:solidFill>
            <a:ln w="9525">
              <a:solidFill>
                <a:schemeClr val="tx1"/>
              </a:solidFill>
              <a:miter lim="800000"/>
              <a:headEnd/>
              <a:tailEnd/>
            </a:ln>
            <a:effectLst/>
            <a:extLst/>
          </p:spPr>
          <p:txBody>
            <a:bodyPr wrap="none" anchor="ctr"/>
            <a:lstStyle/>
            <a:p>
              <a:pPr algn="ctr"/>
              <a:endParaRPr kumimoji="1" lang="en-US" sz="2400">
                <a:latin typeface="굴림" pitchFamily="50" charset="-127"/>
              </a:endParaRPr>
            </a:p>
          </p:txBody>
        </p:sp>
        <p:sp>
          <p:nvSpPr>
            <p:cNvPr id="15" name="Rectangle 15"/>
            <p:cNvSpPr>
              <a:spLocks noChangeArrowheads="1"/>
            </p:cNvSpPr>
            <p:nvPr/>
          </p:nvSpPr>
          <p:spPr bwMode="auto">
            <a:xfrm>
              <a:off x="-1" y="1066800"/>
              <a:ext cx="609441" cy="4191000"/>
            </a:xfrm>
            <a:prstGeom prst="rect">
              <a:avLst/>
            </a:prstGeom>
            <a:gradFill rotWithShape="0">
              <a:gsLst>
                <a:gs pos="0">
                  <a:schemeClr val="bg2">
                    <a:lumMod val="50000"/>
                  </a:schemeClr>
                </a:gs>
                <a:gs pos="100000">
                  <a:schemeClr val="bg1"/>
                </a:gs>
              </a:gsLst>
              <a:lin ang="5400000" scaled="1"/>
            </a:gradFill>
            <a:ln w="9525">
              <a:solidFill>
                <a:schemeClr val="tx1"/>
              </a:solidFill>
              <a:miter lim="800000"/>
              <a:headEnd/>
              <a:tailEnd/>
            </a:ln>
            <a:effectLst/>
            <a:extLst/>
          </p:spPr>
          <p:txBody>
            <a:bodyPr wrap="none" anchor="ctr"/>
            <a:lstStyle/>
            <a:p>
              <a:pPr algn="ctr"/>
              <a:endParaRPr kumimoji="1" lang="en-US" sz="2400">
                <a:latin typeface="굴림" pitchFamily="50" charset="-127"/>
              </a:endParaRPr>
            </a:p>
          </p:txBody>
        </p:sp>
        <p:sp>
          <p:nvSpPr>
            <p:cNvPr id="16" name="Rectangle 16"/>
            <p:cNvSpPr>
              <a:spLocks noChangeArrowheads="1"/>
            </p:cNvSpPr>
            <p:nvPr/>
          </p:nvSpPr>
          <p:spPr bwMode="auto">
            <a:xfrm>
              <a:off x="-1" y="304800"/>
              <a:ext cx="609441" cy="76200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kumimoji="1" lang="en-US" sz="2400">
                <a:latin typeface="굴림" pitchFamily="50" charset="-127"/>
              </a:endParaRPr>
            </a:p>
          </p:txBody>
        </p:sp>
        <p:sp>
          <p:nvSpPr>
            <p:cNvPr id="17" name="Rectangle 17"/>
            <p:cNvSpPr>
              <a:spLocks noChangeArrowheads="1"/>
            </p:cNvSpPr>
            <p:nvPr/>
          </p:nvSpPr>
          <p:spPr bwMode="auto">
            <a:xfrm>
              <a:off x="-1" y="0"/>
              <a:ext cx="1320456" cy="304800"/>
            </a:xfrm>
            <a:prstGeom prst="rect">
              <a:avLst/>
            </a:prstGeom>
            <a:solidFill>
              <a:schemeClr val="accent1"/>
            </a:solidFill>
            <a:ln w="19050">
              <a:solidFill>
                <a:schemeClr val="accent1"/>
              </a:solidFill>
              <a:miter lim="800000"/>
              <a:headEnd/>
              <a:tailEnd/>
            </a:ln>
            <a:effectLst/>
            <a:extLst/>
          </p:spPr>
          <p:txBody>
            <a:bodyPr wrap="none" anchor="ctr"/>
            <a:lstStyle/>
            <a:p>
              <a:pPr algn="ctr"/>
              <a:endParaRPr kumimoji="1" lang="en-US" sz="2400">
                <a:latin typeface="굴림" pitchFamily="50" charset="-127"/>
              </a:endParaRPr>
            </a:p>
          </p:txBody>
        </p:sp>
        <p:sp>
          <p:nvSpPr>
            <p:cNvPr id="18" name="Rectangle 18"/>
            <p:cNvSpPr>
              <a:spLocks noChangeArrowheads="1"/>
            </p:cNvSpPr>
            <p:nvPr/>
          </p:nvSpPr>
          <p:spPr bwMode="auto">
            <a:xfrm>
              <a:off x="1320455" y="0"/>
              <a:ext cx="6297560" cy="304800"/>
            </a:xfrm>
            <a:prstGeom prst="rect">
              <a:avLst/>
            </a:prstGeom>
            <a:solidFill>
              <a:schemeClr val="bg1"/>
            </a:solidFill>
            <a:ln w="9525">
              <a:solidFill>
                <a:srgbClr val="808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kumimoji="1" lang="en-US" sz="2400">
                <a:latin typeface="굴림" pitchFamily="50" charset="-127"/>
              </a:endParaRPr>
            </a:p>
          </p:txBody>
        </p:sp>
        <p:sp>
          <p:nvSpPr>
            <p:cNvPr id="19" name="Line 19"/>
            <p:cNvSpPr>
              <a:spLocks noChangeShapeType="1"/>
            </p:cNvSpPr>
            <p:nvPr/>
          </p:nvSpPr>
          <p:spPr bwMode="auto">
            <a:xfrm flipV="1">
              <a:off x="609440" y="304800"/>
              <a:ext cx="0" cy="6553200"/>
            </a:xfrm>
            <a:prstGeom prst="line">
              <a:avLst/>
            </a:prstGeom>
            <a:noFill/>
            <a:ln w="76200">
              <a:solidFill>
                <a:srgbClr val="808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 name="Line 20"/>
            <p:cNvSpPr>
              <a:spLocks noChangeShapeType="1"/>
            </p:cNvSpPr>
            <p:nvPr/>
          </p:nvSpPr>
          <p:spPr bwMode="auto">
            <a:xfrm>
              <a:off x="609440" y="6705600"/>
              <a:ext cx="11579384" cy="0"/>
            </a:xfrm>
            <a:prstGeom prst="line">
              <a:avLst/>
            </a:prstGeom>
            <a:noFill/>
            <a:ln w="57150">
              <a:solidFill>
                <a:srgbClr val="808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 name="Line 21"/>
            <p:cNvSpPr>
              <a:spLocks noChangeShapeType="1"/>
            </p:cNvSpPr>
            <p:nvPr/>
          </p:nvSpPr>
          <p:spPr bwMode="auto">
            <a:xfrm flipV="1">
              <a:off x="11680956" y="0"/>
              <a:ext cx="0" cy="6705600"/>
            </a:xfrm>
            <a:prstGeom prst="line">
              <a:avLst/>
            </a:prstGeom>
            <a:noFill/>
            <a:ln w="57150">
              <a:solidFill>
                <a:srgbClr val="808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 name="Line 22"/>
            <p:cNvSpPr>
              <a:spLocks noChangeShapeType="1"/>
            </p:cNvSpPr>
            <p:nvPr/>
          </p:nvSpPr>
          <p:spPr bwMode="auto">
            <a:xfrm>
              <a:off x="-1" y="304800"/>
              <a:ext cx="12188825" cy="0"/>
            </a:xfrm>
            <a:prstGeom prst="line">
              <a:avLst/>
            </a:prstGeom>
            <a:noFill/>
            <a:ln w="38100">
              <a:solidFill>
                <a:srgbClr val="808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 name="Line 23"/>
            <p:cNvSpPr>
              <a:spLocks noChangeShapeType="1"/>
            </p:cNvSpPr>
            <p:nvPr/>
          </p:nvSpPr>
          <p:spPr bwMode="auto">
            <a:xfrm flipH="1">
              <a:off x="7618015" y="457200"/>
              <a:ext cx="4570809" cy="0"/>
            </a:xfrm>
            <a:prstGeom prst="line">
              <a:avLst/>
            </a:prstGeom>
            <a:noFill/>
            <a:ln w="19050">
              <a:solidFill>
                <a:srgbClr val="808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4" name="Line 24"/>
            <p:cNvSpPr>
              <a:spLocks noChangeShapeType="1"/>
            </p:cNvSpPr>
            <p:nvPr/>
          </p:nvSpPr>
          <p:spPr bwMode="auto">
            <a:xfrm flipV="1">
              <a:off x="7618015" y="0"/>
              <a:ext cx="0" cy="457200"/>
            </a:xfrm>
            <a:prstGeom prst="line">
              <a:avLst/>
            </a:prstGeom>
            <a:noFill/>
            <a:ln w="19050">
              <a:solidFill>
                <a:srgbClr val="808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5" name="Line 25"/>
            <p:cNvSpPr>
              <a:spLocks noChangeShapeType="1"/>
            </p:cNvSpPr>
            <p:nvPr/>
          </p:nvSpPr>
          <p:spPr bwMode="auto">
            <a:xfrm>
              <a:off x="11680956" y="1981200"/>
              <a:ext cx="507868"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 name="Line 26"/>
            <p:cNvSpPr>
              <a:spLocks noChangeShapeType="1"/>
            </p:cNvSpPr>
            <p:nvPr/>
          </p:nvSpPr>
          <p:spPr bwMode="auto">
            <a:xfrm>
              <a:off x="1320455" y="0"/>
              <a:ext cx="0" cy="1066800"/>
            </a:xfrm>
            <a:prstGeom prst="line">
              <a:avLst/>
            </a:prstGeom>
            <a:noFill/>
            <a:ln w="19050">
              <a:solidFill>
                <a:srgbClr val="808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 name="Line 27"/>
            <p:cNvSpPr>
              <a:spLocks noChangeShapeType="1"/>
            </p:cNvSpPr>
            <p:nvPr/>
          </p:nvSpPr>
          <p:spPr bwMode="auto">
            <a:xfrm flipH="1">
              <a:off x="-1" y="1066800"/>
              <a:ext cx="1320456" cy="0"/>
            </a:xfrm>
            <a:prstGeom prst="line">
              <a:avLst/>
            </a:prstGeom>
            <a:noFill/>
            <a:ln w="28575">
              <a:solidFill>
                <a:srgbClr val="808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 name="Line 30"/>
            <p:cNvSpPr>
              <a:spLocks noChangeShapeType="1"/>
            </p:cNvSpPr>
            <p:nvPr/>
          </p:nvSpPr>
          <p:spPr bwMode="auto">
            <a:xfrm flipH="1">
              <a:off x="-1" y="5257800"/>
              <a:ext cx="609441" cy="0"/>
            </a:xfrm>
            <a:prstGeom prst="line">
              <a:avLst/>
            </a:prstGeom>
            <a:noFill/>
            <a:ln w="28575">
              <a:solidFill>
                <a:srgbClr val="808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 name="Line 31"/>
            <p:cNvSpPr>
              <a:spLocks noChangeShapeType="1"/>
            </p:cNvSpPr>
            <p:nvPr/>
          </p:nvSpPr>
          <p:spPr bwMode="auto">
            <a:xfrm flipH="1">
              <a:off x="-1" y="5410200"/>
              <a:ext cx="609441" cy="0"/>
            </a:xfrm>
            <a:prstGeom prst="line">
              <a:avLst/>
            </a:prstGeom>
            <a:noFill/>
            <a:ln w="2857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3" name="Text Placeholder 2"/>
          <p:cNvSpPr>
            <a:spLocks noGrp="1"/>
          </p:cNvSpPr>
          <p:nvPr>
            <p:ph type="body" idx="1"/>
          </p:nvPr>
        </p:nvSpPr>
        <p:spPr>
          <a:xfrm>
            <a:off x="1522414" y="1828800"/>
            <a:ext cx="9601200" cy="41910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2" name="Title Placeholder 1"/>
          <p:cNvSpPr>
            <a:spLocks noGrp="1"/>
          </p:cNvSpPr>
          <p:nvPr>
            <p:ph type="title"/>
          </p:nvPr>
        </p:nvSpPr>
        <p:spPr>
          <a:xfrm>
            <a:off x="1522414" y="533400"/>
            <a:ext cx="9601200" cy="1143000"/>
          </a:xfrm>
          <a:prstGeom prst="rect">
            <a:avLst/>
          </a:prstGeom>
        </p:spPr>
        <p:txBody>
          <a:bodyPr vert="horz" lIns="91440" tIns="45720" rIns="91440" bIns="45720" rtlCol="0" anchor="b">
            <a:normAutofit/>
          </a:bodyPr>
          <a:lstStyle/>
          <a:p>
            <a:r>
              <a:rPr lang="en-US"/>
              <a:t>Click to edit Master title style</a:t>
            </a:r>
            <a:endParaRPr dirty="0"/>
          </a:p>
        </p:txBody>
      </p:sp>
    </p:spTree>
    <p:extLst>
      <p:ext uri="{BB962C8B-B14F-4D97-AF65-F5344CB8AC3E}">
        <p14:creationId xmlns:p14="http://schemas.microsoft.com/office/powerpoint/2010/main" val="77452268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 id="2147483692" r:id="rId1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3200" kern="1200">
          <a:solidFill>
            <a:schemeClr val="tx2"/>
          </a:solidFill>
          <a:latin typeface="+mj-lt"/>
          <a:ea typeface="+mj-ea"/>
          <a:cs typeface="+mj-cs"/>
        </a:defRPr>
      </a:lvl1pPr>
    </p:titleStyle>
    <p:bodyStyle>
      <a:lvl1pPr marL="223838" indent="-223838" algn="l" defTabSz="914400" rtl="0" eaLnBrk="1" latinLnBrk="0" hangingPunct="1">
        <a:lnSpc>
          <a:spcPct val="90000"/>
        </a:lnSpc>
        <a:spcBef>
          <a:spcPts val="1800"/>
        </a:spcBef>
        <a:buClr>
          <a:schemeClr val="accent2"/>
        </a:buClr>
        <a:buFont typeface="Arial" pitchFamily="34" charset="0"/>
        <a:buChar char="•"/>
        <a:defRPr sz="2000" kern="1200">
          <a:solidFill>
            <a:schemeClr val="tx1"/>
          </a:solidFill>
          <a:latin typeface="+mn-lt"/>
          <a:ea typeface="+mn-ea"/>
          <a:cs typeface="+mn-cs"/>
        </a:defRPr>
      </a:lvl1pPr>
      <a:lvl2pPr marL="502920" indent="-223838" algn="l" defTabSz="914400" rtl="0" eaLnBrk="1" latinLnBrk="0" hangingPunct="1">
        <a:lnSpc>
          <a:spcPct val="90000"/>
        </a:lnSpc>
        <a:spcBef>
          <a:spcPts val="800"/>
        </a:spcBef>
        <a:buClr>
          <a:schemeClr val="accent2"/>
        </a:buClr>
        <a:buFont typeface="Arial" pitchFamily="34" charset="0"/>
        <a:buChar char="–"/>
        <a:defRPr sz="1800" kern="1200">
          <a:solidFill>
            <a:schemeClr val="tx1"/>
          </a:solidFill>
          <a:latin typeface="+mn-lt"/>
          <a:ea typeface="+mn-ea"/>
          <a:cs typeface="+mn-cs"/>
        </a:defRPr>
      </a:lvl2pPr>
      <a:lvl3pPr marL="741363" indent="-171450" algn="l" defTabSz="914400" rtl="0" eaLnBrk="1" latinLnBrk="0" hangingPunct="1">
        <a:lnSpc>
          <a:spcPct val="90000"/>
        </a:lnSpc>
        <a:spcBef>
          <a:spcPts val="600"/>
        </a:spcBef>
        <a:buClr>
          <a:schemeClr val="accent2"/>
        </a:buClr>
        <a:buFont typeface="Arial" pitchFamily="34" charset="0"/>
        <a:buChar char="•"/>
        <a:defRPr sz="1600" kern="1200">
          <a:solidFill>
            <a:schemeClr val="tx1"/>
          </a:solidFill>
          <a:latin typeface="+mn-lt"/>
          <a:ea typeface="+mn-ea"/>
          <a:cs typeface="+mn-cs"/>
        </a:defRPr>
      </a:lvl3pPr>
      <a:lvl4pPr marL="966788" indent="-173038" algn="l" defTabSz="914400" rtl="0" eaLnBrk="1" latinLnBrk="0" hangingPunct="1">
        <a:lnSpc>
          <a:spcPct val="90000"/>
        </a:lnSpc>
        <a:spcBef>
          <a:spcPts val="600"/>
        </a:spcBef>
        <a:buClr>
          <a:schemeClr val="accent2"/>
        </a:buClr>
        <a:buFont typeface="Arial" pitchFamily="34" charset="0"/>
        <a:buChar char="–"/>
        <a:defRPr sz="1400" kern="1200">
          <a:solidFill>
            <a:schemeClr val="tx1"/>
          </a:solidFill>
          <a:latin typeface="+mn-lt"/>
          <a:ea typeface="+mn-ea"/>
          <a:cs typeface="+mn-cs"/>
        </a:defRPr>
      </a:lvl4pPr>
      <a:lvl5pPr marL="1208088" indent="-173038" algn="l" defTabSz="914400" rtl="0" eaLnBrk="1" latinLnBrk="0" hangingPunct="1">
        <a:lnSpc>
          <a:spcPct val="90000"/>
        </a:lnSpc>
        <a:spcBef>
          <a:spcPts val="600"/>
        </a:spcBef>
        <a:buClr>
          <a:schemeClr val="accent2"/>
        </a:buClr>
        <a:buFont typeface="Arial" pitchFamily="34" charset="0"/>
        <a:buChar char="•"/>
        <a:defRPr sz="1400" kern="1200">
          <a:solidFill>
            <a:schemeClr val="tx1"/>
          </a:solidFill>
          <a:latin typeface="+mn-lt"/>
          <a:ea typeface="+mn-ea"/>
          <a:cs typeface="+mn-cs"/>
        </a:defRPr>
      </a:lvl5pPr>
      <a:lvl6pPr marL="1444752" indent="-173736" algn="l" defTabSz="914400" rtl="0" eaLnBrk="1" latinLnBrk="0" hangingPunct="1">
        <a:lnSpc>
          <a:spcPct val="90000"/>
        </a:lnSpc>
        <a:spcBef>
          <a:spcPts val="600"/>
        </a:spcBef>
        <a:buFont typeface="Arial" pitchFamily="34" charset="0"/>
        <a:buChar char="–"/>
        <a:defRPr sz="1400" kern="1200">
          <a:solidFill>
            <a:schemeClr val="tx1"/>
          </a:solidFill>
          <a:latin typeface="+mn-lt"/>
          <a:ea typeface="+mn-ea"/>
          <a:cs typeface="+mn-cs"/>
        </a:defRPr>
      </a:lvl6pPr>
      <a:lvl7pPr marL="1682496" indent="-173736" algn="l" defTabSz="914400" rtl="0" eaLnBrk="1" latinLnBrk="0" hangingPunct="1">
        <a:lnSpc>
          <a:spcPct val="90000"/>
        </a:lnSpc>
        <a:spcBef>
          <a:spcPts val="600"/>
        </a:spcBef>
        <a:buFont typeface="Arial" pitchFamily="34" charset="0"/>
        <a:buChar char="•"/>
        <a:defRPr sz="1400" kern="1200">
          <a:solidFill>
            <a:schemeClr val="tx1"/>
          </a:solidFill>
          <a:latin typeface="+mn-lt"/>
          <a:ea typeface="+mn-ea"/>
          <a:cs typeface="+mn-cs"/>
        </a:defRPr>
      </a:lvl7pPr>
      <a:lvl8pPr marL="1920240" indent="-173736" algn="l" defTabSz="914400" rtl="0" eaLnBrk="1" latinLnBrk="0" hangingPunct="1">
        <a:lnSpc>
          <a:spcPct val="90000"/>
        </a:lnSpc>
        <a:spcBef>
          <a:spcPts val="600"/>
        </a:spcBef>
        <a:buFont typeface="Arial" pitchFamily="34" charset="0"/>
        <a:buChar char="–"/>
        <a:defRPr sz="1400" kern="1200">
          <a:solidFill>
            <a:schemeClr val="tx1"/>
          </a:solidFill>
          <a:latin typeface="+mn-lt"/>
          <a:ea typeface="+mn-ea"/>
          <a:cs typeface="+mn-cs"/>
        </a:defRPr>
      </a:lvl8pPr>
      <a:lvl9pPr marL="2157984" indent="-173736" algn="l" defTabSz="914400" rtl="0" eaLnBrk="1" latinLnBrk="0" hangingPunct="1">
        <a:lnSpc>
          <a:spcPct val="90000"/>
        </a:lnSpc>
        <a:spcBef>
          <a:spcPts val="600"/>
        </a:spcBef>
        <a:buFont typeface="Arial" pitchFamily="34" charset="0"/>
        <a:buChar char="•"/>
        <a:defRPr sz="14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simpletruths.com/motivational-quote-videos.html"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220.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hyperlink" Target="http://illuminations.nctm.org/activity.aspx?id=3482" TargetMode="External"/><Relationship Id="rId2" Type="http://schemas.openxmlformats.org/officeDocument/2006/relationships/hyperlink" Target="http://www.glencoe.com/sites/common_assets/mathematics/ebook_assets/vmf/VMF-Interface.html" TargetMode="External"/><Relationship Id="rId1" Type="http://schemas.openxmlformats.org/officeDocument/2006/relationships/slideLayout" Target="../slideLayouts/slideLayout2.xml"/><Relationship Id="rId5" Type="http://schemas.openxmlformats.org/officeDocument/2006/relationships/image" Target="../media/image78.png"/><Relationship Id="rId4" Type="http://schemas.openxmlformats.org/officeDocument/2006/relationships/image" Target="../media/image230.png"/></Relationships>
</file>

<file path=ppt/slides/_rels/slide103.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240.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250.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100.tmp"/><Relationship Id="rId2" Type="http://schemas.openxmlformats.org/officeDocument/2006/relationships/image" Target="../media/image99.tmp"/><Relationship Id="rId1" Type="http://schemas.openxmlformats.org/officeDocument/2006/relationships/slideLayout" Target="../slideLayouts/slideLayout2.xml"/><Relationship Id="rId4" Type="http://schemas.openxmlformats.org/officeDocument/2006/relationships/image" Target="../media/image78.png"/></Relationships>
</file>

<file path=ppt/slides/_rels/slide107.xml.rels><?xml version="1.0" encoding="UTF-8" standalone="yes"?>
<Relationships xmlns="http://schemas.openxmlformats.org/package/2006/relationships"><Relationship Id="rId3" Type="http://schemas.openxmlformats.org/officeDocument/2006/relationships/image" Target="../media/image102.tmp"/><Relationship Id="rId2" Type="http://schemas.openxmlformats.org/officeDocument/2006/relationships/image" Target="../media/image101.tmp"/><Relationship Id="rId1" Type="http://schemas.openxmlformats.org/officeDocument/2006/relationships/slideLayout" Target="../slideLayouts/slideLayout2.xml"/><Relationship Id="rId4" Type="http://schemas.openxmlformats.org/officeDocument/2006/relationships/image" Target="../media/image78.png"/></Relationships>
</file>

<file path=ppt/slides/_rels/slide108.xml.rels><?xml version="1.0" encoding="UTF-8" standalone="yes"?>
<Relationships xmlns="http://schemas.openxmlformats.org/package/2006/relationships"><Relationship Id="rId3" Type="http://schemas.openxmlformats.org/officeDocument/2006/relationships/image" Target="../media/image104.tmp"/><Relationship Id="rId2" Type="http://schemas.openxmlformats.org/officeDocument/2006/relationships/image" Target="../media/image103.tmp"/><Relationship Id="rId1" Type="http://schemas.openxmlformats.org/officeDocument/2006/relationships/slideLayout" Target="../slideLayouts/slideLayout2.xml"/><Relationship Id="rId4" Type="http://schemas.openxmlformats.org/officeDocument/2006/relationships/image" Target="../media/image78.png"/></Relationships>
</file>

<file path=ppt/slides/_rels/slide109.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105.tmp"/><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hyperlink" Target="https://bouncyballs.org/" TargetMode="Externa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image" Target="../media/image106.png"/><Relationship Id="rId1" Type="http://schemas.openxmlformats.org/officeDocument/2006/relationships/slideLayout" Target="../slideLayouts/slideLayout2.xml"/><Relationship Id="rId4" Type="http://schemas.openxmlformats.org/officeDocument/2006/relationships/image" Target="../media/image108.png"/></Relationships>
</file>

<file path=ppt/slides/_rels/slide111.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110.tmp"/><Relationship Id="rId2" Type="http://schemas.openxmlformats.org/officeDocument/2006/relationships/image" Target="../media/image109.tmp"/><Relationship Id="rId1" Type="http://schemas.openxmlformats.org/officeDocument/2006/relationships/slideLayout" Target="../slideLayouts/slideLayout2.xml"/><Relationship Id="rId5" Type="http://schemas.openxmlformats.org/officeDocument/2006/relationships/image" Target="../media/image108.png"/><Relationship Id="rId4" Type="http://schemas.openxmlformats.org/officeDocument/2006/relationships/image" Target="../media/image111.tmp"/></Relationships>
</file>

<file path=ppt/slides/_rels/slide115.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12.tmp"/><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13.tmp"/><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image" Target="../media/image115.tmp"/><Relationship Id="rId2" Type="http://schemas.openxmlformats.org/officeDocument/2006/relationships/image" Target="../media/image114.tmp"/><Relationship Id="rId1" Type="http://schemas.openxmlformats.org/officeDocument/2006/relationships/slideLayout" Target="../slideLayouts/slideLayout2.xml"/><Relationship Id="rId5" Type="http://schemas.openxmlformats.org/officeDocument/2006/relationships/image" Target="../media/image108.png"/><Relationship Id="rId4" Type="http://schemas.openxmlformats.org/officeDocument/2006/relationships/image" Target="../media/image116.tmp"/></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http://www.online-stopwatch.com/classroom-timers/" TargetMode="Externa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image" Target="../media/image118.tmp"/><Relationship Id="rId2" Type="http://schemas.openxmlformats.org/officeDocument/2006/relationships/image" Target="../media/image117.tmp"/><Relationship Id="rId1" Type="http://schemas.openxmlformats.org/officeDocument/2006/relationships/slideLayout" Target="../slideLayouts/slideLayout2.xml"/><Relationship Id="rId4" Type="http://schemas.openxmlformats.org/officeDocument/2006/relationships/image" Target="../media/image108.png"/></Relationships>
</file>

<file path=ppt/slides/_rels/slide123.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19.tmp"/><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20.tmp"/><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3" Type="http://schemas.openxmlformats.org/officeDocument/2006/relationships/hyperlink" Target="http://www.vernier.com/training/videos/play/?video=113" TargetMode="External"/><Relationship Id="rId2" Type="http://schemas.openxmlformats.org/officeDocument/2006/relationships/hyperlink" Target="http://www2.vernier.com/sample_labs/MSV-33-COMP-graphing_motion.pdf" TargetMode="External"/><Relationship Id="rId1" Type="http://schemas.openxmlformats.org/officeDocument/2006/relationships/slideLayout" Target="../slideLayouts/slideLayout2.xml"/><Relationship Id="rId4" Type="http://schemas.openxmlformats.org/officeDocument/2006/relationships/image" Target="../media/image108.png"/></Relationships>
</file>

<file path=ppt/slides/_rels/slide1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21.tmp"/><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3" Type="http://schemas.openxmlformats.org/officeDocument/2006/relationships/image" Target="../media/image123.tmp"/><Relationship Id="rId2" Type="http://schemas.openxmlformats.org/officeDocument/2006/relationships/image" Target="../media/image122.tmp"/><Relationship Id="rId1" Type="http://schemas.openxmlformats.org/officeDocument/2006/relationships/slideLayout" Target="../slideLayouts/slideLayout2.xml"/><Relationship Id="rId4" Type="http://schemas.openxmlformats.org/officeDocument/2006/relationships/image" Target="../media/image108.png"/></Relationships>
</file>

<file path=ppt/slides/_rels/slide134.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image" Target="../media/image124.jpeg"/><Relationship Id="rId1" Type="http://schemas.openxmlformats.org/officeDocument/2006/relationships/slideLayout" Target="../slideLayouts/slideLayout2.xml"/><Relationship Id="rId4" Type="http://schemas.openxmlformats.org/officeDocument/2006/relationships/image" Target="../media/image126.png"/></Relationships>
</file>

<file path=ppt/slides/_rels/slide136.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28.png"/><Relationship Id="rId4" Type="http://schemas.openxmlformats.org/officeDocument/2006/relationships/hyperlink" Target="https://www.ted.com/talks/malcolm_gladwell_on_spaghetti_sauce" TargetMode="External"/></Relationships>
</file>

<file path=ppt/slides/_rels/slide137.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29.jpeg"/><Relationship Id="rId1" Type="http://schemas.openxmlformats.org/officeDocument/2006/relationships/slideLayout" Target="../slideLayouts/slideLayout14.xml"/></Relationships>
</file>

<file path=ppt/slides/_rels/slide138.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image" Target="../media/image131.jpeg"/><Relationship Id="rId1" Type="http://schemas.openxmlformats.org/officeDocument/2006/relationships/slideLayout" Target="../slideLayouts/slideLayout15.xml"/><Relationship Id="rId4" Type="http://schemas.openxmlformats.org/officeDocument/2006/relationships/image" Target="../media/image130.png"/></Relationships>
</file>

<file path=ppt/slides/_rels/slide139.xml.rels><?xml version="1.0" encoding="UTF-8" standalone="yes"?>
<Relationships xmlns="http://schemas.openxmlformats.org/package/2006/relationships"><Relationship Id="rId3" Type="http://schemas.openxmlformats.org/officeDocument/2006/relationships/hyperlink" Target="https://teacherleaders.wordpress.com/2014/06/28/standards-based-choice-assessment/" TargetMode="External"/><Relationship Id="rId2" Type="http://schemas.openxmlformats.org/officeDocument/2006/relationships/image" Target="../media/image133.png"/><Relationship Id="rId1" Type="http://schemas.openxmlformats.org/officeDocument/2006/relationships/slideLayout" Target="../slideLayouts/slideLayout16.xml"/><Relationship Id="rId4" Type="http://schemas.openxmlformats.org/officeDocument/2006/relationships/image" Target="../media/image130.png"/></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image" Target="../media/image134.png"/><Relationship Id="rId1" Type="http://schemas.openxmlformats.org/officeDocument/2006/relationships/slideLayout" Target="../slideLayouts/slideLayout17.xml"/><Relationship Id="rId4" Type="http://schemas.openxmlformats.org/officeDocument/2006/relationships/image" Target="../media/image130.png"/></Relationships>
</file>

<file path=ppt/slides/_rels/slide141.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3" Type="http://schemas.openxmlformats.org/officeDocument/2006/relationships/image" Target="../media/image138.JPG"/><Relationship Id="rId2" Type="http://schemas.openxmlformats.org/officeDocument/2006/relationships/image" Target="../media/image137.png"/><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3" Type="http://schemas.openxmlformats.org/officeDocument/2006/relationships/hyperlink" Target="http://www.mathplayground.com/thinkingblocks.html" TargetMode="External"/><Relationship Id="rId2" Type="http://schemas.openxmlformats.org/officeDocument/2006/relationships/hyperlink" Target="http://www.livebinders.com/play/play?id=1643410" TargetMode="External"/><Relationship Id="rId1" Type="http://schemas.openxmlformats.org/officeDocument/2006/relationships/slideLayout" Target="../slideLayouts/slideLayout18.xml"/><Relationship Id="rId6" Type="http://schemas.openxmlformats.org/officeDocument/2006/relationships/hyperlink" Target="http://onslowaig.weebly.com/gifted-conference-presentations.html" TargetMode="External"/><Relationship Id="rId5" Type="http://schemas.openxmlformats.org/officeDocument/2006/relationships/hyperlink" Target="http://onslowaig.weebly.com/gifted-links-symbaloo.html" TargetMode="External"/><Relationship Id="rId4" Type="http://schemas.openxmlformats.org/officeDocument/2006/relationships/hyperlink" Target="https://quantiles.com/tools/quantile-teacher-assistant/" TargetMode="External"/></Relationships>
</file>

<file path=ppt/slides/_rels/slide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hyperlink" Target="http://www.rec4.com/filestore/rec4_anchoractivitypacket_080513.pdf" TargetMode="Externa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http://www.ncpublicschools.org/docs/accountability/uisrs/eoguisr12.pdf" TargetMode="External"/><Relationship Id="rId2" Type="http://schemas.openxmlformats.org/officeDocument/2006/relationships/image" Target="../media/image20.pn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22.wmf"/><Relationship Id="rId5" Type="http://schemas.openxmlformats.org/officeDocument/2006/relationships/oleObject" Target="https://onslowcountyschools-my.sharepoint.com/personal/michael_elder_onslow_k12_nc_us/Documents/Differentiation%20and%20Math-Science%20PD/Users/michael.elder/Desktop/QuantileResource42143.pdf" TargetMode="External"/><Relationship Id="rId4" Type="http://schemas.openxmlformats.org/officeDocument/2006/relationships/image" Target="../media/image24.png"/></Relationships>
</file>

<file path=ppt/slides/_rels/slide2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hyperlink" Target="MATH.Grade3.FractionFlags.doc" TargetMode="Externa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3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3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hyperlink" Target="http://www.turnonccmath.net/" TargetMode="External"/><Relationship Id="rId2" Type="http://schemas.openxmlformats.org/officeDocument/2006/relationships/hyperlink" Target="http://www.sudds.co/" TargetMode="External"/><Relationship Id="rId1" Type="http://schemas.openxmlformats.org/officeDocument/2006/relationships/slideLayout" Target="../slideLayouts/slideLayout2.xml"/><Relationship Id="rId5" Type="http://schemas.openxmlformats.org/officeDocument/2006/relationships/hyperlink" Target="http://ncaigirp.ncdpi.wikispaces.net/Mathematics" TargetMode="External"/><Relationship Id="rId4" Type="http://schemas.openxmlformats.org/officeDocument/2006/relationships/hyperlink" Target="https://www.quantiles.com/tools/quantile-teacher-assistant/" TargetMode="External"/></Relationships>
</file>

<file path=ppt/slides/_rels/slide4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hyperlink" Target="http://www.bie.org/" TargetMode="External"/><Relationship Id="rId1" Type="http://schemas.openxmlformats.org/officeDocument/2006/relationships/slideLayout" Target="../slideLayouts/slideLayout2.xml"/><Relationship Id="rId5" Type="http://schemas.openxmlformats.org/officeDocument/2006/relationships/image" Target="../media/image49.png"/><Relationship Id="rId4" Type="http://schemas.openxmlformats.org/officeDocument/2006/relationships/image" Target="../media/image48.png"/></Relationships>
</file>

<file path=ppt/slides/_rels/slide53.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s://newsela.com/articles/#/subject/science-and-math"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hyperlink" Target="http://www.discoveryeducation.com/" TargetMode="External"/><Relationship Id="rId4" Type="http://schemas.openxmlformats.org/officeDocument/2006/relationships/hyperlink" Target="http://www.yummymath.com/" TargetMode="External"/></Relationships>
</file>

<file path=ppt/slides/_rels/slide60.xml.rels><?xml version="1.0" encoding="UTF-8" standalone="yes"?>
<Relationships xmlns="http://schemas.openxmlformats.org/package/2006/relationships"><Relationship Id="rId3" Type="http://schemas.openxmlformats.org/officeDocument/2006/relationships/image" Target="../media/image57.tmp"/><Relationship Id="rId2" Type="http://schemas.openxmlformats.org/officeDocument/2006/relationships/image" Target="../media/image56.tmp"/><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61.xml.rels><?xml version="1.0" encoding="UTF-8" standalone="yes"?>
<Relationships xmlns="http://schemas.openxmlformats.org/package/2006/relationships"><Relationship Id="rId3" Type="http://schemas.openxmlformats.org/officeDocument/2006/relationships/image" Target="../media/image59.tmp"/><Relationship Id="rId2" Type="http://schemas.openxmlformats.org/officeDocument/2006/relationships/image" Target="../media/image58.tmp"/><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6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60.tmp"/><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61.tmp"/><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62.tmp"/><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63.tmp"/><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65.tmp"/><Relationship Id="rId2" Type="http://schemas.openxmlformats.org/officeDocument/2006/relationships/image" Target="../media/image64.tmp"/><Relationship Id="rId1" Type="http://schemas.openxmlformats.org/officeDocument/2006/relationships/slideLayout" Target="../slideLayouts/slideLayout2.xml"/><Relationship Id="rId5" Type="http://schemas.openxmlformats.org/officeDocument/2006/relationships/image" Target="../media/image52.png"/><Relationship Id="rId4" Type="http://schemas.openxmlformats.org/officeDocument/2006/relationships/image" Target="../media/image66.tmp"/></Relationships>
</file>

<file path=ppt/slides/_rels/slide69.xml.rels><?xml version="1.0" encoding="UTF-8" standalone="yes"?>
<Relationships xmlns="http://schemas.openxmlformats.org/package/2006/relationships"><Relationship Id="rId3" Type="http://schemas.openxmlformats.org/officeDocument/2006/relationships/image" Target="../media/image68.tmp"/><Relationship Id="rId2" Type="http://schemas.openxmlformats.org/officeDocument/2006/relationships/image" Target="../media/image67.tmp"/><Relationship Id="rId1" Type="http://schemas.openxmlformats.org/officeDocument/2006/relationships/slideLayout" Target="../slideLayouts/slideLayout2.xml"/><Relationship Id="rId5" Type="http://schemas.openxmlformats.org/officeDocument/2006/relationships/image" Target="../media/image52.png"/><Relationship Id="rId4" Type="http://schemas.openxmlformats.org/officeDocument/2006/relationships/image" Target="../media/image66.tmp"/></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70.tmp"/><Relationship Id="rId2" Type="http://schemas.openxmlformats.org/officeDocument/2006/relationships/image" Target="../media/image69.tmp"/><Relationship Id="rId1" Type="http://schemas.openxmlformats.org/officeDocument/2006/relationships/slideLayout" Target="../slideLayouts/slideLayout2.xml"/><Relationship Id="rId5" Type="http://schemas.openxmlformats.org/officeDocument/2006/relationships/image" Target="../media/image52.png"/><Relationship Id="rId4" Type="http://schemas.openxmlformats.org/officeDocument/2006/relationships/image" Target="../media/image66.tmp"/></Relationships>
</file>

<file path=ppt/slides/_rels/slide7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71.tmp"/><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73.tmp"/><Relationship Id="rId2" Type="http://schemas.openxmlformats.org/officeDocument/2006/relationships/image" Target="../media/image72.tmp"/><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74.xml.rels><?xml version="1.0" encoding="UTF-8" standalone="yes"?>
<Relationships xmlns="http://schemas.openxmlformats.org/package/2006/relationships"><Relationship Id="rId3" Type="http://schemas.openxmlformats.org/officeDocument/2006/relationships/image" Target="../media/image73.tmp"/><Relationship Id="rId2" Type="http://schemas.openxmlformats.org/officeDocument/2006/relationships/image" Target="../media/image74.tmp"/><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75.xml.rels><?xml version="1.0" encoding="UTF-8" standalone="yes"?>
<Relationships xmlns="http://schemas.openxmlformats.org/package/2006/relationships"><Relationship Id="rId3" Type="http://schemas.openxmlformats.org/officeDocument/2006/relationships/image" Target="../media/image73.tmp"/><Relationship Id="rId2" Type="http://schemas.openxmlformats.org/officeDocument/2006/relationships/image" Target="../media/image75.tmp"/><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76.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76.tmp"/><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80.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78.png"/><Relationship Id="rId5" Type="http://schemas.openxmlformats.org/officeDocument/2006/relationships/image" Target="../media/image79.emf"/><Relationship Id="rId4" Type="http://schemas.openxmlformats.org/officeDocument/2006/relationships/oleObject" Target="../embeddings/oleObject1.bin"/></Relationships>
</file>

<file path=ppt/slides/_rels/slide81.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3.vml"/><Relationship Id="rId5" Type="http://schemas.openxmlformats.org/officeDocument/2006/relationships/image" Target="../media/image78.png"/><Relationship Id="rId4" Type="http://schemas.openxmlformats.org/officeDocument/2006/relationships/image" Target="../media/image81.emf"/></Relationships>
</file>

<file path=ppt/slides/_rels/slide82.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82.gif"/><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8" Type="http://schemas.openxmlformats.org/officeDocument/2006/relationships/image" Target="../media/image86.tmp"/><Relationship Id="rId3" Type="http://schemas.openxmlformats.org/officeDocument/2006/relationships/image" Target="../media/image78.png"/><Relationship Id="rId7" Type="http://schemas.openxmlformats.org/officeDocument/2006/relationships/image" Target="../media/image85.tmp"/><Relationship Id="rId2" Type="http://schemas.openxmlformats.org/officeDocument/2006/relationships/slideLayout" Target="../slideLayouts/slideLayout2.xml"/><Relationship Id="rId1" Type="http://schemas.openxmlformats.org/officeDocument/2006/relationships/vmlDrawing" Target="../drawings/vmlDrawing4.vml"/><Relationship Id="rId6" Type="http://schemas.openxmlformats.org/officeDocument/2006/relationships/image" Target="../media/image84.tmp"/><Relationship Id="rId5" Type="http://schemas.openxmlformats.org/officeDocument/2006/relationships/image" Target="../media/image83.wmf"/><Relationship Id="rId4" Type="http://schemas.openxmlformats.org/officeDocument/2006/relationships/oleObject" Target="../embeddings/oleObject3.bin"/></Relationships>
</file>

<file path=ppt/slides/_rels/slide89.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87.tmp"/><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89.tmp"/><Relationship Id="rId2" Type="http://schemas.openxmlformats.org/officeDocument/2006/relationships/image" Target="../media/image88.tmp"/><Relationship Id="rId1" Type="http://schemas.openxmlformats.org/officeDocument/2006/relationships/slideLayout" Target="../slideLayouts/slideLayout2.xml"/><Relationship Id="rId5" Type="http://schemas.openxmlformats.org/officeDocument/2006/relationships/image" Target="../media/image78.png"/><Relationship Id="rId4" Type="http://schemas.openxmlformats.org/officeDocument/2006/relationships/image" Target="../media/image90.tmp"/></Relationships>
</file>

<file path=ppt/slides/_rels/slide94.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91.tmp"/><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92.tmp"/><Relationship Id="rId1" Type="http://schemas.openxmlformats.org/officeDocument/2006/relationships/slideLayout" Target="../slideLayouts/slideLayout2.xml"/><Relationship Id="rId5" Type="http://schemas.openxmlformats.org/officeDocument/2006/relationships/image" Target="../media/image94.tmp"/><Relationship Id="rId4" Type="http://schemas.openxmlformats.org/officeDocument/2006/relationships/image" Target="../media/image93.tmp"/></Relationships>
</file>

<file path=ppt/slides/_rels/slide98.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95.tmp"/><Relationship Id="rId1" Type="http://schemas.openxmlformats.org/officeDocument/2006/relationships/slideLayout" Target="../slideLayouts/slideLayout2.xml"/><Relationship Id="rId5" Type="http://schemas.openxmlformats.org/officeDocument/2006/relationships/image" Target="../media/image97.tmp"/><Relationship Id="rId4" Type="http://schemas.openxmlformats.org/officeDocument/2006/relationships/image" Target="../media/image96.tmp"/></Relationships>
</file>

<file path=ppt/slides/_rels/slide99.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98.tmp"/><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522413" y="4953000"/>
            <a:ext cx="8229600" cy="1676400"/>
          </a:xfrm>
        </p:spPr>
        <p:txBody>
          <a:bodyPr>
            <a:normAutofit/>
          </a:bodyPr>
          <a:lstStyle/>
          <a:p>
            <a:r>
              <a:rPr lang="en-US" dirty="0"/>
              <a:t>Michael Elder </a:t>
            </a:r>
          </a:p>
          <a:p>
            <a:r>
              <a:rPr lang="en-US" dirty="0"/>
              <a:t>Academic Innovation and Gifted Services</a:t>
            </a:r>
          </a:p>
          <a:p>
            <a:r>
              <a:rPr lang="en-US" dirty="0"/>
              <a:t>Onslow County Schools</a:t>
            </a:r>
          </a:p>
          <a:p>
            <a:r>
              <a:rPr lang="en-US" dirty="0"/>
              <a:t>March 2017</a:t>
            </a:r>
          </a:p>
        </p:txBody>
      </p:sp>
      <p:sp>
        <p:nvSpPr>
          <p:cNvPr id="2" name="Title 1"/>
          <p:cNvSpPr>
            <a:spLocks noGrp="1"/>
          </p:cNvSpPr>
          <p:nvPr>
            <p:ph type="ctrTitle"/>
          </p:nvPr>
        </p:nvSpPr>
        <p:spPr/>
        <p:txBody>
          <a:bodyPr/>
          <a:lstStyle/>
          <a:p>
            <a:r>
              <a:rPr lang="en-US" dirty="0"/>
              <a:t>Differentiation: Math Focus </a:t>
            </a:r>
          </a:p>
        </p:txBody>
      </p:sp>
      <p:sp>
        <p:nvSpPr>
          <p:cNvPr id="5" name="Rectangle 4"/>
          <p:cNvSpPr/>
          <p:nvPr/>
        </p:nvSpPr>
        <p:spPr>
          <a:xfrm>
            <a:off x="8121877" y="5676573"/>
            <a:ext cx="3260271" cy="923330"/>
          </a:xfrm>
          <a:prstGeom prst="rect">
            <a:avLst/>
          </a:prstGeom>
        </p:spPr>
        <p:txBody>
          <a:bodyPr wrap="square">
            <a:spAutoFit/>
          </a:bodyPr>
          <a:lstStyle/>
          <a:p>
            <a:r>
              <a:rPr lang="en-US" dirty="0">
                <a:hlinkClick r:id="rId3"/>
              </a:rPr>
              <a:t>http://www.simpletruths.com/motivational-quote-videos.html</a:t>
            </a:r>
            <a:r>
              <a:rPr lang="en-US" dirty="0"/>
              <a:t> </a:t>
            </a:r>
          </a:p>
        </p:txBody>
      </p:sp>
      <p:pic>
        <p:nvPicPr>
          <p:cNvPr id="7" name="Picture 6"/>
          <p:cNvPicPr>
            <a:picLocks noChangeAspect="1"/>
          </p:cNvPicPr>
          <p:nvPr/>
        </p:nvPicPr>
        <p:blipFill>
          <a:blip r:embed="rId4"/>
          <a:stretch>
            <a:fillRect/>
          </a:stretch>
        </p:blipFill>
        <p:spPr>
          <a:xfrm>
            <a:off x="7052670" y="496933"/>
            <a:ext cx="4543425" cy="2319466"/>
          </a:xfrm>
          <a:prstGeom prst="rect">
            <a:avLst/>
          </a:prstGeom>
        </p:spPr>
      </p:pic>
    </p:spTree>
    <p:extLst>
      <p:ext uri="{BB962C8B-B14F-4D97-AF65-F5344CB8AC3E}">
        <p14:creationId xmlns:p14="http://schemas.microsoft.com/office/powerpoint/2010/main" val="29672666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ontent Placeholder 2"/>
          <p:cNvGraphicFramePr>
            <a:graphicFrameLocks noGrp="1"/>
          </p:cNvGraphicFramePr>
          <p:nvPr>
            <p:ph idx="1"/>
            <p:extLst>
              <p:ext uri="{D42A27DB-BD31-4B8C-83A1-F6EECF244321}">
                <p14:modId xmlns:p14="http://schemas.microsoft.com/office/powerpoint/2010/main" val="513925495"/>
              </p:ext>
            </p:extLst>
          </p:nvPr>
        </p:nvGraphicFramePr>
        <p:xfrm>
          <a:off x="1522413" y="1828800"/>
          <a:ext cx="9601200" cy="2616200"/>
        </p:xfrm>
        <a:graphic>
          <a:graphicData uri="http://schemas.openxmlformats.org/drawingml/2006/table">
            <a:tbl>
              <a:tblPr firstRow="1" bandRow="1">
                <a:tableStyleId>{5C22544A-7EE6-4342-B048-85BDC9FD1C3A}</a:tableStyleId>
              </a:tblPr>
              <a:tblGrid>
                <a:gridCol w="1920240">
                  <a:extLst>
                    <a:ext uri="{9D8B030D-6E8A-4147-A177-3AD203B41FA5}">
                      <a16:colId xmlns:a16="http://schemas.microsoft.com/office/drawing/2014/main" xmlns="" val="20000"/>
                    </a:ext>
                  </a:extLst>
                </a:gridCol>
                <a:gridCol w="1920240">
                  <a:extLst>
                    <a:ext uri="{9D8B030D-6E8A-4147-A177-3AD203B41FA5}">
                      <a16:colId xmlns:a16="http://schemas.microsoft.com/office/drawing/2014/main" xmlns="" val="20001"/>
                    </a:ext>
                  </a:extLst>
                </a:gridCol>
                <a:gridCol w="1920240">
                  <a:extLst>
                    <a:ext uri="{9D8B030D-6E8A-4147-A177-3AD203B41FA5}">
                      <a16:colId xmlns:a16="http://schemas.microsoft.com/office/drawing/2014/main" xmlns="" val="20002"/>
                    </a:ext>
                  </a:extLst>
                </a:gridCol>
                <a:gridCol w="1920240">
                  <a:extLst>
                    <a:ext uri="{9D8B030D-6E8A-4147-A177-3AD203B41FA5}">
                      <a16:colId xmlns:a16="http://schemas.microsoft.com/office/drawing/2014/main" xmlns="" val="20003"/>
                    </a:ext>
                  </a:extLst>
                </a:gridCol>
                <a:gridCol w="1920240">
                  <a:extLst>
                    <a:ext uri="{9D8B030D-6E8A-4147-A177-3AD203B41FA5}">
                      <a16:colId xmlns:a16="http://schemas.microsoft.com/office/drawing/2014/main" xmlns="" val="20004"/>
                    </a:ext>
                  </a:extLst>
                </a:gridCol>
              </a:tblGrid>
              <a:tr h="370840">
                <a:tc gridSpan="5">
                  <a:txBody>
                    <a:bodyPr/>
                    <a:lstStyle/>
                    <a:p>
                      <a:pPr algn="ctr"/>
                      <a:r>
                        <a:rPr lang="en-US" dirty="0"/>
                        <a:t>Level of Achievement</a:t>
                      </a:r>
                      <a:r>
                        <a:rPr lang="en-US" baseline="0" dirty="0"/>
                        <a:t> (1 being the highest)</a:t>
                      </a:r>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xmlns="" val="10000"/>
                  </a:ext>
                </a:extLst>
              </a:tr>
              <a:tr h="391160">
                <a:tc>
                  <a:txBody>
                    <a:bodyPr/>
                    <a:lstStyle/>
                    <a:p>
                      <a:r>
                        <a:rPr lang="en-US" dirty="0"/>
                        <a:t>Student 1</a:t>
                      </a:r>
                    </a:p>
                  </a:txBody>
                  <a:tcPr/>
                </a:tc>
                <a:tc>
                  <a:txBody>
                    <a:bodyPr/>
                    <a:lstStyle/>
                    <a:p>
                      <a:r>
                        <a:rPr lang="en-US" dirty="0"/>
                        <a:t>Student</a:t>
                      </a:r>
                      <a:r>
                        <a:rPr lang="en-US" baseline="0" dirty="0"/>
                        <a:t> 2</a:t>
                      </a:r>
                      <a:endParaRPr lang="en-US" dirty="0"/>
                    </a:p>
                  </a:txBody>
                  <a:tcPr/>
                </a:tc>
                <a:tc>
                  <a:txBody>
                    <a:bodyPr/>
                    <a:lstStyle/>
                    <a:p>
                      <a:r>
                        <a:rPr lang="en-US" dirty="0"/>
                        <a:t>Student 3</a:t>
                      </a:r>
                    </a:p>
                  </a:txBody>
                  <a:tcPr/>
                </a:tc>
                <a:tc>
                  <a:txBody>
                    <a:bodyPr/>
                    <a:lstStyle/>
                    <a:p>
                      <a:r>
                        <a:rPr lang="en-US" dirty="0"/>
                        <a:t>Student 4</a:t>
                      </a:r>
                    </a:p>
                  </a:txBody>
                  <a:tcPr/>
                </a:tc>
                <a:tc>
                  <a:txBody>
                    <a:bodyPr/>
                    <a:lstStyle/>
                    <a:p>
                      <a:r>
                        <a:rPr lang="en-US" dirty="0"/>
                        <a:t>Student 5</a:t>
                      </a:r>
                    </a:p>
                  </a:txBody>
                  <a:tcPr/>
                </a:tc>
                <a:extLst>
                  <a:ext uri="{0D108BD9-81ED-4DB2-BD59-A6C34878D82A}">
                    <a16:rowId xmlns:a16="http://schemas.microsoft.com/office/drawing/2014/main" xmlns="" val="10001"/>
                  </a:ext>
                </a:extLst>
              </a:tr>
              <a:tr h="370840">
                <a:tc>
                  <a:txBody>
                    <a:bodyPr/>
                    <a:lstStyle/>
                    <a:p>
                      <a:r>
                        <a:rPr lang="en-US" dirty="0"/>
                        <a:t>Student 6</a:t>
                      </a:r>
                    </a:p>
                  </a:txBody>
                  <a:tcPr/>
                </a:tc>
                <a:tc>
                  <a:txBody>
                    <a:bodyPr/>
                    <a:lstStyle/>
                    <a:p>
                      <a:r>
                        <a:rPr lang="en-US" dirty="0"/>
                        <a:t>Student 7</a:t>
                      </a:r>
                    </a:p>
                  </a:txBody>
                  <a:tcPr/>
                </a:tc>
                <a:tc>
                  <a:txBody>
                    <a:bodyPr/>
                    <a:lstStyle/>
                    <a:p>
                      <a:r>
                        <a:rPr lang="en-US" dirty="0"/>
                        <a:t>Student 8</a:t>
                      </a:r>
                    </a:p>
                  </a:txBody>
                  <a:tcPr/>
                </a:tc>
                <a:tc>
                  <a:txBody>
                    <a:bodyPr/>
                    <a:lstStyle/>
                    <a:p>
                      <a:r>
                        <a:rPr lang="en-US" dirty="0"/>
                        <a:t>Student 9</a:t>
                      </a:r>
                    </a:p>
                  </a:txBody>
                  <a:tcPr/>
                </a:tc>
                <a:tc>
                  <a:txBody>
                    <a:bodyPr/>
                    <a:lstStyle/>
                    <a:p>
                      <a:r>
                        <a:rPr lang="en-US" dirty="0"/>
                        <a:t>Student 10</a:t>
                      </a:r>
                    </a:p>
                  </a:txBody>
                  <a:tcPr/>
                </a:tc>
                <a:extLst>
                  <a:ext uri="{0D108BD9-81ED-4DB2-BD59-A6C34878D82A}">
                    <a16:rowId xmlns:a16="http://schemas.microsoft.com/office/drawing/2014/main" xmlns="" val="10002"/>
                  </a:ext>
                </a:extLst>
              </a:tr>
              <a:tr h="370840">
                <a:tc>
                  <a:txBody>
                    <a:bodyPr/>
                    <a:lstStyle/>
                    <a:p>
                      <a:r>
                        <a:rPr lang="en-US" dirty="0"/>
                        <a:t>Student 11</a:t>
                      </a:r>
                    </a:p>
                  </a:txBody>
                  <a:tcPr/>
                </a:tc>
                <a:tc>
                  <a:txBody>
                    <a:bodyPr/>
                    <a:lstStyle/>
                    <a:p>
                      <a:r>
                        <a:rPr lang="en-US" dirty="0"/>
                        <a:t>Student 12</a:t>
                      </a:r>
                    </a:p>
                  </a:txBody>
                  <a:tcPr/>
                </a:tc>
                <a:tc>
                  <a:txBody>
                    <a:bodyPr/>
                    <a:lstStyle/>
                    <a:p>
                      <a:r>
                        <a:rPr lang="en-US" dirty="0"/>
                        <a:t>Student 13</a:t>
                      </a:r>
                    </a:p>
                  </a:txBody>
                  <a:tcPr/>
                </a:tc>
                <a:tc>
                  <a:txBody>
                    <a:bodyPr/>
                    <a:lstStyle/>
                    <a:p>
                      <a:r>
                        <a:rPr lang="en-US" dirty="0"/>
                        <a:t>Student 14</a:t>
                      </a:r>
                    </a:p>
                  </a:txBody>
                  <a:tcPr/>
                </a:tc>
                <a:tc>
                  <a:txBody>
                    <a:bodyPr/>
                    <a:lstStyle/>
                    <a:p>
                      <a:r>
                        <a:rPr lang="en-US" dirty="0"/>
                        <a:t>Student 15</a:t>
                      </a:r>
                    </a:p>
                  </a:txBody>
                  <a:tcPr/>
                </a:tc>
                <a:extLst>
                  <a:ext uri="{0D108BD9-81ED-4DB2-BD59-A6C34878D82A}">
                    <a16:rowId xmlns:a16="http://schemas.microsoft.com/office/drawing/2014/main" xmlns="" val="10003"/>
                  </a:ext>
                </a:extLst>
              </a:tr>
              <a:tr h="370840">
                <a:tc>
                  <a:txBody>
                    <a:bodyPr/>
                    <a:lstStyle/>
                    <a:p>
                      <a:r>
                        <a:rPr lang="en-US" dirty="0"/>
                        <a:t>Student 16</a:t>
                      </a:r>
                    </a:p>
                  </a:txBody>
                  <a:tcPr/>
                </a:tc>
                <a:tc>
                  <a:txBody>
                    <a:bodyPr/>
                    <a:lstStyle/>
                    <a:p>
                      <a:r>
                        <a:rPr lang="en-US" dirty="0"/>
                        <a:t>Student 17</a:t>
                      </a:r>
                    </a:p>
                  </a:txBody>
                  <a:tcPr/>
                </a:tc>
                <a:tc>
                  <a:txBody>
                    <a:bodyPr/>
                    <a:lstStyle/>
                    <a:p>
                      <a:r>
                        <a:rPr lang="en-US" dirty="0"/>
                        <a:t>Student 18</a:t>
                      </a:r>
                    </a:p>
                  </a:txBody>
                  <a:tcPr/>
                </a:tc>
                <a:tc>
                  <a:txBody>
                    <a:bodyPr/>
                    <a:lstStyle/>
                    <a:p>
                      <a:r>
                        <a:rPr lang="en-US" dirty="0"/>
                        <a:t>Student 19</a:t>
                      </a:r>
                    </a:p>
                  </a:txBody>
                  <a:tcPr/>
                </a:tc>
                <a:tc>
                  <a:txBody>
                    <a:bodyPr/>
                    <a:lstStyle/>
                    <a:p>
                      <a:r>
                        <a:rPr lang="en-US" dirty="0"/>
                        <a:t>Student 20</a:t>
                      </a:r>
                    </a:p>
                  </a:txBody>
                  <a:tcPr/>
                </a:tc>
                <a:extLst>
                  <a:ext uri="{0D108BD9-81ED-4DB2-BD59-A6C34878D82A}">
                    <a16:rowId xmlns:a16="http://schemas.microsoft.com/office/drawing/2014/main" xmlns="" val="10004"/>
                  </a:ext>
                </a:extLst>
              </a:tr>
              <a:tr h="370840">
                <a:tc>
                  <a:txBody>
                    <a:bodyPr/>
                    <a:lstStyle/>
                    <a:p>
                      <a:r>
                        <a:rPr lang="en-US" dirty="0"/>
                        <a:t>Student 21</a:t>
                      </a:r>
                    </a:p>
                  </a:txBody>
                  <a:tcPr/>
                </a:tc>
                <a:tc>
                  <a:txBody>
                    <a:bodyPr/>
                    <a:lstStyle/>
                    <a:p>
                      <a:r>
                        <a:rPr lang="en-US" dirty="0"/>
                        <a:t>Student 22</a:t>
                      </a:r>
                    </a:p>
                  </a:txBody>
                  <a:tcPr/>
                </a:tc>
                <a:tc>
                  <a:txBody>
                    <a:bodyPr/>
                    <a:lstStyle/>
                    <a:p>
                      <a:r>
                        <a:rPr lang="en-US" dirty="0"/>
                        <a:t>Student 23</a:t>
                      </a:r>
                    </a:p>
                  </a:txBody>
                  <a:tcPr/>
                </a:tc>
                <a:tc>
                  <a:txBody>
                    <a:bodyPr/>
                    <a:lstStyle/>
                    <a:p>
                      <a:r>
                        <a:rPr lang="en-US" dirty="0"/>
                        <a:t>Student 24</a:t>
                      </a:r>
                    </a:p>
                  </a:txBody>
                  <a:tcPr/>
                </a:tc>
                <a:tc>
                  <a:txBody>
                    <a:bodyPr/>
                    <a:lstStyle/>
                    <a:p>
                      <a:r>
                        <a:rPr lang="en-US" dirty="0"/>
                        <a:t>Student 25</a:t>
                      </a:r>
                    </a:p>
                  </a:txBody>
                  <a:tcPr/>
                </a:tc>
                <a:extLst>
                  <a:ext uri="{0D108BD9-81ED-4DB2-BD59-A6C34878D82A}">
                    <a16:rowId xmlns:a16="http://schemas.microsoft.com/office/drawing/2014/main" xmlns="" val="10005"/>
                  </a:ext>
                </a:extLst>
              </a:tr>
              <a:tr h="370840">
                <a:tc>
                  <a:txBody>
                    <a:bodyPr/>
                    <a:lstStyle/>
                    <a:p>
                      <a:r>
                        <a:rPr lang="en-US" dirty="0"/>
                        <a:t>Student 26</a:t>
                      </a:r>
                    </a:p>
                  </a:txBody>
                  <a:tcPr/>
                </a:tc>
                <a:tc>
                  <a:txBody>
                    <a:bodyPr/>
                    <a:lstStyle/>
                    <a:p>
                      <a:r>
                        <a:rPr lang="en-US" dirty="0"/>
                        <a:t>Student 27</a:t>
                      </a:r>
                    </a:p>
                  </a:txBody>
                  <a:tcPr/>
                </a:tc>
                <a:tc>
                  <a:txBody>
                    <a:bodyPr/>
                    <a:lstStyle/>
                    <a:p>
                      <a:r>
                        <a:rPr lang="en-US" dirty="0"/>
                        <a:t>Student 28</a:t>
                      </a:r>
                    </a:p>
                  </a:txBody>
                  <a:tcPr/>
                </a:tc>
                <a:tc>
                  <a:txBody>
                    <a:bodyPr/>
                    <a:lstStyle/>
                    <a:p>
                      <a:r>
                        <a:rPr lang="en-US" dirty="0"/>
                        <a:t>Student 29</a:t>
                      </a:r>
                    </a:p>
                  </a:txBody>
                  <a:tcPr/>
                </a:tc>
                <a:tc>
                  <a:txBody>
                    <a:bodyPr/>
                    <a:lstStyle/>
                    <a:p>
                      <a:r>
                        <a:rPr lang="en-US" dirty="0"/>
                        <a:t>Student 30</a:t>
                      </a:r>
                    </a:p>
                  </a:txBody>
                  <a:tcPr/>
                </a:tc>
                <a:extLst>
                  <a:ext uri="{0D108BD9-81ED-4DB2-BD59-A6C34878D82A}">
                    <a16:rowId xmlns:a16="http://schemas.microsoft.com/office/drawing/2014/main" xmlns="" val="10006"/>
                  </a:ext>
                </a:extLst>
              </a:tr>
            </a:tbl>
          </a:graphicData>
        </a:graphic>
      </p:graphicFrame>
      <p:sp>
        <p:nvSpPr>
          <p:cNvPr id="13" name="Title 12"/>
          <p:cNvSpPr>
            <a:spLocks noGrp="1"/>
          </p:cNvSpPr>
          <p:nvPr>
            <p:ph type="title"/>
          </p:nvPr>
        </p:nvSpPr>
        <p:spPr/>
        <p:txBody>
          <a:bodyPr/>
          <a:lstStyle/>
          <a:p>
            <a:r>
              <a:rPr lang="en-US" dirty="0"/>
              <a:t>Classroom Management</a:t>
            </a:r>
            <a:br>
              <a:rPr lang="en-US" dirty="0"/>
            </a:br>
            <a:r>
              <a:rPr lang="en-US" dirty="0"/>
              <a:t>Grouping Strategies</a:t>
            </a:r>
          </a:p>
        </p:txBody>
      </p:sp>
      <p:graphicFrame>
        <p:nvGraphicFramePr>
          <p:cNvPr id="6" name="Content Placeholder 2"/>
          <p:cNvGraphicFramePr>
            <a:graphicFrameLocks/>
          </p:cNvGraphicFramePr>
          <p:nvPr>
            <p:extLst>
              <p:ext uri="{D42A27DB-BD31-4B8C-83A1-F6EECF244321}">
                <p14:modId xmlns:p14="http://schemas.microsoft.com/office/powerpoint/2010/main" val="3759331539"/>
              </p:ext>
            </p:extLst>
          </p:nvPr>
        </p:nvGraphicFramePr>
        <p:xfrm>
          <a:off x="1141412" y="3403600"/>
          <a:ext cx="9601200" cy="2616200"/>
        </p:xfrm>
        <a:graphic>
          <a:graphicData uri="http://schemas.openxmlformats.org/drawingml/2006/table">
            <a:tbl>
              <a:tblPr firstRow="1" bandRow="1">
                <a:tableStyleId>{5C22544A-7EE6-4342-B048-85BDC9FD1C3A}</a:tableStyleId>
              </a:tblPr>
              <a:tblGrid>
                <a:gridCol w="1920240">
                  <a:extLst>
                    <a:ext uri="{9D8B030D-6E8A-4147-A177-3AD203B41FA5}">
                      <a16:colId xmlns:a16="http://schemas.microsoft.com/office/drawing/2014/main" xmlns="" val="20000"/>
                    </a:ext>
                  </a:extLst>
                </a:gridCol>
                <a:gridCol w="1920240">
                  <a:extLst>
                    <a:ext uri="{9D8B030D-6E8A-4147-A177-3AD203B41FA5}">
                      <a16:colId xmlns:a16="http://schemas.microsoft.com/office/drawing/2014/main" xmlns="" val="20001"/>
                    </a:ext>
                  </a:extLst>
                </a:gridCol>
                <a:gridCol w="1920240">
                  <a:extLst>
                    <a:ext uri="{9D8B030D-6E8A-4147-A177-3AD203B41FA5}">
                      <a16:colId xmlns:a16="http://schemas.microsoft.com/office/drawing/2014/main" xmlns="" val="20002"/>
                    </a:ext>
                  </a:extLst>
                </a:gridCol>
                <a:gridCol w="1920240">
                  <a:extLst>
                    <a:ext uri="{9D8B030D-6E8A-4147-A177-3AD203B41FA5}">
                      <a16:colId xmlns:a16="http://schemas.microsoft.com/office/drawing/2014/main" xmlns="" val="20003"/>
                    </a:ext>
                  </a:extLst>
                </a:gridCol>
                <a:gridCol w="1920240">
                  <a:extLst>
                    <a:ext uri="{9D8B030D-6E8A-4147-A177-3AD203B41FA5}">
                      <a16:colId xmlns:a16="http://schemas.microsoft.com/office/drawing/2014/main" xmlns="" val="20004"/>
                    </a:ext>
                  </a:extLst>
                </a:gridCol>
              </a:tblGrid>
              <a:tr h="370840">
                <a:tc gridSpan="5">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a:t>Level of Achievement</a:t>
                      </a:r>
                      <a:r>
                        <a:rPr lang="en-US" baseline="0" dirty="0"/>
                        <a:t> (1 being the highest)</a:t>
                      </a:r>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xmlns="" val="10000"/>
                  </a:ext>
                </a:extLst>
              </a:tr>
              <a:tr h="391160">
                <a:tc>
                  <a:txBody>
                    <a:bodyPr/>
                    <a:lstStyle/>
                    <a:p>
                      <a:r>
                        <a:rPr lang="en-US" dirty="0"/>
                        <a:t>John</a:t>
                      </a:r>
                    </a:p>
                  </a:txBody>
                  <a:tcPr/>
                </a:tc>
                <a:tc>
                  <a:txBody>
                    <a:bodyPr/>
                    <a:lstStyle/>
                    <a:p>
                      <a:r>
                        <a:rPr lang="en-US" dirty="0"/>
                        <a:t>Sally</a:t>
                      </a:r>
                    </a:p>
                  </a:txBody>
                  <a:tcPr/>
                </a:tc>
                <a:tc>
                  <a:txBody>
                    <a:bodyPr/>
                    <a:lstStyle/>
                    <a:p>
                      <a:r>
                        <a:rPr lang="en-US" dirty="0"/>
                        <a:t>James</a:t>
                      </a:r>
                    </a:p>
                  </a:txBody>
                  <a:tcPr/>
                </a:tc>
                <a:tc>
                  <a:txBody>
                    <a:bodyPr/>
                    <a:lstStyle/>
                    <a:p>
                      <a:r>
                        <a:rPr lang="en-US" dirty="0" err="1"/>
                        <a:t>DaQuan</a:t>
                      </a:r>
                      <a:endParaRPr lang="en-US" dirty="0"/>
                    </a:p>
                  </a:txBody>
                  <a:tcPr/>
                </a:tc>
                <a:tc>
                  <a:txBody>
                    <a:bodyPr/>
                    <a:lstStyle/>
                    <a:p>
                      <a:r>
                        <a:rPr lang="en-US" dirty="0"/>
                        <a:t>Fred</a:t>
                      </a:r>
                    </a:p>
                  </a:txBody>
                  <a:tcPr/>
                </a:tc>
                <a:extLst>
                  <a:ext uri="{0D108BD9-81ED-4DB2-BD59-A6C34878D82A}">
                    <a16:rowId xmlns:a16="http://schemas.microsoft.com/office/drawing/2014/main" xmlns="" val="10001"/>
                  </a:ext>
                </a:extLst>
              </a:tr>
              <a:tr h="370840">
                <a:tc>
                  <a:txBody>
                    <a:bodyPr/>
                    <a:lstStyle/>
                    <a:p>
                      <a:r>
                        <a:rPr lang="en-US" dirty="0"/>
                        <a:t>Michelle</a:t>
                      </a:r>
                    </a:p>
                  </a:txBody>
                  <a:tcPr/>
                </a:tc>
                <a:tc>
                  <a:txBody>
                    <a:bodyPr/>
                    <a:lstStyle/>
                    <a:p>
                      <a:r>
                        <a:rPr lang="en-US" dirty="0"/>
                        <a:t>Pam</a:t>
                      </a:r>
                    </a:p>
                  </a:txBody>
                  <a:tcPr/>
                </a:tc>
                <a:tc>
                  <a:txBody>
                    <a:bodyPr/>
                    <a:lstStyle/>
                    <a:p>
                      <a:r>
                        <a:rPr lang="en-US" dirty="0"/>
                        <a:t>Suzanne</a:t>
                      </a:r>
                    </a:p>
                  </a:txBody>
                  <a:tcPr/>
                </a:tc>
                <a:tc>
                  <a:txBody>
                    <a:bodyPr/>
                    <a:lstStyle/>
                    <a:p>
                      <a:r>
                        <a:rPr lang="en-US" dirty="0"/>
                        <a:t>Brent</a:t>
                      </a:r>
                    </a:p>
                  </a:txBody>
                  <a:tcPr/>
                </a:tc>
                <a:tc>
                  <a:txBody>
                    <a:bodyPr/>
                    <a:lstStyle/>
                    <a:p>
                      <a:r>
                        <a:rPr lang="en-US" dirty="0"/>
                        <a:t>Dwayne</a:t>
                      </a:r>
                    </a:p>
                  </a:txBody>
                  <a:tcPr/>
                </a:tc>
                <a:extLst>
                  <a:ext uri="{0D108BD9-81ED-4DB2-BD59-A6C34878D82A}">
                    <a16:rowId xmlns:a16="http://schemas.microsoft.com/office/drawing/2014/main" xmlns="" val="10002"/>
                  </a:ext>
                </a:extLst>
              </a:tr>
              <a:tr h="370840">
                <a:tc>
                  <a:txBody>
                    <a:bodyPr/>
                    <a:lstStyle/>
                    <a:p>
                      <a:r>
                        <a:rPr lang="en-US" dirty="0"/>
                        <a:t>Michael</a:t>
                      </a:r>
                    </a:p>
                  </a:txBody>
                  <a:tcPr/>
                </a:tc>
                <a:tc>
                  <a:txBody>
                    <a:bodyPr/>
                    <a:lstStyle/>
                    <a:p>
                      <a:r>
                        <a:rPr lang="en-US" dirty="0"/>
                        <a:t>Corinne</a:t>
                      </a:r>
                    </a:p>
                  </a:txBody>
                  <a:tcPr/>
                </a:tc>
                <a:tc>
                  <a:txBody>
                    <a:bodyPr/>
                    <a:lstStyle/>
                    <a:p>
                      <a:r>
                        <a:rPr lang="en-US" dirty="0"/>
                        <a:t>Lesley</a:t>
                      </a:r>
                    </a:p>
                  </a:txBody>
                  <a:tcPr/>
                </a:tc>
                <a:tc>
                  <a:txBody>
                    <a:bodyPr/>
                    <a:lstStyle/>
                    <a:p>
                      <a:r>
                        <a:rPr lang="en-US" dirty="0"/>
                        <a:t>Cheryl</a:t>
                      </a:r>
                    </a:p>
                  </a:txBody>
                  <a:tcPr/>
                </a:tc>
                <a:tc>
                  <a:txBody>
                    <a:bodyPr/>
                    <a:lstStyle/>
                    <a:p>
                      <a:r>
                        <a:rPr lang="en-US" dirty="0"/>
                        <a:t>Terri</a:t>
                      </a:r>
                    </a:p>
                  </a:txBody>
                  <a:tcPr/>
                </a:tc>
                <a:extLst>
                  <a:ext uri="{0D108BD9-81ED-4DB2-BD59-A6C34878D82A}">
                    <a16:rowId xmlns:a16="http://schemas.microsoft.com/office/drawing/2014/main" xmlns="" val="10003"/>
                  </a:ext>
                </a:extLst>
              </a:tr>
              <a:tr h="370840">
                <a:tc>
                  <a:txBody>
                    <a:bodyPr/>
                    <a:lstStyle/>
                    <a:p>
                      <a:r>
                        <a:rPr lang="en-US" dirty="0"/>
                        <a:t>Angela</a:t>
                      </a:r>
                    </a:p>
                  </a:txBody>
                  <a:tcPr/>
                </a:tc>
                <a:tc>
                  <a:txBody>
                    <a:bodyPr/>
                    <a:lstStyle/>
                    <a:p>
                      <a:r>
                        <a:rPr lang="en-US" dirty="0"/>
                        <a:t>Luis</a:t>
                      </a:r>
                    </a:p>
                  </a:txBody>
                  <a:tcPr/>
                </a:tc>
                <a:tc>
                  <a:txBody>
                    <a:bodyPr/>
                    <a:lstStyle/>
                    <a:p>
                      <a:r>
                        <a:rPr lang="en-US" dirty="0"/>
                        <a:t>Tom</a:t>
                      </a:r>
                    </a:p>
                  </a:txBody>
                  <a:tcPr/>
                </a:tc>
                <a:tc>
                  <a:txBody>
                    <a:bodyPr/>
                    <a:lstStyle/>
                    <a:p>
                      <a:r>
                        <a:rPr lang="en-US" dirty="0"/>
                        <a:t>Cathy</a:t>
                      </a:r>
                    </a:p>
                  </a:txBody>
                  <a:tcPr/>
                </a:tc>
                <a:tc>
                  <a:txBody>
                    <a:bodyPr/>
                    <a:lstStyle/>
                    <a:p>
                      <a:r>
                        <a:rPr lang="en-US" dirty="0"/>
                        <a:t>Diane</a:t>
                      </a:r>
                    </a:p>
                  </a:txBody>
                  <a:tcPr/>
                </a:tc>
                <a:extLst>
                  <a:ext uri="{0D108BD9-81ED-4DB2-BD59-A6C34878D82A}">
                    <a16:rowId xmlns:a16="http://schemas.microsoft.com/office/drawing/2014/main" xmlns="" val="10004"/>
                  </a:ext>
                </a:extLst>
              </a:tr>
              <a:tr h="370840">
                <a:tc>
                  <a:txBody>
                    <a:bodyPr/>
                    <a:lstStyle/>
                    <a:p>
                      <a:r>
                        <a:rPr lang="en-US" dirty="0"/>
                        <a:t>Sean</a:t>
                      </a:r>
                    </a:p>
                  </a:txBody>
                  <a:tcPr/>
                </a:tc>
                <a:tc>
                  <a:txBody>
                    <a:bodyPr/>
                    <a:lstStyle/>
                    <a:p>
                      <a:r>
                        <a:rPr lang="en-US" dirty="0"/>
                        <a:t>Sydney</a:t>
                      </a:r>
                    </a:p>
                  </a:txBody>
                  <a:tcPr/>
                </a:tc>
                <a:tc>
                  <a:txBody>
                    <a:bodyPr/>
                    <a:lstStyle/>
                    <a:p>
                      <a:r>
                        <a:rPr lang="en-US" dirty="0"/>
                        <a:t>Louise</a:t>
                      </a:r>
                    </a:p>
                  </a:txBody>
                  <a:tcPr/>
                </a:tc>
                <a:tc>
                  <a:txBody>
                    <a:bodyPr/>
                    <a:lstStyle/>
                    <a:p>
                      <a:r>
                        <a:rPr lang="en-US" dirty="0"/>
                        <a:t>Dave</a:t>
                      </a:r>
                    </a:p>
                  </a:txBody>
                  <a:tcPr/>
                </a:tc>
                <a:tc>
                  <a:txBody>
                    <a:bodyPr/>
                    <a:lstStyle/>
                    <a:p>
                      <a:r>
                        <a:rPr lang="en-US" dirty="0"/>
                        <a:t>Sue</a:t>
                      </a:r>
                    </a:p>
                  </a:txBody>
                  <a:tcPr/>
                </a:tc>
                <a:extLst>
                  <a:ext uri="{0D108BD9-81ED-4DB2-BD59-A6C34878D82A}">
                    <a16:rowId xmlns:a16="http://schemas.microsoft.com/office/drawing/2014/main" xmlns="" val="10005"/>
                  </a:ext>
                </a:extLst>
              </a:tr>
              <a:tr h="370840">
                <a:tc>
                  <a:txBody>
                    <a:bodyPr/>
                    <a:lstStyle/>
                    <a:p>
                      <a:r>
                        <a:rPr lang="en-US" dirty="0"/>
                        <a:t>Jamal</a:t>
                      </a:r>
                    </a:p>
                  </a:txBody>
                  <a:tcPr/>
                </a:tc>
                <a:tc>
                  <a:txBody>
                    <a:bodyPr/>
                    <a:lstStyle/>
                    <a:p>
                      <a:r>
                        <a:rPr lang="en-US" dirty="0"/>
                        <a:t>Antonio</a:t>
                      </a:r>
                    </a:p>
                  </a:txBody>
                  <a:tcPr/>
                </a:tc>
                <a:tc>
                  <a:txBody>
                    <a:bodyPr/>
                    <a:lstStyle/>
                    <a:p>
                      <a:r>
                        <a:rPr lang="en-US" dirty="0"/>
                        <a:t>Brian</a:t>
                      </a:r>
                    </a:p>
                  </a:txBody>
                  <a:tcPr/>
                </a:tc>
                <a:tc>
                  <a:txBody>
                    <a:bodyPr/>
                    <a:lstStyle/>
                    <a:p>
                      <a:r>
                        <a:rPr lang="en-US" dirty="0"/>
                        <a:t>Heidi</a:t>
                      </a:r>
                    </a:p>
                  </a:txBody>
                  <a:tcPr/>
                </a:tc>
                <a:tc>
                  <a:txBody>
                    <a:bodyPr/>
                    <a:lstStyle/>
                    <a:p>
                      <a:r>
                        <a:rPr lang="en-US" dirty="0"/>
                        <a:t>Ernie</a:t>
                      </a:r>
                    </a:p>
                  </a:txBody>
                  <a:tcPr/>
                </a:tc>
                <a:extLst>
                  <a:ext uri="{0D108BD9-81ED-4DB2-BD59-A6C34878D82A}">
                    <a16:rowId xmlns:a16="http://schemas.microsoft.com/office/drawing/2014/main" xmlns="" val="10006"/>
                  </a:ext>
                </a:extLst>
              </a:tr>
            </a:tbl>
          </a:graphicData>
        </a:graphic>
      </p:graphicFrame>
      <p:sp>
        <p:nvSpPr>
          <p:cNvPr id="4" name="TextBox 3"/>
          <p:cNvSpPr txBox="1"/>
          <p:nvPr/>
        </p:nvSpPr>
        <p:spPr>
          <a:xfrm>
            <a:off x="1674812" y="6019800"/>
            <a:ext cx="7391400" cy="381000"/>
          </a:xfrm>
          <a:prstGeom prst="rect">
            <a:avLst/>
          </a:prstGeom>
          <a:noFill/>
          <a:ln>
            <a:solidFill>
              <a:schemeClr val="bg2"/>
            </a:solidFill>
          </a:ln>
        </p:spPr>
        <p:txBody>
          <a:bodyPr wrap="square" rtlCol="0" anchor="ctr" anchorCtr="1">
            <a:spAutoFit/>
          </a:bodyPr>
          <a:lstStyle/>
          <a:p>
            <a:r>
              <a:rPr lang="en-US" dirty="0"/>
              <a:t>How could this organization help in creating groups?</a:t>
            </a:r>
          </a:p>
        </p:txBody>
      </p:sp>
    </p:spTree>
    <p:extLst>
      <p:ext uri="{BB962C8B-B14F-4D97-AF65-F5344CB8AC3E}">
        <p14:creationId xmlns:p14="http://schemas.microsoft.com/office/powerpoint/2010/main" val="315256579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522414" y="1981200"/>
            <a:ext cx="9601200" cy="4191000"/>
          </a:xfrm>
        </p:spPr>
        <p:txBody>
          <a:bodyPr/>
          <a:lstStyle/>
          <a:p>
            <a:r>
              <a:rPr lang="en-US" dirty="0"/>
              <a:t>Overview</a:t>
            </a:r>
          </a:p>
          <a:p>
            <a:pPr lvl="1"/>
            <a:r>
              <a:rPr lang="en-US" dirty="0"/>
              <a:t>The use of algebra tiles, the vertical method, and the use of the mnemonic FOIL to multiply binomials will be demonstrated and explained</a:t>
            </a:r>
          </a:p>
          <a:p>
            <a:pPr lvl="1"/>
            <a:r>
              <a:rPr lang="en-US" dirty="0"/>
              <a:t>Each student will practice multiplying binomials and will have this varied by his/her readiness</a:t>
            </a:r>
          </a:p>
          <a:p>
            <a:pPr lvl="1"/>
            <a:endParaRPr lang="en-US" dirty="0"/>
          </a:p>
        </p:txBody>
      </p:sp>
      <p:sp>
        <p:nvSpPr>
          <p:cNvPr id="3" name="Title 2"/>
          <p:cNvSpPr>
            <a:spLocks noGrp="1"/>
          </p:cNvSpPr>
          <p:nvPr>
            <p:ph type="title"/>
          </p:nvPr>
        </p:nvSpPr>
        <p:spPr/>
        <p:txBody>
          <a:bodyPr/>
          <a:lstStyle/>
          <a:p>
            <a:r>
              <a:rPr lang="en-US" dirty="0"/>
              <a:t>9-12 Example: Multiplication of Binomials</a:t>
            </a:r>
          </a:p>
        </p:txBody>
      </p:sp>
      <p:pic>
        <p:nvPicPr>
          <p:cNvPr id="5" name="Picture 4"/>
          <p:cNvPicPr>
            <a:picLocks noChangeAspect="1"/>
          </p:cNvPicPr>
          <p:nvPr/>
        </p:nvPicPr>
        <p:blipFill>
          <a:blip r:embed="rId2"/>
          <a:stretch>
            <a:fillRect/>
          </a:stretch>
        </p:blipFill>
        <p:spPr>
          <a:xfrm>
            <a:off x="10116924" y="469327"/>
            <a:ext cx="1505843" cy="1499746"/>
          </a:xfrm>
          <a:prstGeom prst="rect">
            <a:avLst/>
          </a:prstGeom>
        </p:spPr>
      </p:pic>
    </p:spTree>
    <p:extLst>
      <p:ext uri="{BB962C8B-B14F-4D97-AF65-F5344CB8AC3E}">
        <p14:creationId xmlns:p14="http://schemas.microsoft.com/office/powerpoint/2010/main" val="12723912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Content Placeholder 1"/>
              <p:cNvSpPr>
                <a:spLocks noGrp="1"/>
              </p:cNvSpPr>
              <p:nvPr>
                <p:ph idx="1"/>
              </p:nvPr>
            </p:nvSpPr>
            <p:spPr/>
            <p:txBody>
              <a:bodyPr/>
              <a:lstStyle/>
              <a:p>
                <a:r>
                  <a:rPr lang="en-US" dirty="0"/>
                  <a:t>Whole Class Activity</a:t>
                </a:r>
              </a:p>
              <a:p>
                <a:pPr lvl="1"/>
                <a:r>
                  <a:rPr lang="en-US" dirty="0"/>
                  <a:t>Review the distributive property by having student simplify </a:t>
                </a:r>
                <a14:m>
                  <m:oMath xmlns:m="http://schemas.openxmlformats.org/officeDocument/2006/math">
                    <m:r>
                      <a:rPr lang="en-US" b="0" i="0" smtClean="0">
                        <a:latin typeface="Cambria Math" panose="02040503050406030204" pitchFamily="18" charset="0"/>
                      </a:rPr>
                      <m:t>2(</m:t>
                    </m:r>
                    <m:r>
                      <a:rPr lang="en-US" b="0" i="1" smtClean="0">
                        <a:latin typeface="Cambria Math" panose="02040503050406030204" pitchFamily="18" charset="0"/>
                      </a:rPr>
                      <m:t>3</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𝑥</m:t>
                        </m:r>
                      </m:e>
                      <m:sup>
                        <m:r>
                          <a:rPr lang="en-US" b="0" i="1" smtClean="0">
                            <a:latin typeface="Cambria Math" panose="02040503050406030204" pitchFamily="18" charset="0"/>
                          </a:rPr>
                          <m:t>2</m:t>
                        </m:r>
                      </m:sup>
                    </m:sSup>
                    <m:r>
                      <a:rPr lang="en-US" b="0" i="1" smtClean="0">
                        <a:latin typeface="Cambria Math" panose="02040503050406030204" pitchFamily="18" charset="0"/>
                      </a:rPr>
                      <m:t> −4</m:t>
                    </m:r>
                    <m:r>
                      <a:rPr lang="en-US" b="0" i="1" smtClean="0">
                        <a:latin typeface="Cambria Math" panose="02040503050406030204" pitchFamily="18" charset="0"/>
                      </a:rPr>
                      <m:t>𝑥</m:t>
                    </m:r>
                    <m:r>
                      <a:rPr lang="en-US" b="0" i="1" smtClean="0">
                        <a:latin typeface="Cambria Math" panose="02040503050406030204" pitchFamily="18" charset="0"/>
                      </a:rPr>
                      <m:t>+5)</m:t>
                    </m:r>
                  </m:oMath>
                </a14:m>
                <a:endParaRPr lang="en-US" dirty="0"/>
              </a:p>
              <a:p>
                <a:pPr lvl="2"/>
                <a:r>
                  <a:rPr lang="en-US" dirty="0"/>
                  <a:t>Make sure that the concept of distribution and the distributive property is understood</a:t>
                </a:r>
              </a:p>
              <a:p>
                <a:pPr lvl="2"/>
                <a:r>
                  <a:rPr lang="en-US" dirty="0"/>
                  <a:t>Review the process with and without algebra tiles (ensuring that the concrete understanding is there is important)</a:t>
                </a:r>
                <a:br>
                  <a:rPr lang="en-US" dirty="0"/>
                </a:br>
                <a:r>
                  <a:rPr lang="en-US" dirty="0"/>
                  <a:t>Remember shaded tiles are negative and </a:t>
                </a:r>
              </a:p>
              <a:p>
                <a:pPr lvl="2"/>
                <a:r>
                  <a:rPr lang="en-US" dirty="0"/>
                  <a:t>Explain that student will learn to multiply binomials of the form (</a:t>
                </a:r>
                <a:r>
                  <a:rPr lang="en-US" dirty="0" err="1"/>
                  <a:t>ax+b</a:t>
                </a:r>
                <a:r>
                  <a:rPr lang="en-US" dirty="0"/>
                  <a:t>)(</a:t>
                </a:r>
                <a:r>
                  <a:rPr lang="en-US" dirty="0" err="1"/>
                  <a:t>cx+d</a:t>
                </a:r>
                <a:r>
                  <a:rPr lang="en-US" dirty="0"/>
                  <a:t>), where </a:t>
                </a:r>
                <a:r>
                  <a:rPr lang="en-US" dirty="0" err="1"/>
                  <a:t>a,b,c</a:t>
                </a:r>
                <a:r>
                  <a:rPr lang="en-US" dirty="0"/>
                  <a:t>, and d may be positive or negative</a:t>
                </a:r>
              </a:p>
              <a:p>
                <a:pPr lvl="1"/>
                <a:endParaRPr lang="en-US" dirty="0"/>
              </a:p>
            </p:txBody>
          </p:sp>
        </mc:Choice>
        <mc:Fallback xmlns="">
          <p:sp>
            <p:nvSpPr>
              <p:cNvPr id="2" name="Content Placeholder 1"/>
              <p:cNvSpPr>
                <a:spLocks noGrp="1" noRot="1" noChangeAspect="1" noMove="1" noResize="1" noEditPoints="1" noAdjustHandles="1" noChangeArrowheads="1" noChangeShapeType="1" noTextEdit="1"/>
              </p:cNvSpPr>
              <p:nvPr>
                <p:ph idx="1"/>
              </p:nvPr>
            </p:nvSpPr>
            <p:spPr>
              <a:blipFill rotWithShape="0">
                <a:blip r:embed="rId2"/>
                <a:stretch>
                  <a:fillRect l="-571" t="-1453"/>
                </a:stretch>
              </a:blipFill>
            </p:spPr>
            <p:txBody>
              <a:bodyPr/>
              <a:lstStyle/>
              <a:p>
                <a:r>
                  <a:rPr lang="en-US">
                    <a:noFill/>
                  </a:rPr>
                  <a:t> </a:t>
                </a:r>
              </a:p>
            </p:txBody>
          </p:sp>
        </mc:Fallback>
      </mc:AlternateContent>
      <p:sp>
        <p:nvSpPr>
          <p:cNvPr id="3" name="Title 2"/>
          <p:cNvSpPr>
            <a:spLocks noGrp="1"/>
          </p:cNvSpPr>
          <p:nvPr>
            <p:ph type="title"/>
          </p:nvPr>
        </p:nvSpPr>
        <p:spPr/>
        <p:txBody>
          <a:bodyPr/>
          <a:lstStyle/>
          <a:p>
            <a:r>
              <a:rPr lang="en-US" dirty="0"/>
              <a:t>9-12 Example: Multiplication of Binomials</a:t>
            </a:r>
          </a:p>
        </p:txBody>
      </p:sp>
      <p:pic>
        <p:nvPicPr>
          <p:cNvPr id="5" name="Picture 4"/>
          <p:cNvPicPr>
            <a:picLocks noChangeAspect="1"/>
          </p:cNvPicPr>
          <p:nvPr/>
        </p:nvPicPr>
        <p:blipFill>
          <a:blip r:embed="rId3"/>
          <a:stretch>
            <a:fillRect/>
          </a:stretch>
        </p:blipFill>
        <p:spPr>
          <a:xfrm>
            <a:off x="9989690" y="533400"/>
            <a:ext cx="1505843" cy="1499746"/>
          </a:xfrm>
          <a:prstGeom prst="rect">
            <a:avLst/>
          </a:prstGeom>
        </p:spPr>
      </p:pic>
    </p:spTree>
    <p:extLst>
      <p:ext uri="{BB962C8B-B14F-4D97-AF65-F5344CB8AC3E}">
        <p14:creationId xmlns:p14="http://schemas.microsoft.com/office/powerpoint/2010/main" val="30774344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Content Placeholder 1"/>
              <p:cNvSpPr>
                <a:spLocks noGrp="1"/>
              </p:cNvSpPr>
              <p:nvPr>
                <p:ph idx="1"/>
              </p:nvPr>
            </p:nvSpPr>
            <p:spPr/>
            <p:txBody>
              <a:bodyPr>
                <a:normAutofit fontScale="92500" lnSpcReduction="20000"/>
              </a:bodyPr>
              <a:lstStyle/>
              <a:p>
                <a:r>
                  <a:rPr lang="en-US" dirty="0"/>
                  <a:t>Whole Class Activity (continued)</a:t>
                </a:r>
              </a:p>
              <a:p>
                <a:pPr lvl="1"/>
                <a:r>
                  <a:rPr lang="en-US" dirty="0"/>
                  <a:t>Show students how to determine the product of </a:t>
                </a:r>
                <a14:m>
                  <m:oMath xmlns:m="http://schemas.openxmlformats.org/officeDocument/2006/math">
                    <m:d>
                      <m:dPr>
                        <m:ctrlPr>
                          <a:rPr lang="en-US" i="1">
                            <a:latin typeface="Cambria Math" panose="02040503050406030204" pitchFamily="18" charset="0"/>
                          </a:rPr>
                        </m:ctrlPr>
                      </m:dPr>
                      <m:e>
                        <m:r>
                          <a:rPr lang="en-US" i="1">
                            <a:latin typeface="Cambria Math" panose="02040503050406030204" pitchFamily="18" charset="0"/>
                          </a:rPr>
                          <m:t>𝑥</m:t>
                        </m:r>
                        <m:r>
                          <a:rPr lang="en-US" i="1">
                            <a:latin typeface="Cambria Math" panose="02040503050406030204" pitchFamily="18" charset="0"/>
                          </a:rPr>
                          <m:t>−3</m:t>
                        </m:r>
                      </m:e>
                    </m:d>
                    <m:d>
                      <m:dPr>
                        <m:ctrlPr>
                          <a:rPr lang="en-US" i="1">
                            <a:latin typeface="Cambria Math" panose="02040503050406030204" pitchFamily="18" charset="0"/>
                          </a:rPr>
                        </m:ctrlPr>
                      </m:dPr>
                      <m:e>
                        <m:r>
                          <a:rPr lang="en-US" i="1">
                            <a:latin typeface="Cambria Math" panose="02040503050406030204" pitchFamily="18" charset="0"/>
                          </a:rPr>
                          <m:t>2</m:t>
                        </m:r>
                        <m:r>
                          <a:rPr lang="en-US" i="1">
                            <a:latin typeface="Cambria Math" panose="02040503050406030204" pitchFamily="18" charset="0"/>
                          </a:rPr>
                          <m:t>𝑥</m:t>
                        </m:r>
                        <m:r>
                          <a:rPr lang="en-US" i="1">
                            <a:latin typeface="Cambria Math" panose="02040503050406030204" pitchFamily="18" charset="0"/>
                          </a:rPr>
                          <m:t>+1</m:t>
                        </m:r>
                      </m:e>
                    </m:d>
                  </m:oMath>
                </a14:m>
                <a:r>
                  <a:rPr lang="en-US" dirty="0"/>
                  <a:t> by using algebra tiles  </a:t>
                </a:r>
              </a:p>
              <a:p>
                <a:pPr lvl="1"/>
                <a:r>
                  <a:rPr lang="en-US" dirty="0"/>
                  <a:t>Glencoe: </a:t>
                </a:r>
                <a:r>
                  <a:rPr lang="en-US" dirty="0">
                    <a:hlinkClick r:id="rId2"/>
                  </a:rPr>
                  <a:t>http://www.glencoe.com/sites/common_assets/mathematics/ebook_assets/vmf/VMF-Interface.html</a:t>
                </a:r>
                <a:r>
                  <a:rPr lang="en-US" dirty="0"/>
                  <a:t> </a:t>
                </a:r>
              </a:p>
              <a:p>
                <a:pPr lvl="1"/>
                <a:r>
                  <a:rPr lang="en-US" dirty="0"/>
                  <a:t>Illuminations: </a:t>
                </a:r>
                <a:r>
                  <a:rPr lang="en-US" dirty="0">
                    <a:hlinkClick r:id="rId3"/>
                  </a:rPr>
                  <a:t>http://illuminations.nctm.org/activity.aspx?id=3482</a:t>
                </a:r>
                <a:r>
                  <a:rPr lang="en-US" dirty="0"/>
                  <a:t> </a:t>
                </a:r>
              </a:p>
              <a:p>
                <a:r>
                  <a:rPr lang="en-US" dirty="0"/>
                  <a:t>Ask questions such as:</a:t>
                </a:r>
              </a:p>
              <a:p>
                <a:pPr lvl="1"/>
                <a:r>
                  <a:rPr lang="en-US" dirty="0"/>
                  <a:t>Explain the meaning of </a:t>
                </a:r>
                <a14:m>
                  <m:oMath xmlns:m="http://schemas.openxmlformats.org/officeDocument/2006/math">
                    <m:sSup>
                      <m:sSupPr>
                        <m:ctrlPr>
                          <a:rPr lang="en-US" i="1" smtClean="0">
                            <a:latin typeface="Cambria Math" panose="02040503050406030204" pitchFamily="18" charset="0"/>
                          </a:rPr>
                        </m:ctrlPr>
                      </m:sSupPr>
                      <m:e>
                        <m:r>
                          <a:rPr lang="en-US" i="1" smtClean="0">
                            <a:latin typeface="Cambria Math" panose="02040503050406030204" pitchFamily="18" charset="0"/>
                          </a:rPr>
                          <m:t>𝑥</m:t>
                        </m:r>
                      </m:e>
                      <m:sup>
                        <m:r>
                          <a:rPr lang="en-US" i="1" smtClean="0">
                            <a:latin typeface="Cambria Math" panose="02040503050406030204" pitchFamily="18" charset="0"/>
                          </a:rPr>
                          <m:t>2</m:t>
                        </m:r>
                      </m:sup>
                    </m:sSup>
                    <m:r>
                      <a:rPr lang="en-US" b="0" i="1" smtClean="0">
                        <a:latin typeface="Cambria Math" panose="02040503050406030204" pitchFamily="18" charset="0"/>
                      </a:rPr>
                      <m:t>, −</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𝑥</m:t>
                        </m:r>
                      </m:e>
                      <m:sup>
                        <m:r>
                          <a:rPr lang="en-US" b="0" i="1" smtClean="0">
                            <a:latin typeface="Cambria Math" panose="02040503050406030204" pitchFamily="18" charset="0"/>
                          </a:rPr>
                          <m:t>2</m:t>
                        </m:r>
                      </m:sup>
                    </m:sSup>
                    <m:r>
                      <a:rPr lang="en-US" b="0" i="1" smtClean="0">
                        <a:latin typeface="Cambria Math" panose="02040503050406030204" pitchFamily="18" charset="0"/>
                      </a:rPr>
                      <m:t>, </m:t>
                    </m:r>
                    <m:r>
                      <a:rPr lang="en-US" b="0" i="1" smtClean="0">
                        <a:latin typeface="Cambria Math" panose="02040503050406030204" pitchFamily="18" charset="0"/>
                      </a:rPr>
                      <m:t>𝑥</m:t>
                    </m:r>
                    <m:r>
                      <a:rPr lang="en-US" b="0" i="1" smtClean="0">
                        <a:latin typeface="Cambria Math" panose="02040503050406030204" pitchFamily="18" charset="0"/>
                      </a:rPr>
                      <m:t>, −</m:t>
                    </m:r>
                    <m:r>
                      <a:rPr lang="en-US" b="0" i="1" smtClean="0">
                        <a:latin typeface="Cambria Math" panose="02040503050406030204" pitchFamily="18" charset="0"/>
                      </a:rPr>
                      <m:t>𝑥</m:t>
                    </m:r>
                    <m:r>
                      <a:rPr lang="en-US" b="0" i="1" smtClean="0">
                        <a:latin typeface="Cambria Math" panose="02040503050406030204" pitchFamily="18" charset="0"/>
                      </a:rPr>
                      <m:t>, 1 </m:t>
                    </m:r>
                    <m:r>
                      <a:rPr lang="en-US" b="0" i="1" smtClean="0">
                        <a:latin typeface="Cambria Math" panose="02040503050406030204" pitchFamily="18" charset="0"/>
                      </a:rPr>
                      <m:t>𝑎𝑛𝑑</m:t>
                    </m:r>
                    <m:r>
                      <a:rPr lang="en-US" b="0" i="1" smtClean="0">
                        <a:latin typeface="Cambria Math" panose="02040503050406030204" pitchFamily="18" charset="0"/>
                      </a:rPr>
                      <m:t> −1</m:t>
                    </m:r>
                  </m:oMath>
                </a14:m>
                <a:r>
                  <a:rPr lang="en-US" dirty="0"/>
                  <a:t> tiles</a:t>
                </a:r>
              </a:p>
              <a:p>
                <a:pPr lvl="1"/>
                <a:r>
                  <a:rPr lang="en-US" dirty="0"/>
                  <a:t>How did we know how many x and –x tiles to use?</a:t>
                </a:r>
              </a:p>
              <a:p>
                <a:pPr lvl="1"/>
                <a:r>
                  <a:rPr lang="en-US" dirty="0"/>
                  <a:t>Remembering that </a:t>
                </a:r>
                <a14:m>
                  <m:oMath xmlns:m="http://schemas.openxmlformats.org/officeDocument/2006/math">
                    <m:r>
                      <a:rPr lang="en-US" b="0" i="1" smtClean="0">
                        <a:latin typeface="Cambria Math" panose="02040503050406030204" pitchFamily="18" charset="0"/>
                      </a:rPr>
                      <m:t>𝑥</m:t>
                    </m:r>
                    <m:r>
                      <a:rPr lang="en-US" b="0" i="1" smtClean="0">
                        <a:latin typeface="Cambria Math" panose="02040503050406030204" pitchFamily="18" charset="0"/>
                      </a:rPr>
                      <m:t>+−</m:t>
                    </m:r>
                    <m:r>
                      <a:rPr lang="en-US" b="0" i="1" smtClean="0">
                        <a:latin typeface="Cambria Math" panose="02040503050406030204" pitchFamily="18" charset="0"/>
                      </a:rPr>
                      <m:t>𝑥</m:t>
                    </m:r>
                    <m:r>
                      <a:rPr lang="en-US" b="0" i="1" smtClean="0">
                        <a:latin typeface="Cambria Math" panose="02040503050406030204" pitchFamily="18" charset="0"/>
                      </a:rPr>
                      <m:t>=0</m:t>
                    </m:r>
                  </m:oMath>
                </a14:m>
                <a:r>
                  <a:rPr lang="en-US" dirty="0"/>
                  <a:t> how many of each kind of tile are left </a:t>
                </a:r>
                <a:br>
                  <a:rPr lang="en-US" dirty="0"/>
                </a:br>
                <a:r>
                  <a:rPr lang="en-US" dirty="0"/>
                  <a:t>after you combine opposites?</a:t>
                </a:r>
              </a:p>
              <a:p>
                <a:pPr lvl="1"/>
                <a:r>
                  <a:rPr lang="en-US" dirty="0"/>
                  <a:t>What is the product in simplified form?</a:t>
                </a:r>
              </a:p>
              <a:p>
                <a:r>
                  <a:rPr lang="en-US" dirty="0"/>
                  <a:t>Have heterogeneous groups simplify </a:t>
                </a:r>
                <a14:m>
                  <m:oMath xmlns:m="http://schemas.openxmlformats.org/officeDocument/2006/math">
                    <m:d>
                      <m:dPr>
                        <m:ctrlPr>
                          <a:rPr lang="en-US" b="0" i="1" smtClean="0">
                            <a:latin typeface="Cambria Math" panose="02040503050406030204" pitchFamily="18" charset="0"/>
                          </a:rPr>
                        </m:ctrlPr>
                      </m:dPr>
                      <m:e>
                        <m:r>
                          <a:rPr lang="en-US" b="0" i="1" smtClean="0">
                            <a:latin typeface="Cambria Math" panose="02040503050406030204" pitchFamily="18" charset="0"/>
                          </a:rPr>
                          <m:t>2</m:t>
                        </m:r>
                        <m:r>
                          <a:rPr lang="en-US" b="0" i="1" smtClean="0">
                            <a:latin typeface="Cambria Math" panose="02040503050406030204" pitchFamily="18" charset="0"/>
                          </a:rPr>
                          <m:t>𝑥</m:t>
                        </m:r>
                        <m:r>
                          <a:rPr lang="en-US" b="0" i="1" smtClean="0">
                            <a:latin typeface="Cambria Math" panose="02040503050406030204" pitchFamily="18" charset="0"/>
                          </a:rPr>
                          <m:t>−5</m:t>
                        </m:r>
                      </m:e>
                    </m:d>
                    <m:d>
                      <m:dPr>
                        <m:ctrlPr>
                          <a:rPr lang="en-US" b="0" i="1" smtClean="0">
                            <a:latin typeface="Cambria Math" panose="02040503050406030204" pitchFamily="18" charset="0"/>
                          </a:rPr>
                        </m:ctrlPr>
                      </m:dPr>
                      <m:e>
                        <m:r>
                          <a:rPr lang="en-US" b="0" i="1" smtClean="0">
                            <a:latin typeface="Cambria Math" panose="02040503050406030204" pitchFamily="18" charset="0"/>
                          </a:rPr>
                          <m:t>𝑥</m:t>
                        </m:r>
                        <m:r>
                          <a:rPr lang="en-US" b="0" i="1" smtClean="0">
                            <a:latin typeface="Cambria Math" panose="02040503050406030204" pitchFamily="18" charset="0"/>
                          </a:rPr>
                          <m:t>+3</m:t>
                        </m:r>
                      </m:e>
                    </m:d>
                  </m:oMath>
                </a14:m>
                <a:endParaRPr lang="en-US" b="0" dirty="0"/>
              </a:p>
              <a:p>
                <a:pPr lvl="1"/>
                <a:r>
                  <a:rPr lang="en-US" dirty="0"/>
                  <a:t>They should take turns arranging tiles</a:t>
                </a:r>
              </a:p>
              <a:p>
                <a:pPr lvl="1"/>
                <a:endParaRPr lang="en-US" dirty="0"/>
              </a:p>
            </p:txBody>
          </p:sp>
        </mc:Choice>
        <mc:Fallback xmlns="">
          <p:sp>
            <p:nvSpPr>
              <p:cNvPr id="2" name="Content Placeholder 1"/>
              <p:cNvSpPr>
                <a:spLocks noGrp="1" noRot="1" noChangeAspect="1" noMove="1" noResize="1" noEditPoints="1" noAdjustHandles="1" noChangeArrowheads="1" noChangeShapeType="1" noTextEdit="1"/>
              </p:cNvSpPr>
              <p:nvPr>
                <p:ph idx="1"/>
              </p:nvPr>
            </p:nvSpPr>
            <p:spPr>
              <a:blipFill rotWithShape="0">
                <a:blip r:embed="rId4"/>
                <a:stretch>
                  <a:fillRect l="-508" t="-2762" r="-381"/>
                </a:stretch>
              </a:blipFill>
            </p:spPr>
            <p:txBody>
              <a:bodyPr/>
              <a:lstStyle/>
              <a:p>
                <a:r>
                  <a:rPr lang="en-US">
                    <a:noFill/>
                  </a:rPr>
                  <a:t> </a:t>
                </a:r>
              </a:p>
            </p:txBody>
          </p:sp>
        </mc:Fallback>
      </mc:AlternateContent>
      <p:sp>
        <p:nvSpPr>
          <p:cNvPr id="3" name="Title 2"/>
          <p:cNvSpPr>
            <a:spLocks noGrp="1"/>
          </p:cNvSpPr>
          <p:nvPr>
            <p:ph type="title"/>
          </p:nvPr>
        </p:nvSpPr>
        <p:spPr/>
        <p:txBody>
          <a:bodyPr/>
          <a:lstStyle/>
          <a:p>
            <a:r>
              <a:rPr lang="en-US" dirty="0"/>
              <a:t>9-12 Example: Multiplication of Binomials</a:t>
            </a:r>
          </a:p>
        </p:txBody>
      </p:sp>
      <p:pic>
        <p:nvPicPr>
          <p:cNvPr id="5" name="Picture 4"/>
          <p:cNvPicPr>
            <a:picLocks noChangeAspect="1"/>
          </p:cNvPicPr>
          <p:nvPr/>
        </p:nvPicPr>
        <p:blipFill>
          <a:blip r:embed="rId5"/>
          <a:stretch>
            <a:fillRect/>
          </a:stretch>
        </p:blipFill>
        <p:spPr>
          <a:xfrm>
            <a:off x="9989690" y="533400"/>
            <a:ext cx="1505843" cy="1499746"/>
          </a:xfrm>
          <a:prstGeom prst="rect">
            <a:avLst/>
          </a:prstGeom>
        </p:spPr>
      </p:pic>
    </p:spTree>
    <p:extLst>
      <p:ext uri="{BB962C8B-B14F-4D97-AF65-F5344CB8AC3E}">
        <p14:creationId xmlns:p14="http://schemas.microsoft.com/office/powerpoint/2010/main" val="24056282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Content Placeholder 1"/>
              <p:cNvSpPr>
                <a:spLocks noGrp="1"/>
              </p:cNvSpPr>
              <p:nvPr>
                <p:ph idx="1"/>
              </p:nvPr>
            </p:nvSpPr>
            <p:spPr/>
            <p:txBody>
              <a:bodyPr>
                <a:normAutofit/>
              </a:bodyPr>
              <a:lstStyle/>
              <a:p>
                <a:r>
                  <a:rPr lang="en-US" dirty="0"/>
                  <a:t>Whole Class Activity (continued)</a:t>
                </a:r>
              </a:p>
              <a:p>
                <a:pPr lvl="1"/>
                <a:r>
                  <a:rPr lang="en-US" dirty="0"/>
                  <a:t>Once students are comfortable with the concrete algebra tiles, show them the vertical method by using that method to find the product of </a:t>
                </a:r>
                <a14:m>
                  <m:oMath xmlns:m="http://schemas.openxmlformats.org/officeDocument/2006/math">
                    <m:d>
                      <m:dPr>
                        <m:ctrlPr>
                          <a:rPr lang="en-US" b="0" i="1" smtClean="0">
                            <a:latin typeface="Cambria Math" panose="02040503050406030204" pitchFamily="18" charset="0"/>
                          </a:rPr>
                        </m:ctrlPr>
                      </m:dPr>
                      <m:e>
                        <m:r>
                          <a:rPr lang="en-US" b="0" i="1" smtClean="0">
                            <a:latin typeface="Cambria Math" panose="02040503050406030204" pitchFamily="18" charset="0"/>
                          </a:rPr>
                          <m:t>𝑥</m:t>
                        </m:r>
                        <m:r>
                          <a:rPr lang="en-US" b="0" i="1" smtClean="0">
                            <a:latin typeface="Cambria Math" panose="02040503050406030204" pitchFamily="18" charset="0"/>
                          </a:rPr>
                          <m:t>−3</m:t>
                        </m:r>
                      </m:e>
                    </m:d>
                    <m:d>
                      <m:dPr>
                        <m:ctrlPr>
                          <a:rPr lang="en-US" b="0" i="1" smtClean="0">
                            <a:latin typeface="Cambria Math" panose="02040503050406030204" pitchFamily="18" charset="0"/>
                          </a:rPr>
                        </m:ctrlPr>
                      </m:dPr>
                      <m:e>
                        <m:r>
                          <a:rPr lang="en-US" b="0" i="1" smtClean="0">
                            <a:latin typeface="Cambria Math" panose="02040503050406030204" pitchFamily="18" charset="0"/>
                          </a:rPr>
                          <m:t>2</m:t>
                        </m:r>
                        <m:r>
                          <a:rPr lang="en-US" b="0" i="1" smtClean="0">
                            <a:latin typeface="Cambria Math" panose="02040503050406030204" pitchFamily="18" charset="0"/>
                          </a:rPr>
                          <m:t>𝑥</m:t>
                        </m:r>
                        <m:r>
                          <a:rPr lang="en-US" b="0" i="1" smtClean="0">
                            <a:latin typeface="Cambria Math" panose="02040503050406030204" pitchFamily="18" charset="0"/>
                          </a:rPr>
                          <m:t>+1</m:t>
                        </m:r>
                      </m:e>
                    </m:d>
                  </m:oMath>
                </a14:m>
                <a:endParaRPr lang="en-US" b="0" dirty="0"/>
              </a:p>
              <a:p>
                <a:pPr lvl="1"/>
                <a:endParaRPr lang="en-US" dirty="0"/>
              </a:p>
              <a:p>
                <a:pPr lvl="1"/>
                <a:endParaRPr lang="en-US" dirty="0"/>
              </a:p>
              <a:p>
                <a:pPr lvl="1"/>
                <a:endParaRPr lang="en-US" dirty="0"/>
              </a:p>
              <a:p>
                <a:pPr lvl="1"/>
                <a:endParaRPr lang="en-US" dirty="0"/>
              </a:p>
              <a:p>
                <a:pPr lvl="1"/>
                <a:r>
                  <a:rPr lang="en-US" dirty="0"/>
                  <a:t>Ask questions such as:</a:t>
                </a:r>
              </a:p>
              <a:p>
                <a:pPr lvl="2"/>
                <a:r>
                  <a:rPr lang="en-US" dirty="0"/>
                  <a:t>What was multiplied together to get </a:t>
                </a:r>
                <a14:m>
                  <m:oMath xmlns:m="http://schemas.openxmlformats.org/officeDocument/2006/math">
                    <m:r>
                      <a:rPr lang="en-US" b="0" i="1" smtClean="0">
                        <a:latin typeface="Cambria Math" panose="02040503050406030204" pitchFamily="18" charset="0"/>
                      </a:rPr>
                      <m:t>2</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𝑥</m:t>
                        </m:r>
                      </m:e>
                      <m:sup>
                        <m:r>
                          <a:rPr lang="en-US" b="0" i="1" smtClean="0">
                            <a:latin typeface="Cambria Math" panose="02040503050406030204" pitchFamily="18" charset="0"/>
                          </a:rPr>
                          <m:t>2</m:t>
                        </m:r>
                      </m:sup>
                    </m:sSup>
                    <m:r>
                      <a:rPr lang="en-US" b="0" i="1" smtClean="0">
                        <a:latin typeface="Cambria Math" panose="02040503050406030204" pitchFamily="18" charset="0"/>
                      </a:rPr>
                      <m:t>−6</m:t>
                    </m:r>
                    <m:r>
                      <a:rPr lang="en-US" b="0" i="1" smtClean="0">
                        <a:latin typeface="Cambria Math" panose="02040503050406030204" pitchFamily="18" charset="0"/>
                      </a:rPr>
                      <m:t>𝑥</m:t>
                    </m:r>
                    <m:r>
                      <a:rPr lang="en-US" b="0" i="1" smtClean="0">
                        <a:latin typeface="Cambria Math" panose="02040503050406030204" pitchFamily="18" charset="0"/>
                      </a:rPr>
                      <m:t> </m:t>
                    </m:r>
                    <m:r>
                      <a:rPr lang="en-US" b="0" i="1" smtClean="0">
                        <a:latin typeface="Cambria Math" panose="02040503050406030204" pitchFamily="18" charset="0"/>
                      </a:rPr>
                      <m:t>𝑎𝑛𝑑</m:t>
                    </m:r>
                    <m:r>
                      <a:rPr lang="en-US" b="0" i="1" smtClean="0">
                        <a:latin typeface="Cambria Math" panose="02040503050406030204" pitchFamily="18" charset="0"/>
                      </a:rPr>
                      <m:t> </m:t>
                    </m:r>
                    <m:r>
                      <a:rPr lang="en-US" b="0" i="1" smtClean="0">
                        <a:latin typeface="Cambria Math" panose="02040503050406030204" pitchFamily="18" charset="0"/>
                      </a:rPr>
                      <m:t>𝑥</m:t>
                    </m:r>
                    <m:r>
                      <a:rPr lang="en-US" b="0" i="1" smtClean="0">
                        <a:latin typeface="Cambria Math" panose="02040503050406030204" pitchFamily="18" charset="0"/>
                      </a:rPr>
                      <m:t>−3</m:t>
                    </m:r>
                  </m:oMath>
                </a14:m>
                <a:r>
                  <a:rPr lang="en-US" dirty="0"/>
                  <a:t>?</a:t>
                </a:r>
              </a:p>
              <a:p>
                <a:pPr lvl="2"/>
                <a:r>
                  <a:rPr lang="en-US" dirty="0"/>
                  <a:t>Why is the -6x lined up under the x?</a:t>
                </a:r>
              </a:p>
              <a:p>
                <a:pPr lvl="2"/>
                <a:r>
                  <a:rPr lang="en-US" dirty="0"/>
                  <a:t>What is the product in simplified form?</a:t>
                </a:r>
              </a:p>
              <a:p>
                <a:pPr lvl="2"/>
                <a:r>
                  <a:rPr lang="en-US" dirty="0"/>
                  <a:t>Explain how each step corresponds to the steps in the algebra tile method</a:t>
                </a:r>
              </a:p>
              <a:p>
                <a:pPr lvl="2"/>
                <a:r>
                  <a:rPr lang="en-US" dirty="0"/>
                  <a:t>Have heterogeneous groups simplify </a:t>
                </a:r>
                <a14:m>
                  <m:oMath xmlns:m="http://schemas.openxmlformats.org/officeDocument/2006/math">
                    <m:d>
                      <m:dPr>
                        <m:ctrlPr>
                          <a:rPr lang="en-US" b="0" i="1" smtClean="0">
                            <a:latin typeface="Cambria Math" panose="02040503050406030204" pitchFamily="18" charset="0"/>
                          </a:rPr>
                        </m:ctrlPr>
                      </m:dPr>
                      <m:e>
                        <m:r>
                          <a:rPr lang="en-US" b="0" i="1" smtClean="0">
                            <a:latin typeface="Cambria Math" panose="02040503050406030204" pitchFamily="18" charset="0"/>
                          </a:rPr>
                          <m:t>𝑥</m:t>
                        </m:r>
                        <m:r>
                          <a:rPr lang="en-US" b="0" i="1" smtClean="0">
                            <a:latin typeface="Cambria Math" panose="02040503050406030204" pitchFamily="18" charset="0"/>
                          </a:rPr>
                          <m:t>−4</m:t>
                        </m:r>
                      </m:e>
                    </m:d>
                    <m:d>
                      <m:dPr>
                        <m:ctrlPr>
                          <a:rPr lang="en-US" b="0" i="1" smtClean="0">
                            <a:latin typeface="Cambria Math" panose="02040503050406030204" pitchFamily="18" charset="0"/>
                          </a:rPr>
                        </m:ctrlPr>
                      </m:dPr>
                      <m:e>
                        <m:r>
                          <a:rPr lang="en-US" b="0" i="1" smtClean="0">
                            <a:latin typeface="Cambria Math" panose="02040503050406030204" pitchFamily="18" charset="0"/>
                          </a:rPr>
                          <m:t>𝑥</m:t>
                        </m:r>
                        <m:r>
                          <a:rPr lang="en-US" b="0" i="1" smtClean="0">
                            <a:latin typeface="Cambria Math" panose="02040503050406030204" pitchFamily="18" charset="0"/>
                          </a:rPr>
                          <m:t>−2</m:t>
                        </m:r>
                      </m:e>
                    </m:d>
                    <m:r>
                      <a:rPr lang="en-US" b="0" i="1" smtClean="0">
                        <a:latin typeface="Cambria Math" panose="02040503050406030204" pitchFamily="18" charset="0"/>
                      </a:rPr>
                      <m:t>𝑎𝑛𝑑</m:t>
                    </m:r>
                    <m:r>
                      <a:rPr lang="en-US" b="0" i="1" smtClean="0">
                        <a:latin typeface="Cambria Math" panose="02040503050406030204" pitchFamily="18" charset="0"/>
                      </a:rPr>
                      <m:t> (2</m:t>
                    </m:r>
                    <m:r>
                      <a:rPr lang="en-US" b="0" i="1" smtClean="0">
                        <a:latin typeface="Cambria Math" panose="02040503050406030204" pitchFamily="18" charset="0"/>
                      </a:rPr>
                      <m:t>𝑥</m:t>
                    </m:r>
                    <m:r>
                      <a:rPr lang="en-US" b="0" i="1" smtClean="0">
                        <a:latin typeface="Cambria Math" panose="02040503050406030204" pitchFamily="18" charset="0"/>
                      </a:rPr>
                      <m:t>−5)(</m:t>
                    </m:r>
                    <m:r>
                      <a:rPr lang="en-US" b="0" i="1" smtClean="0">
                        <a:latin typeface="Cambria Math" panose="02040503050406030204" pitchFamily="18" charset="0"/>
                      </a:rPr>
                      <m:t>𝑥</m:t>
                    </m:r>
                    <m:r>
                      <a:rPr lang="en-US" b="0" i="1" smtClean="0">
                        <a:latin typeface="Cambria Math" panose="02040503050406030204" pitchFamily="18" charset="0"/>
                      </a:rPr>
                      <m:t>+3)</m:t>
                    </m:r>
                  </m:oMath>
                </a14:m>
                <a:endParaRPr lang="en-US" dirty="0"/>
              </a:p>
            </p:txBody>
          </p:sp>
        </mc:Choice>
        <mc:Fallback xmlns="">
          <p:sp>
            <p:nvSpPr>
              <p:cNvPr id="2" name="Content Placeholder 1"/>
              <p:cNvSpPr>
                <a:spLocks noGrp="1" noRot="1" noChangeAspect="1" noMove="1" noResize="1" noEditPoints="1" noAdjustHandles="1" noChangeArrowheads="1" noChangeShapeType="1" noTextEdit="1"/>
              </p:cNvSpPr>
              <p:nvPr>
                <p:ph idx="1"/>
              </p:nvPr>
            </p:nvSpPr>
            <p:spPr>
              <a:blipFill rotWithShape="0">
                <a:blip r:embed="rId2"/>
                <a:stretch>
                  <a:fillRect l="-571" t="-1453" b="-1599"/>
                </a:stretch>
              </a:blipFill>
            </p:spPr>
            <p:txBody>
              <a:bodyPr/>
              <a:lstStyle/>
              <a:p>
                <a:r>
                  <a:rPr lang="en-US">
                    <a:noFill/>
                  </a:rPr>
                  <a:t> </a:t>
                </a:r>
              </a:p>
            </p:txBody>
          </p:sp>
        </mc:Fallback>
      </mc:AlternateContent>
      <p:sp>
        <p:nvSpPr>
          <p:cNvPr id="3" name="Title 2"/>
          <p:cNvSpPr>
            <a:spLocks noGrp="1"/>
          </p:cNvSpPr>
          <p:nvPr>
            <p:ph type="title"/>
          </p:nvPr>
        </p:nvSpPr>
        <p:spPr/>
        <p:txBody>
          <a:bodyPr/>
          <a:lstStyle/>
          <a:p>
            <a:r>
              <a:rPr lang="en-US" dirty="0"/>
              <a:t>9-12 Example: Multiplication of Binomials</a:t>
            </a:r>
          </a:p>
        </p:txBody>
      </p:sp>
      <p:pic>
        <p:nvPicPr>
          <p:cNvPr id="5" name="Picture 4"/>
          <p:cNvPicPr>
            <a:picLocks noChangeAspect="1"/>
          </p:cNvPicPr>
          <p:nvPr/>
        </p:nvPicPr>
        <p:blipFill>
          <a:blip r:embed="rId3"/>
          <a:stretch>
            <a:fillRect/>
          </a:stretch>
        </p:blipFill>
        <p:spPr>
          <a:xfrm>
            <a:off x="10151169" y="533400"/>
            <a:ext cx="1505843" cy="1499746"/>
          </a:xfrm>
          <a:prstGeom prst="rect">
            <a:avLst/>
          </a:prstGeom>
        </p:spPr>
      </p:pic>
    </p:spTree>
    <p:extLst>
      <p:ext uri="{BB962C8B-B14F-4D97-AF65-F5344CB8AC3E}">
        <p14:creationId xmlns:p14="http://schemas.microsoft.com/office/powerpoint/2010/main" val="24421799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Content Placeholder 1"/>
              <p:cNvSpPr>
                <a:spLocks noGrp="1"/>
              </p:cNvSpPr>
              <p:nvPr>
                <p:ph idx="1"/>
              </p:nvPr>
            </p:nvSpPr>
            <p:spPr/>
            <p:txBody>
              <a:bodyPr>
                <a:normAutofit/>
              </a:bodyPr>
              <a:lstStyle/>
              <a:p>
                <a:r>
                  <a:rPr lang="en-US" dirty="0"/>
                  <a:t>Whole Class Activity (continued)</a:t>
                </a:r>
              </a:p>
              <a:p>
                <a:pPr lvl="1"/>
                <a:r>
                  <a:rPr lang="en-US" dirty="0"/>
                  <a:t>Connecting the Concrete, the vertical method, and a </a:t>
                </a:r>
                <a:r>
                  <a:rPr lang="en-US" dirty="0" err="1"/>
                  <a:t>mneumonic</a:t>
                </a:r>
                <a:r>
                  <a:rPr lang="en-US" dirty="0"/>
                  <a:t> (FOIL)</a:t>
                </a:r>
              </a:p>
              <a:p>
                <a:pPr lvl="1"/>
                <a:r>
                  <a:rPr lang="en-US" dirty="0"/>
                  <a:t>Ensure students have a good grasp before introducing FOIL- make sure students connect that foil is the distributive property and that they have used it for years</a:t>
                </a:r>
                <a:br>
                  <a:rPr lang="en-US" dirty="0"/>
                </a:br>
                <a14:m>
                  <m:oMath xmlns:m="http://schemas.openxmlformats.org/officeDocument/2006/math">
                    <m:r>
                      <a:rPr lang="en-US" b="0" i="1" smtClean="0">
                        <a:latin typeface="Cambria Math" panose="02040503050406030204" pitchFamily="18" charset="0"/>
                      </a:rPr>
                      <m:t>12∗34=</m:t>
                    </m:r>
                    <m:d>
                      <m:dPr>
                        <m:ctrlPr>
                          <a:rPr lang="en-US" b="0" i="1" smtClean="0">
                            <a:latin typeface="Cambria Math" panose="02040503050406030204" pitchFamily="18" charset="0"/>
                          </a:rPr>
                        </m:ctrlPr>
                      </m:dPr>
                      <m:e>
                        <m:r>
                          <a:rPr lang="en-US" b="0" i="1" smtClean="0">
                            <a:latin typeface="Cambria Math" panose="02040503050406030204" pitchFamily="18" charset="0"/>
                          </a:rPr>
                          <m:t>10∗10</m:t>
                        </m:r>
                      </m:e>
                    </m:d>
                    <m:r>
                      <a:rPr lang="en-US" b="0" i="1" smtClean="0">
                        <a:latin typeface="Cambria Math" panose="02040503050406030204" pitchFamily="18" charset="0"/>
                      </a:rPr>
                      <m:t>+</m:t>
                    </m:r>
                    <m:d>
                      <m:dPr>
                        <m:ctrlPr>
                          <a:rPr lang="en-US" b="0" i="1" smtClean="0">
                            <a:latin typeface="Cambria Math" panose="02040503050406030204" pitchFamily="18" charset="0"/>
                          </a:rPr>
                        </m:ctrlPr>
                      </m:dPr>
                      <m:e>
                        <m:r>
                          <a:rPr lang="en-US" b="0" i="1" smtClean="0">
                            <a:latin typeface="Cambria Math" panose="02040503050406030204" pitchFamily="18" charset="0"/>
                          </a:rPr>
                          <m:t>10∗4</m:t>
                        </m:r>
                      </m:e>
                    </m:d>
                    <m:r>
                      <a:rPr lang="en-US" b="0" i="1" smtClean="0">
                        <a:latin typeface="Cambria Math" panose="02040503050406030204" pitchFamily="18" charset="0"/>
                      </a:rPr>
                      <m:t>+</m:t>
                    </m:r>
                    <m:d>
                      <m:dPr>
                        <m:ctrlPr>
                          <a:rPr lang="en-US" b="0" i="1" smtClean="0">
                            <a:latin typeface="Cambria Math" panose="02040503050406030204" pitchFamily="18" charset="0"/>
                          </a:rPr>
                        </m:ctrlPr>
                      </m:dPr>
                      <m:e>
                        <m:r>
                          <a:rPr lang="en-US" b="0" i="1" smtClean="0">
                            <a:latin typeface="Cambria Math" panose="02040503050406030204" pitchFamily="18" charset="0"/>
                          </a:rPr>
                          <m:t>2∗30</m:t>
                        </m:r>
                      </m:e>
                    </m:d>
                    <m:r>
                      <a:rPr lang="en-US" b="0" i="1" smtClean="0">
                        <a:latin typeface="Cambria Math" panose="02040503050406030204" pitchFamily="18" charset="0"/>
                      </a:rPr>
                      <m:t>+</m:t>
                    </m:r>
                    <m:d>
                      <m:dPr>
                        <m:ctrlPr>
                          <a:rPr lang="en-US" b="0" i="1" smtClean="0">
                            <a:latin typeface="Cambria Math" panose="02040503050406030204" pitchFamily="18" charset="0"/>
                          </a:rPr>
                        </m:ctrlPr>
                      </m:dPr>
                      <m:e>
                        <m:r>
                          <a:rPr lang="en-US" b="0" i="1" smtClean="0">
                            <a:latin typeface="Cambria Math" panose="02040503050406030204" pitchFamily="18" charset="0"/>
                          </a:rPr>
                          <m:t>2∗4</m:t>
                        </m:r>
                      </m:e>
                    </m:d>
                  </m:oMath>
                </a14:m>
                <a:endParaRPr lang="en-US" b="0" dirty="0"/>
              </a:p>
              <a:p>
                <a:pPr lvl="1"/>
                <a:r>
                  <a:rPr lang="en-US" dirty="0"/>
                  <a:t>Explain how FOIL makes remembering the steps for distributing possible</a:t>
                </a:r>
              </a:p>
              <a:p>
                <a:pPr marL="569913" lvl="2" indent="0">
                  <a:buNone/>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m:t>
                      </m:r>
                      <m:r>
                        <a:rPr lang="en-US" b="0" i="1" smtClean="0">
                          <a:latin typeface="Cambria Math" panose="02040503050406030204" pitchFamily="18" charset="0"/>
                        </a:rPr>
                        <m:t>𝑥</m:t>
                      </m:r>
                      <m:r>
                        <a:rPr lang="en-US" b="0" i="1" smtClean="0">
                          <a:latin typeface="Cambria Math" panose="02040503050406030204" pitchFamily="18" charset="0"/>
                        </a:rPr>
                        <m:t>−3)(2</m:t>
                      </m:r>
                      <m:r>
                        <a:rPr lang="en-US" b="0" i="1" smtClean="0">
                          <a:latin typeface="Cambria Math" panose="02040503050406030204" pitchFamily="18" charset="0"/>
                        </a:rPr>
                        <m:t>𝑥</m:t>
                      </m:r>
                      <m:r>
                        <a:rPr lang="en-US" b="0" i="1" smtClean="0">
                          <a:latin typeface="Cambria Math" panose="02040503050406030204" pitchFamily="18" charset="0"/>
                        </a:rPr>
                        <m:t>+1)</m:t>
                      </m:r>
                    </m:oMath>
                  </m:oMathPara>
                </a14:m>
                <a:endParaRPr lang="en-US" dirty="0"/>
              </a:p>
              <a:p>
                <a:pPr lvl="2"/>
                <a:r>
                  <a:rPr lang="en-US" dirty="0"/>
                  <a:t>What is the sum of the First, The Outer, The Inner, and the Last terms</a:t>
                </a:r>
              </a:p>
              <a:p>
                <a:pPr lvl="2"/>
                <a:r>
                  <a:rPr lang="en-US" dirty="0"/>
                  <a:t>What is the product in simplified form?</a:t>
                </a:r>
              </a:p>
              <a:p>
                <a:pPr lvl="1"/>
                <a:r>
                  <a:rPr lang="en-US" dirty="0"/>
                  <a:t>Have heterogeneous groups simplify </a:t>
                </a:r>
                <a14:m>
                  <m:oMath xmlns:m="http://schemas.openxmlformats.org/officeDocument/2006/math">
                    <m:d>
                      <m:dPr>
                        <m:ctrlPr>
                          <a:rPr lang="en-US" b="0" i="1" smtClean="0">
                            <a:latin typeface="Cambria Math" panose="02040503050406030204" pitchFamily="18" charset="0"/>
                          </a:rPr>
                        </m:ctrlPr>
                      </m:dPr>
                      <m:e>
                        <m:r>
                          <a:rPr lang="en-US" b="0" i="1" smtClean="0">
                            <a:latin typeface="Cambria Math" panose="02040503050406030204" pitchFamily="18" charset="0"/>
                          </a:rPr>
                          <m:t>𝑥</m:t>
                        </m:r>
                        <m:r>
                          <a:rPr lang="en-US" b="0" i="1" smtClean="0">
                            <a:latin typeface="Cambria Math" panose="02040503050406030204" pitchFamily="18" charset="0"/>
                          </a:rPr>
                          <m:t>−4</m:t>
                        </m:r>
                      </m:e>
                    </m:d>
                    <m:d>
                      <m:dPr>
                        <m:ctrlPr>
                          <a:rPr lang="en-US" b="0" i="1" smtClean="0">
                            <a:latin typeface="Cambria Math" panose="02040503050406030204" pitchFamily="18" charset="0"/>
                          </a:rPr>
                        </m:ctrlPr>
                      </m:dPr>
                      <m:e>
                        <m:r>
                          <a:rPr lang="en-US" b="0" i="1" smtClean="0">
                            <a:latin typeface="Cambria Math" panose="02040503050406030204" pitchFamily="18" charset="0"/>
                          </a:rPr>
                          <m:t>𝑥</m:t>
                        </m:r>
                        <m:r>
                          <a:rPr lang="en-US" b="0" i="1" smtClean="0">
                            <a:latin typeface="Cambria Math" panose="02040503050406030204" pitchFamily="18" charset="0"/>
                          </a:rPr>
                          <m:t>−2</m:t>
                        </m:r>
                      </m:e>
                    </m:d>
                    <m:r>
                      <a:rPr lang="en-US" b="0" i="1" smtClean="0">
                        <a:latin typeface="Cambria Math" panose="02040503050406030204" pitchFamily="18" charset="0"/>
                      </a:rPr>
                      <m:t>𝑎𝑛𝑑</m:t>
                    </m:r>
                    <m:r>
                      <a:rPr lang="en-US" b="0" i="1" smtClean="0">
                        <a:latin typeface="Cambria Math" panose="02040503050406030204" pitchFamily="18" charset="0"/>
                      </a:rPr>
                      <m:t> (2</m:t>
                    </m:r>
                    <m:r>
                      <a:rPr lang="en-US" b="0" i="1" smtClean="0">
                        <a:latin typeface="Cambria Math" panose="02040503050406030204" pitchFamily="18" charset="0"/>
                      </a:rPr>
                      <m:t>𝑥</m:t>
                    </m:r>
                    <m:r>
                      <a:rPr lang="en-US" b="0" i="1" smtClean="0">
                        <a:latin typeface="Cambria Math" panose="02040503050406030204" pitchFamily="18" charset="0"/>
                      </a:rPr>
                      <m:t>−5)(</m:t>
                    </m:r>
                    <m:r>
                      <a:rPr lang="en-US" b="0" i="1" smtClean="0">
                        <a:latin typeface="Cambria Math" panose="02040503050406030204" pitchFamily="18" charset="0"/>
                      </a:rPr>
                      <m:t>𝑥</m:t>
                    </m:r>
                    <m:r>
                      <a:rPr lang="en-US" b="0" i="1" smtClean="0">
                        <a:latin typeface="Cambria Math" panose="02040503050406030204" pitchFamily="18" charset="0"/>
                      </a:rPr>
                      <m:t>+3)</m:t>
                    </m:r>
                  </m:oMath>
                </a14:m>
                <a:endParaRPr lang="en-US" dirty="0"/>
              </a:p>
            </p:txBody>
          </p:sp>
        </mc:Choice>
        <mc:Fallback xmlns="">
          <p:sp>
            <p:nvSpPr>
              <p:cNvPr id="2" name="Content Placeholder 1"/>
              <p:cNvSpPr>
                <a:spLocks noGrp="1" noRot="1" noChangeAspect="1" noMove="1" noResize="1" noEditPoints="1" noAdjustHandles="1" noChangeArrowheads="1" noChangeShapeType="1" noTextEdit="1"/>
              </p:cNvSpPr>
              <p:nvPr>
                <p:ph idx="1"/>
              </p:nvPr>
            </p:nvSpPr>
            <p:spPr>
              <a:blipFill rotWithShape="0">
                <a:blip r:embed="rId2"/>
                <a:stretch>
                  <a:fillRect l="-571" t="-1453" r="-381"/>
                </a:stretch>
              </a:blipFill>
            </p:spPr>
            <p:txBody>
              <a:bodyPr/>
              <a:lstStyle/>
              <a:p>
                <a:r>
                  <a:rPr lang="en-US">
                    <a:noFill/>
                  </a:rPr>
                  <a:t> </a:t>
                </a:r>
              </a:p>
            </p:txBody>
          </p:sp>
        </mc:Fallback>
      </mc:AlternateContent>
      <p:sp>
        <p:nvSpPr>
          <p:cNvPr id="3" name="Title 2"/>
          <p:cNvSpPr>
            <a:spLocks noGrp="1"/>
          </p:cNvSpPr>
          <p:nvPr>
            <p:ph type="title"/>
          </p:nvPr>
        </p:nvSpPr>
        <p:spPr/>
        <p:txBody>
          <a:bodyPr/>
          <a:lstStyle/>
          <a:p>
            <a:r>
              <a:rPr lang="en-US" dirty="0"/>
              <a:t>9-12 Example: Multiplication of Binomials</a:t>
            </a:r>
          </a:p>
        </p:txBody>
      </p:sp>
      <p:pic>
        <p:nvPicPr>
          <p:cNvPr id="5" name="Picture 4"/>
          <p:cNvPicPr>
            <a:picLocks noChangeAspect="1"/>
          </p:cNvPicPr>
          <p:nvPr/>
        </p:nvPicPr>
        <p:blipFill>
          <a:blip r:embed="rId3"/>
          <a:stretch>
            <a:fillRect/>
          </a:stretch>
        </p:blipFill>
        <p:spPr>
          <a:xfrm>
            <a:off x="9989690" y="533400"/>
            <a:ext cx="1505843" cy="1499746"/>
          </a:xfrm>
          <a:prstGeom prst="rect">
            <a:avLst/>
          </a:prstGeom>
        </p:spPr>
      </p:pic>
    </p:spTree>
    <p:extLst>
      <p:ext uri="{BB962C8B-B14F-4D97-AF65-F5344CB8AC3E}">
        <p14:creationId xmlns:p14="http://schemas.microsoft.com/office/powerpoint/2010/main" val="10871011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lnSpcReduction="10000"/>
          </a:bodyPr>
          <a:lstStyle/>
          <a:p>
            <a:r>
              <a:rPr lang="en-US" dirty="0"/>
              <a:t>Whole Class Activity (continued)</a:t>
            </a:r>
          </a:p>
          <a:p>
            <a:pPr lvl="1"/>
            <a:r>
              <a:rPr lang="en-US" dirty="0"/>
              <a:t>Review and compare the three methods </a:t>
            </a:r>
            <a:br>
              <a:rPr lang="en-US" dirty="0"/>
            </a:br>
            <a:r>
              <a:rPr lang="en-US" dirty="0"/>
              <a:t>(note this may need to occur over time based on student readiness)</a:t>
            </a:r>
          </a:p>
          <a:p>
            <a:pPr lvl="1"/>
            <a:endParaRPr lang="en-US" dirty="0"/>
          </a:p>
          <a:p>
            <a:r>
              <a:rPr lang="en-US" dirty="0"/>
              <a:t>Differentiated Work</a:t>
            </a:r>
          </a:p>
          <a:p>
            <a:pPr lvl="1"/>
            <a:r>
              <a:rPr lang="en-US" dirty="0"/>
              <a:t>Assign each student a task (circle, square, triangle) based on readiness</a:t>
            </a:r>
            <a:br>
              <a:rPr lang="en-US" dirty="0"/>
            </a:br>
            <a:r>
              <a:rPr lang="en-US" dirty="0"/>
              <a:t>File: Investigating Binomial Multiplication (page083.pdf)</a:t>
            </a:r>
          </a:p>
          <a:p>
            <a:pPr lvl="1"/>
            <a:r>
              <a:rPr lang="en-US" dirty="0"/>
              <a:t>Circle: Asks students questions mostly at knowledge, comprehension, and application levels</a:t>
            </a:r>
          </a:p>
          <a:p>
            <a:pPr lvl="1"/>
            <a:r>
              <a:rPr lang="en-US" dirty="0"/>
              <a:t>Square: Asks students questions mostly at the application and analysis</a:t>
            </a:r>
          </a:p>
          <a:p>
            <a:pPr lvl="1"/>
            <a:r>
              <a:rPr lang="en-US" dirty="0"/>
              <a:t>Triangle: Asks students questions mostly at the analysis, synthesis, </a:t>
            </a:r>
            <a:br>
              <a:rPr lang="en-US" dirty="0"/>
            </a:br>
            <a:r>
              <a:rPr lang="en-US" dirty="0"/>
              <a:t>and evaluation levels</a:t>
            </a:r>
          </a:p>
          <a:p>
            <a:pPr marL="279082" lvl="1" indent="0">
              <a:buNone/>
            </a:pPr>
            <a:r>
              <a:rPr lang="en-US" dirty="0"/>
              <a:t>Response Sheet for All Students: binomial.pdf</a:t>
            </a:r>
            <a:br>
              <a:rPr lang="en-US" dirty="0"/>
            </a:br>
            <a:r>
              <a:rPr lang="en-US" dirty="0"/>
              <a:t>Homogeneous groups are best</a:t>
            </a:r>
          </a:p>
        </p:txBody>
      </p:sp>
      <p:sp>
        <p:nvSpPr>
          <p:cNvPr id="3" name="Title 2"/>
          <p:cNvSpPr>
            <a:spLocks noGrp="1"/>
          </p:cNvSpPr>
          <p:nvPr>
            <p:ph type="title"/>
          </p:nvPr>
        </p:nvSpPr>
        <p:spPr/>
        <p:txBody>
          <a:bodyPr/>
          <a:lstStyle/>
          <a:p>
            <a:r>
              <a:rPr lang="en-US" dirty="0"/>
              <a:t>9-12 Example: Multiplication of Binomials</a:t>
            </a:r>
          </a:p>
        </p:txBody>
      </p:sp>
      <p:pic>
        <p:nvPicPr>
          <p:cNvPr id="5" name="Picture 4"/>
          <p:cNvPicPr>
            <a:picLocks noChangeAspect="1"/>
          </p:cNvPicPr>
          <p:nvPr/>
        </p:nvPicPr>
        <p:blipFill>
          <a:blip r:embed="rId2"/>
          <a:stretch>
            <a:fillRect/>
          </a:stretch>
        </p:blipFill>
        <p:spPr>
          <a:xfrm>
            <a:off x="9989690" y="544286"/>
            <a:ext cx="1505843" cy="1499746"/>
          </a:xfrm>
          <a:prstGeom prst="rect">
            <a:avLst/>
          </a:prstGeom>
        </p:spPr>
      </p:pic>
    </p:spTree>
    <p:extLst>
      <p:ext uri="{BB962C8B-B14F-4D97-AF65-F5344CB8AC3E}">
        <p14:creationId xmlns:p14="http://schemas.microsoft.com/office/powerpoint/2010/main" val="5473295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Circle (Below)</a:t>
            </a:r>
          </a:p>
        </p:txBody>
      </p:sp>
      <p:pic>
        <p:nvPicPr>
          <p:cNvPr id="5" name="Picture 4"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03098" y="1676400"/>
            <a:ext cx="3732088" cy="5111654"/>
          </a:xfrm>
          <a:prstGeom prst="rect">
            <a:avLst/>
          </a:prstGeom>
        </p:spPr>
      </p:pic>
      <p:pic>
        <p:nvPicPr>
          <p:cNvPr id="6" name="Picture 5"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15870" y="1713271"/>
            <a:ext cx="2957166" cy="4541213"/>
          </a:xfrm>
          <a:prstGeom prst="rect">
            <a:avLst/>
          </a:prstGeom>
        </p:spPr>
      </p:pic>
      <p:pic>
        <p:nvPicPr>
          <p:cNvPr id="2" name="Picture 1"/>
          <p:cNvPicPr>
            <a:picLocks noChangeAspect="1"/>
          </p:cNvPicPr>
          <p:nvPr/>
        </p:nvPicPr>
        <p:blipFill>
          <a:blip r:embed="rId4"/>
          <a:stretch>
            <a:fillRect/>
          </a:stretch>
        </p:blipFill>
        <p:spPr>
          <a:xfrm>
            <a:off x="10098455" y="533400"/>
            <a:ext cx="1505843" cy="1499746"/>
          </a:xfrm>
          <a:prstGeom prst="rect">
            <a:avLst/>
          </a:prstGeom>
        </p:spPr>
      </p:pic>
    </p:spTree>
    <p:extLst>
      <p:ext uri="{BB962C8B-B14F-4D97-AF65-F5344CB8AC3E}">
        <p14:creationId xmlns:p14="http://schemas.microsoft.com/office/powerpoint/2010/main" val="595439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Square: On Grade Level</a:t>
            </a:r>
          </a:p>
        </p:txBody>
      </p:sp>
      <p:pic>
        <p:nvPicPr>
          <p:cNvPr id="5" name="Picture 4"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2414" y="1744911"/>
            <a:ext cx="3784042" cy="5110631"/>
          </a:xfrm>
          <a:prstGeom prst="rect">
            <a:avLst/>
          </a:prstGeom>
        </p:spPr>
      </p:pic>
      <p:pic>
        <p:nvPicPr>
          <p:cNvPr id="6" name="Picture 5"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61012" y="1774408"/>
            <a:ext cx="3599391" cy="4854992"/>
          </a:xfrm>
          <a:prstGeom prst="rect">
            <a:avLst/>
          </a:prstGeom>
        </p:spPr>
      </p:pic>
      <p:pic>
        <p:nvPicPr>
          <p:cNvPr id="2" name="Picture 1"/>
          <p:cNvPicPr>
            <a:picLocks noChangeAspect="1"/>
          </p:cNvPicPr>
          <p:nvPr/>
        </p:nvPicPr>
        <p:blipFill>
          <a:blip r:embed="rId4"/>
          <a:stretch>
            <a:fillRect/>
          </a:stretch>
        </p:blipFill>
        <p:spPr>
          <a:xfrm>
            <a:off x="9989690" y="566057"/>
            <a:ext cx="1505843" cy="1499746"/>
          </a:xfrm>
          <a:prstGeom prst="rect">
            <a:avLst/>
          </a:prstGeom>
        </p:spPr>
      </p:pic>
    </p:spTree>
    <p:extLst>
      <p:ext uri="{BB962C8B-B14F-4D97-AF65-F5344CB8AC3E}">
        <p14:creationId xmlns:p14="http://schemas.microsoft.com/office/powerpoint/2010/main" val="21723706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Triangle: Above Grade Level</a:t>
            </a:r>
          </a:p>
        </p:txBody>
      </p:sp>
      <p:pic>
        <p:nvPicPr>
          <p:cNvPr id="6" name="Picture 5"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06078" y="1676400"/>
            <a:ext cx="3686520" cy="4960433"/>
          </a:xfrm>
          <a:prstGeom prst="rect">
            <a:avLst/>
          </a:prstGeom>
        </p:spPr>
      </p:pic>
      <p:pic>
        <p:nvPicPr>
          <p:cNvPr id="7" name="Picture 6"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01372" y="1606063"/>
            <a:ext cx="3780478" cy="5101105"/>
          </a:xfrm>
          <a:prstGeom prst="rect">
            <a:avLst/>
          </a:prstGeom>
        </p:spPr>
      </p:pic>
      <p:pic>
        <p:nvPicPr>
          <p:cNvPr id="2" name="Picture 1"/>
          <p:cNvPicPr>
            <a:picLocks noChangeAspect="1"/>
          </p:cNvPicPr>
          <p:nvPr/>
        </p:nvPicPr>
        <p:blipFill>
          <a:blip r:embed="rId4"/>
          <a:stretch>
            <a:fillRect/>
          </a:stretch>
        </p:blipFill>
        <p:spPr>
          <a:xfrm>
            <a:off x="10116924" y="533400"/>
            <a:ext cx="1505843" cy="1499746"/>
          </a:xfrm>
          <a:prstGeom prst="rect">
            <a:avLst/>
          </a:prstGeom>
        </p:spPr>
      </p:pic>
    </p:spTree>
    <p:extLst>
      <p:ext uri="{BB962C8B-B14F-4D97-AF65-F5344CB8AC3E}">
        <p14:creationId xmlns:p14="http://schemas.microsoft.com/office/powerpoint/2010/main" val="1894509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Student Recording Sheet</a:t>
            </a:r>
          </a:p>
        </p:txBody>
      </p:sp>
      <p:pic>
        <p:nvPicPr>
          <p:cNvPr id="2" name="Picture 1"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96742" y="1676399"/>
            <a:ext cx="3784042" cy="5110631"/>
          </a:xfrm>
          <a:prstGeom prst="rect">
            <a:avLst/>
          </a:prstGeom>
        </p:spPr>
      </p:pic>
      <p:pic>
        <p:nvPicPr>
          <p:cNvPr id="5" name="Picture 4"/>
          <p:cNvPicPr>
            <a:picLocks noChangeAspect="1"/>
          </p:cNvPicPr>
          <p:nvPr/>
        </p:nvPicPr>
        <p:blipFill>
          <a:blip r:embed="rId3"/>
          <a:stretch>
            <a:fillRect/>
          </a:stretch>
        </p:blipFill>
        <p:spPr>
          <a:xfrm>
            <a:off x="9989690" y="566057"/>
            <a:ext cx="1505843" cy="1499746"/>
          </a:xfrm>
          <a:prstGeom prst="rect">
            <a:avLst/>
          </a:prstGeom>
        </p:spPr>
      </p:pic>
    </p:spTree>
    <p:extLst>
      <p:ext uri="{BB962C8B-B14F-4D97-AF65-F5344CB8AC3E}">
        <p14:creationId xmlns:p14="http://schemas.microsoft.com/office/powerpoint/2010/main" val="28874751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522414" y="1371600"/>
            <a:ext cx="9601200" cy="4191000"/>
          </a:xfrm>
        </p:spPr>
        <p:txBody>
          <a:bodyPr/>
          <a:lstStyle/>
          <a:p>
            <a:r>
              <a:rPr lang="en-US" dirty="0"/>
              <a:t>Managing Noise in a Differentiated Classroom</a:t>
            </a:r>
          </a:p>
          <a:p>
            <a:pPr lvl="1"/>
            <a:r>
              <a:rPr lang="en-US" dirty="0">
                <a:hlinkClick r:id="rId2"/>
              </a:rPr>
              <a:t>https://bouncyballs.org/</a:t>
            </a:r>
            <a:endParaRPr lang="en-US" dirty="0"/>
          </a:p>
          <a:p>
            <a:pPr lvl="1"/>
            <a:endParaRPr lang="en-US" dirty="0"/>
          </a:p>
        </p:txBody>
      </p:sp>
      <p:sp>
        <p:nvSpPr>
          <p:cNvPr id="3" name="Title 2"/>
          <p:cNvSpPr>
            <a:spLocks noGrp="1"/>
          </p:cNvSpPr>
          <p:nvPr>
            <p:ph type="title"/>
          </p:nvPr>
        </p:nvSpPr>
        <p:spPr>
          <a:xfrm>
            <a:off x="1522414" y="533400"/>
            <a:ext cx="9601200" cy="609600"/>
          </a:xfrm>
        </p:spPr>
        <p:txBody>
          <a:bodyPr/>
          <a:lstStyle/>
          <a:p>
            <a:r>
              <a:rPr lang="en-US" dirty="0"/>
              <a:t>Classroom Management</a:t>
            </a:r>
          </a:p>
        </p:txBody>
      </p:sp>
      <p:pic>
        <p:nvPicPr>
          <p:cNvPr id="4" name="Picture 3"/>
          <p:cNvPicPr>
            <a:picLocks noChangeAspect="1"/>
          </p:cNvPicPr>
          <p:nvPr/>
        </p:nvPicPr>
        <p:blipFill rotWithShape="1">
          <a:blip r:embed="rId3"/>
          <a:srcRect t="8333" r="1446"/>
          <a:stretch/>
        </p:blipFill>
        <p:spPr>
          <a:xfrm>
            <a:off x="1751012" y="2514600"/>
            <a:ext cx="8305800" cy="4191000"/>
          </a:xfrm>
          <a:prstGeom prst="rect">
            <a:avLst/>
          </a:prstGeom>
        </p:spPr>
      </p:pic>
    </p:spTree>
    <p:extLst>
      <p:ext uri="{BB962C8B-B14F-4D97-AF65-F5344CB8AC3E}">
        <p14:creationId xmlns:p14="http://schemas.microsoft.com/office/powerpoint/2010/main" val="24566834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Multiple Intelligences</a:t>
            </a:r>
          </a:p>
        </p:txBody>
      </p:sp>
      <p:pic>
        <p:nvPicPr>
          <p:cNvPr id="6" name="Content Placeholder 5"/>
          <p:cNvPicPr>
            <a:picLocks noGrp="1" noChangeAspect="1"/>
          </p:cNvPicPr>
          <p:nvPr>
            <p:ph idx="1"/>
          </p:nvPr>
        </p:nvPicPr>
        <p:blipFill>
          <a:blip r:embed="rId2"/>
          <a:stretch>
            <a:fillRect/>
          </a:stretch>
        </p:blipFill>
        <p:spPr>
          <a:xfrm>
            <a:off x="6207584" y="2138763"/>
            <a:ext cx="5981241" cy="3972726"/>
          </a:xfrm>
          <a:prstGeom prst="rect">
            <a:avLst/>
          </a:prstGeom>
        </p:spPr>
      </p:pic>
      <p:pic>
        <p:nvPicPr>
          <p:cNvPr id="5122" name="Picture 2" descr="http://www.connectionsacademy.com/Libraries/blog/multiple-intelligences-learning-style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2414" y="1828800"/>
            <a:ext cx="4623423" cy="4592652"/>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6856412" y="6098286"/>
            <a:ext cx="6092825" cy="646331"/>
          </a:xfrm>
          <a:prstGeom prst="rect">
            <a:avLst/>
          </a:prstGeom>
        </p:spPr>
        <p:txBody>
          <a:bodyPr>
            <a:spAutoFit/>
          </a:bodyPr>
          <a:lstStyle/>
          <a:p>
            <a:r>
              <a:rPr lang="en-US" dirty="0"/>
              <a:t>https://storify.com/hessbe/improved-learning-through-multiple-intelligence</a:t>
            </a:r>
          </a:p>
        </p:txBody>
      </p:sp>
      <p:pic>
        <p:nvPicPr>
          <p:cNvPr id="2" name="Picture 1"/>
          <p:cNvPicPr>
            <a:picLocks noChangeAspect="1"/>
          </p:cNvPicPr>
          <p:nvPr/>
        </p:nvPicPr>
        <p:blipFill>
          <a:blip r:embed="rId4"/>
          <a:stretch>
            <a:fillRect/>
          </a:stretch>
        </p:blipFill>
        <p:spPr>
          <a:xfrm>
            <a:off x="10277220" y="475371"/>
            <a:ext cx="1353429" cy="1353429"/>
          </a:xfrm>
          <a:prstGeom prst="rect">
            <a:avLst/>
          </a:prstGeom>
        </p:spPr>
      </p:pic>
    </p:spTree>
    <p:extLst>
      <p:ext uri="{BB962C8B-B14F-4D97-AF65-F5344CB8AC3E}">
        <p14:creationId xmlns:p14="http://schemas.microsoft.com/office/powerpoint/2010/main" val="25484734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217612" y="1752600"/>
            <a:ext cx="9601200" cy="4876800"/>
          </a:xfrm>
        </p:spPr>
        <p:txBody>
          <a:bodyPr/>
          <a:lstStyle/>
          <a:p>
            <a:r>
              <a:rPr lang="en-US" dirty="0"/>
              <a:t>Overview of the Activity</a:t>
            </a:r>
          </a:p>
          <a:p>
            <a:pPr lvl="1"/>
            <a:r>
              <a:rPr lang="en-US" dirty="0"/>
              <a:t>Students will estimate how many goldfish crackers are in a jar</a:t>
            </a:r>
          </a:p>
          <a:p>
            <a:pPr lvl="1"/>
            <a:r>
              <a:rPr lang="en-US" dirty="0"/>
              <a:t>Students will estimate the distance between themselves and an object in the classroom</a:t>
            </a:r>
          </a:p>
          <a:p>
            <a:pPr lvl="1"/>
            <a:r>
              <a:rPr lang="en-US" dirty="0"/>
              <a:t>Students will choose individual activities based on Multiple Intelligences</a:t>
            </a:r>
          </a:p>
        </p:txBody>
      </p:sp>
      <p:sp>
        <p:nvSpPr>
          <p:cNvPr id="3" name="Title 2"/>
          <p:cNvSpPr>
            <a:spLocks noGrp="1"/>
          </p:cNvSpPr>
          <p:nvPr>
            <p:ph type="title"/>
          </p:nvPr>
        </p:nvSpPr>
        <p:spPr>
          <a:xfrm>
            <a:off x="1217612" y="533400"/>
            <a:ext cx="9601200" cy="1143000"/>
          </a:xfrm>
        </p:spPr>
        <p:txBody>
          <a:bodyPr/>
          <a:lstStyle/>
          <a:p>
            <a:r>
              <a:rPr lang="en-US" dirty="0"/>
              <a:t>K-2 Example: Making a Good Guess</a:t>
            </a:r>
          </a:p>
        </p:txBody>
      </p:sp>
      <p:pic>
        <p:nvPicPr>
          <p:cNvPr id="5" name="Picture 4"/>
          <p:cNvPicPr>
            <a:picLocks noChangeAspect="1"/>
          </p:cNvPicPr>
          <p:nvPr/>
        </p:nvPicPr>
        <p:blipFill>
          <a:blip r:embed="rId2"/>
          <a:stretch>
            <a:fillRect/>
          </a:stretch>
        </p:blipFill>
        <p:spPr>
          <a:xfrm>
            <a:off x="10065897" y="533400"/>
            <a:ext cx="1353429" cy="1353429"/>
          </a:xfrm>
          <a:prstGeom prst="rect">
            <a:avLst/>
          </a:prstGeom>
        </p:spPr>
      </p:pic>
    </p:spTree>
    <p:extLst>
      <p:ext uri="{BB962C8B-B14F-4D97-AF65-F5344CB8AC3E}">
        <p14:creationId xmlns:p14="http://schemas.microsoft.com/office/powerpoint/2010/main" val="1400620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217612" y="1752600"/>
            <a:ext cx="9601200" cy="4876800"/>
          </a:xfrm>
        </p:spPr>
        <p:txBody>
          <a:bodyPr/>
          <a:lstStyle/>
          <a:p>
            <a:r>
              <a:rPr lang="en-US" dirty="0"/>
              <a:t>Whole Class Activity</a:t>
            </a:r>
          </a:p>
          <a:p>
            <a:pPr lvl="1"/>
            <a:r>
              <a:rPr lang="en-US" dirty="0"/>
              <a:t>Fill a small jar or bag with goldfish crackers.  Explain that you would like to share with everyone, but you are not sure you have enough.  </a:t>
            </a:r>
          </a:p>
          <a:p>
            <a:pPr lvl="1"/>
            <a:r>
              <a:rPr lang="en-US" dirty="0"/>
              <a:t>Discuss how many people are in the class and put that number of crackers in an identical container.</a:t>
            </a:r>
          </a:p>
          <a:p>
            <a:pPr lvl="1"/>
            <a:r>
              <a:rPr lang="en-US" dirty="0"/>
              <a:t>After comparing the two jars make sure everyone understands that the second jar represents each person getting one cracker. </a:t>
            </a:r>
          </a:p>
          <a:p>
            <a:pPr lvl="1"/>
            <a:r>
              <a:rPr lang="en-US" dirty="0"/>
              <a:t>Have each student make an estimate about how many crackers they think are in the first jar. Record these estimates on a chart paper</a:t>
            </a:r>
          </a:p>
          <a:p>
            <a:pPr lvl="1"/>
            <a:r>
              <a:rPr lang="en-US" dirty="0"/>
              <a:t>Count the goldfish in the first jar (by 1s, 5s, or 10s)</a:t>
            </a:r>
          </a:p>
          <a:p>
            <a:pPr lvl="1"/>
            <a:r>
              <a:rPr lang="en-US" dirty="0"/>
              <a:t>Introduce some terms when comparing (more than, less than, closest to, </a:t>
            </a:r>
            <a:br>
              <a:rPr lang="en-US" dirty="0"/>
            </a:br>
            <a:r>
              <a:rPr lang="en-US" dirty="0"/>
              <a:t>furthest from)</a:t>
            </a:r>
          </a:p>
          <a:p>
            <a:pPr lvl="2"/>
            <a:r>
              <a:rPr lang="en-US" dirty="0"/>
              <a:t>Ask which of the student estimates was closest to the actual, which was </a:t>
            </a:r>
            <a:br>
              <a:rPr lang="en-US" dirty="0"/>
            </a:br>
            <a:r>
              <a:rPr lang="en-US" dirty="0"/>
              <a:t>farthest from the actual</a:t>
            </a:r>
          </a:p>
          <a:p>
            <a:pPr lvl="1"/>
            <a:endParaRPr lang="en-US" dirty="0"/>
          </a:p>
        </p:txBody>
      </p:sp>
      <p:sp>
        <p:nvSpPr>
          <p:cNvPr id="3" name="Title 2"/>
          <p:cNvSpPr>
            <a:spLocks noGrp="1"/>
          </p:cNvSpPr>
          <p:nvPr>
            <p:ph type="title"/>
          </p:nvPr>
        </p:nvSpPr>
        <p:spPr>
          <a:xfrm>
            <a:off x="1217612" y="533400"/>
            <a:ext cx="9601200" cy="1143000"/>
          </a:xfrm>
        </p:spPr>
        <p:txBody>
          <a:bodyPr/>
          <a:lstStyle/>
          <a:p>
            <a:r>
              <a:rPr lang="en-US" dirty="0"/>
              <a:t>K-2 Example: Making a Good Guess</a:t>
            </a:r>
          </a:p>
        </p:txBody>
      </p:sp>
      <p:pic>
        <p:nvPicPr>
          <p:cNvPr id="5" name="Picture 4"/>
          <p:cNvPicPr>
            <a:picLocks noChangeAspect="1"/>
          </p:cNvPicPr>
          <p:nvPr/>
        </p:nvPicPr>
        <p:blipFill>
          <a:blip r:embed="rId2"/>
          <a:stretch>
            <a:fillRect/>
          </a:stretch>
        </p:blipFill>
        <p:spPr>
          <a:xfrm>
            <a:off x="10142097" y="533400"/>
            <a:ext cx="1353429" cy="1353429"/>
          </a:xfrm>
          <a:prstGeom prst="rect">
            <a:avLst/>
          </a:prstGeom>
        </p:spPr>
      </p:pic>
    </p:spTree>
    <p:extLst>
      <p:ext uri="{BB962C8B-B14F-4D97-AF65-F5344CB8AC3E}">
        <p14:creationId xmlns:p14="http://schemas.microsoft.com/office/powerpoint/2010/main" val="10644548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217612" y="1752600"/>
            <a:ext cx="9601200" cy="4876800"/>
          </a:xfrm>
        </p:spPr>
        <p:txBody>
          <a:bodyPr/>
          <a:lstStyle/>
          <a:p>
            <a:r>
              <a:rPr lang="en-US" dirty="0"/>
              <a:t>Whole Class Activity (continued)</a:t>
            </a:r>
          </a:p>
          <a:p>
            <a:pPr lvl="1"/>
            <a:r>
              <a:rPr lang="en-US" dirty="0"/>
              <a:t>Place a piece of tape on the floor. Ask students to stand at the piece of tape and estimate how many steps it would take to get from that tape line to an object in the room. (Heel to toe steps)</a:t>
            </a:r>
          </a:p>
          <a:p>
            <a:pPr lvl="1"/>
            <a:r>
              <a:rPr lang="en-US" dirty="0"/>
              <a:t>Have students step off their estimate</a:t>
            </a:r>
          </a:p>
          <a:p>
            <a:pPr lvl="1"/>
            <a:r>
              <a:rPr lang="en-US" dirty="0"/>
              <a:t>Ask students to name the student who is closest to the object and who is farthest away</a:t>
            </a:r>
          </a:p>
          <a:p>
            <a:pPr lvl="2"/>
            <a:r>
              <a:rPr lang="en-US" dirty="0"/>
              <a:t>Ask how many more steps it would take to reach the object</a:t>
            </a:r>
          </a:p>
          <a:p>
            <a:pPr lvl="1"/>
            <a:r>
              <a:rPr lang="en-US" dirty="0"/>
              <a:t>Hand out activity sheets (pages 95-97)</a:t>
            </a:r>
          </a:p>
          <a:p>
            <a:pPr lvl="2"/>
            <a:r>
              <a:rPr lang="en-US" dirty="0"/>
              <a:t>Explain that students will choose the activity they are most interested in</a:t>
            </a:r>
          </a:p>
          <a:p>
            <a:pPr lvl="1"/>
            <a:endParaRPr lang="en-US" dirty="0"/>
          </a:p>
        </p:txBody>
      </p:sp>
      <p:sp>
        <p:nvSpPr>
          <p:cNvPr id="3" name="Title 2"/>
          <p:cNvSpPr>
            <a:spLocks noGrp="1"/>
          </p:cNvSpPr>
          <p:nvPr>
            <p:ph type="title"/>
          </p:nvPr>
        </p:nvSpPr>
        <p:spPr>
          <a:xfrm>
            <a:off x="1217612" y="533400"/>
            <a:ext cx="9601200" cy="1143000"/>
          </a:xfrm>
        </p:spPr>
        <p:txBody>
          <a:bodyPr/>
          <a:lstStyle/>
          <a:p>
            <a:r>
              <a:rPr lang="en-US" dirty="0"/>
              <a:t>K-2 Example: Making a Good Guess</a:t>
            </a:r>
          </a:p>
        </p:txBody>
      </p:sp>
      <p:pic>
        <p:nvPicPr>
          <p:cNvPr id="5" name="Picture 4"/>
          <p:cNvPicPr>
            <a:picLocks noChangeAspect="1"/>
          </p:cNvPicPr>
          <p:nvPr/>
        </p:nvPicPr>
        <p:blipFill>
          <a:blip r:embed="rId2"/>
          <a:stretch>
            <a:fillRect/>
          </a:stretch>
        </p:blipFill>
        <p:spPr>
          <a:xfrm>
            <a:off x="10065897" y="533400"/>
            <a:ext cx="1353429" cy="1353429"/>
          </a:xfrm>
          <a:prstGeom prst="rect">
            <a:avLst/>
          </a:prstGeom>
        </p:spPr>
      </p:pic>
    </p:spTree>
    <p:extLst>
      <p:ext uri="{BB962C8B-B14F-4D97-AF65-F5344CB8AC3E}">
        <p14:creationId xmlns:p14="http://schemas.microsoft.com/office/powerpoint/2010/main" val="41670988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217612" y="533400"/>
            <a:ext cx="9601200" cy="1143000"/>
          </a:xfrm>
        </p:spPr>
        <p:txBody>
          <a:bodyPr/>
          <a:lstStyle/>
          <a:p>
            <a:r>
              <a:rPr lang="en-US" dirty="0"/>
              <a:t>K-2 Example: Making a Good Guess</a:t>
            </a:r>
          </a:p>
        </p:txBody>
      </p:sp>
      <p:pic>
        <p:nvPicPr>
          <p:cNvPr id="6" name="Picture 5"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44493" y="1676400"/>
            <a:ext cx="3593400" cy="4919870"/>
          </a:xfrm>
          <a:prstGeom prst="rect">
            <a:avLst/>
          </a:prstGeom>
        </p:spPr>
      </p:pic>
      <p:pic>
        <p:nvPicPr>
          <p:cNvPr id="7" name="Picture 6"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99011" y="1605134"/>
            <a:ext cx="3771081" cy="4991136"/>
          </a:xfrm>
          <a:prstGeom prst="rect">
            <a:avLst/>
          </a:prstGeom>
        </p:spPr>
      </p:pic>
      <p:pic>
        <p:nvPicPr>
          <p:cNvPr id="8" name="Picture 7"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18212" y="1605134"/>
            <a:ext cx="3770591" cy="5029839"/>
          </a:xfrm>
          <a:prstGeom prst="rect">
            <a:avLst/>
          </a:prstGeom>
        </p:spPr>
      </p:pic>
      <p:pic>
        <p:nvPicPr>
          <p:cNvPr id="2" name="Picture 1"/>
          <p:cNvPicPr>
            <a:picLocks noChangeAspect="1"/>
          </p:cNvPicPr>
          <p:nvPr/>
        </p:nvPicPr>
        <p:blipFill>
          <a:blip r:embed="rId5"/>
          <a:stretch>
            <a:fillRect/>
          </a:stretch>
        </p:blipFill>
        <p:spPr>
          <a:xfrm>
            <a:off x="10142097" y="544286"/>
            <a:ext cx="1353429" cy="1353429"/>
          </a:xfrm>
          <a:prstGeom prst="rect">
            <a:avLst/>
          </a:prstGeom>
        </p:spPr>
      </p:pic>
    </p:spTree>
    <p:extLst>
      <p:ext uri="{BB962C8B-B14F-4D97-AF65-F5344CB8AC3E}">
        <p14:creationId xmlns:p14="http://schemas.microsoft.com/office/powerpoint/2010/main" val="22946536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370012" y="533400"/>
            <a:ext cx="9601200" cy="1143000"/>
          </a:xfrm>
        </p:spPr>
        <p:txBody>
          <a:bodyPr/>
          <a:lstStyle/>
          <a:p>
            <a:r>
              <a:rPr lang="en-US" dirty="0"/>
              <a:t>K-2 Example: Making a Good Guess</a:t>
            </a:r>
            <a:br>
              <a:rPr lang="en-US" dirty="0"/>
            </a:br>
            <a:r>
              <a:rPr lang="en-US" dirty="0"/>
              <a:t>Assessment</a:t>
            </a:r>
          </a:p>
        </p:txBody>
      </p:sp>
      <p:pic>
        <p:nvPicPr>
          <p:cNvPr id="2" name="Picture 1"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59342" y="1295400"/>
            <a:ext cx="4054784" cy="5434484"/>
          </a:xfrm>
          <a:prstGeom prst="rect">
            <a:avLst/>
          </a:prstGeom>
        </p:spPr>
      </p:pic>
      <p:pic>
        <p:nvPicPr>
          <p:cNvPr id="5" name="Picture 4"/>
          <p:cNvPicPr>
            <a:picLocks noChangeAspect="1"/>
          </p:cNvPicPr>
          <p:nvPr/>
        </p:nvPicPr>
        <p:blipFill>
          <a:blip r:embed="rId3"/>
          <a:stretch>
            <a:fillRect/>
          </a:stretch>
        </p:blipFill>
        <p:spPr>
          <a:xfrm>
            <a:off x="10224826" y="618685"/>
            <a:ext cx="1353429" cy="1353429"/>
          </a:xfrm>
          <a:prstGeom prst="rect">
            <a:avLst/>
          </a:prstGeom>
        </p:spPr>
      </p:pic>
    </p:spTree>
    <p:extLst>
      <p:ext uri="{BB962C8B-B14F-4D97-AF65-F5344CB8AC3E}">
        <p14:creationId xmlns:p14="http://schemas.microsoft.com/office/powerpoint/2010/main" val="2407167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217612" y="1752600"/>
            <a:ext cx="9601200" cy="4876800"/>
          </a:xfrm>
        </p:spPr>
        <p:txBody>
          <a:bodyPr/>
          <a:lstStyle/>
          <a:p>
            <a:r>
              <a:rPr lang="en-US" dirty="0"/>
              <a:t>Overview </a:t>
            </a:r>
          </a:p>
          <a:p>
            <a:pPr lvl="1"/>
            <a:r>
              <a:rPr lang="en-US" dirty="0"/>
              <a:t>Learn about rounding before they participate in a three-minute shopping spree</a:t>
            </a:r>
          </a:p>
          <a:p>
            <a:pPr lvl="1"/>
            <a:r>
              <a:rPr lang="en-US" dirty="0"/>
              <a:t>They will work to figure out how they can spend the closest to $25</a:t>
            </a:r>
          </a:p>
          <a:p>
            <a:pPr lvl="1"/>
            <a:r>
              <a:rPr lang="en-US" dirty="0"/>
              <a:t>Students will watch a demo of estimating the whole by estimating the parts.</a:t>
            </a:r>
          </a:p>
          <a:p>
            <a:pPr lvl="1"/>
            <a:r>
              <a:rPr lang="en-US" dirty="0"/>
              <a:t>Students will get to complete activities based on multiple intelligences</a:t>
            </a:r>
          </a:p>
        </p:txBody>
      </p:sp>
      <p:sp>
        <p:nvSpPr>
          <p:cNvPr id="3" name="Title 2"/>
          <p:cNvSpPr>
            <a:spLocks noGrp="1"/>
          </p:cNvSpPr>
          <p:nvPr>
            <p:ph type="title"/>
          </p:nvPr>
        </p:nvSpPr>
        <p:spPr>
          <a:xfrm>
            <a:off x="1217612" y="533400"/>
            <a:ext cx="9601200" cy="1143000"/>
          </a:xfrm>
        </p:spPr>
        <p:txBody>
          <a:bodyPr/>
          <a:lstStyle/>
          <a:p>
            <a:r>
              <a:rPr lang="en-US" dirty="0"/>
              <a:t>3-5 Example: Three Minute Shopping Spree</a:t>
            </a:r>
          </a:p>
        </p:txBody>
      </p:sp>
      <p:pic>
        <p:nvPicPr>
          <p:cNvPr id="5" name="Picture 4"/>
          <p:cNvPicPr>
            <a:picLocks noChangeAspect="1"/>
          </p:cNvPicPr>
          <p:nvPr/>
        </p:nvPicPr>
        <p:blipFill>
          <a:blip r:embed="rId2"/>
          <a:stretch>
            <a:fillRect/>
          </a:stretch>
        </p:blipFill>
        <p:spPr>
          <a:xfrm>
            <a:off x="10303583" y="533400"/>
            <a:ext cx="1353429" cy="1353429"/>
          </a:xfrm>
          <a:prstGeom prst="rect">
            <a:avLst/>
          </a:prstGeom>
        </p:spPr>
      </p:pic>
    </p:spTree>
    <p:extLst>
      <p:ext uri="{BB962C8B-B14F-4D97-AF65-F5344CB8AC3E}">
        <p14:creationId xmlns:p14="http://schemas.microsoft.com/office/powerpoint/2010/main" val="16581816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31812" y="1752600"/>
            <a:ext cx="9601200" cy="4876800"/>
          </a:xfrm>
        </p:spPr>
        <p:txBody>
          <a:bodyPr/>
          <a:lstStyle/>
          <a:p>
            <a:r>
              <a:rPr lang="en-US" dirty="0"/>
              <a:t>Whole Class Activity</a:t>
            </a:r>
          </a:p>
          <a:p>
            <a:pPr lvl="1"/>
            <a:r>
              <a:rPr lang="en-US" dirty="0"/>
              <a:t>Tell students that they will be working in pairs on a three-minute shopping-spree contest</a:t>
            </a:r>
          </a:p>
          <a:p>
            <a:pPr lvl="1"/>
            <a:r>
              <a:rPr lang="en-US" dirty="0"/>
              <a:t>They will not have time to add up the prices, but will have to estimate the costs</a:t>
            </a:r>
          </a:p>
          <a:p>
            <a:pPr lvl="1"/>
            <a:r>
              <a:rPr lang="en-US" dirty="0"/>
              <a:t>The group that spends the closest to $25 without going over will be the winners</a:t>
            </a:r>
          </a:p>
          <a:p>
            <a:pPr lvl="1"/>
            <a:r>
              <a:rPr lang="en-US" dirty="0"/>
              <a:t>Explain that first, the class is going to be given a  strategy for estimating</a:t>
            </a:r>
          </a:p>
          <a:p>
            <a:pPr lvl="2"/>
            <a:r>
              <a:rPr lang="en-US" dirty="0"/>
              <a:t>Ask what do students know about rounding numbers</a:t>
            </a:r>
          </a:p>
          <a:p>
            <a:pPr lvl="2"/>
            <a:r>
              <a:rPr lang="en-US" dirty="0"/>
              <a:t>Big idea- rounding helps us work with numbers mentally</a:t>
            </a:r>
          </a:p>
          <a:p>
            <a:pPr lvl="1"/>
            <a:r>
              <a:rPr lang="en-US" dirty="0"/>
              <a:t>Round number that ne in 1 through 4 to the next lower number that ends in 0</a:t>
            </a:r>
          </a:p>
          <a:p>
            <a:pPr lvl="2"/>
            <a:r>
              <a:rPr lang="en-US" dirty="0"/>
              <a:t>For example 94 would round to 90</a:t>
            </a:r>
          </a:p>
          <a:p>
            <a:pPr lvl="1"/>
            <a:r>
              <a:rPr lang="en-US" dirty="0"/>
              <a:t>Numbers that end in 5 through 9 should be rounded up to the next even ten</a:t>
            </a:r>
          </a:p>
          <a:p>
            <a:pPr lvl="2"/>
            <a:r>
              <a:rPr lang="en-US" dirty="0"/>
              <a:t>For example, 68 would be rounded to 70</a:t>
            </a:r>
          </a:p>
          <a:p>
            <a:pPr lvl="1"/>
            <a:r>
              <a:rPr lang="en-US" dirty="0"/>
              <a:t>You may want to use a number line to explore why these are good guidelines</a:t>
            </a:r>
          </a:p>
        </p:txBody>
      </p:sp>
      <p:sp>
        <p:nvSpPr>
          <p:cNvPr id="3" name="Title 2"/>
          <p:cNvSpPr>
            <a:spLocks noGrp="1"/>
          </p:cNvSpPr>
          <p:nvPr>
            <p:ph type="title"/>
          </p:nvPr>
        </p:nvSpPr>
        <p:spPr>
          <a:xfrm>
            <a:off x="1217612" y="533400"/>
            <a:ext cx="9601200" cy="1143000"/>
          </a:xfrm>
        </p:spPr>
        <p:txBody>
          <a:bodyPr/>
          <a:lstStyle/>
          <a:p>
            <a:r>
              <a:rPr lang="en-US" dirty="0"/>
              <a:t>3-5 Example: Three Minute Shopping Spree</a:t>
            </a:r>
          </a:p>
        </p:txBody>
      </p:sp>
      <p:pic>
        <p:nvPicPr>
          <p:cNvPr id="5" name="Picture 4"/>
          <p:cNvPicPr>
            <a:picLocks noChangeAspect="1"/>
          </p:cNvPicPr>
          <p:nvPr/>
        </p:nvPicPr>
        <p:blipFill>
          <a:blip r:embed="rId2"/>
          <a:stretch>
            <a:fillRect/>
          </a:stretch>
        </p:blipFill>
        <p:spPr>
          <a:xfrm>
            <a:off x="10227595" y="566057"/>
            <a:ext cx="1353429" cy="1353429"/>
          </a:xfrm>
          <a:prstGeom prst="rect">
            <a:avLst/>
          </a:prstGeom>
        </p:spPr>
      </p:pic>
    </p:spTree>
    <p:extLst>
      <p:ext uri="{BB962C8B-B14F-4D97-AF65-F5344CB8AC3E}">
        <p14:creationId xmlns:p14="http://schemas.microsoft.com/office/powerpoint/2010/main" val="27914366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31812" y="1752600"/>
            <a:ext cx="4343400" cy="4876800"/>
          </a:xfrm>
        </p:spPr>
        <p:txBody>
          <a:bodyPr/>
          <a:lstStyle/>
          <a:p>
            <a:r>
              <a:rPr lang="en-US" dirty="0"/>
              <a:t>Whole Class Activity (continued)</a:t>
            </a:r>
          </a:p>
          <a:p>
            <a:pPr lvl="1"/>
            <a:r>
              <a:rPr lang="en-US" dirty="0"/>
              <a:t>Give students copies of the Three Minute Shopping Spree List Order Form (page101.pdf)</a:t>
            </a:r>
          </a:p>
          <a:p>
            <a:pPr lvl="1"/>
            <a:r>
              <a:rPr lang="en-US" dirty="0"/>
              <a:t>Have students check off the items they are going to buy (only given three minutes and a goal of $25)</a:t>
            </a:r>
          </a:p>
          <a:p>
            <a:pPr lvl="1"/>
            <a:r>
              <a:rPr lang="en-US" dirty="0"/>
              <a:t>Have students add the prices</a:t>
            </a:r>
          </a:p>
          <a:p>
            <a:pPr lvl="1"/>
            <a:r>
              <a:rPr lang="en-US" dirty="0"/>
              <a:t>The students who got the closest to $25 without going over win</a:t>
            </a:r>
          </a:p>
          <a:p>
            <a:pPr lvl="1"/>
            <a:r>
              <a:rPr lang="en-US" dirty="0"/>
              <a:t>Discuss strategies used in student estimations</a:t>
            </a:r>
          </a:p>
          <a:p>
            <a:pPr lvl="2"/>
            <a:r>
              <a:rPr lang="en-US" dirty="0"/>
              <a:t>Look for similarities and reasons for accuracy</a:t>
            </a:r>
          </a:p>
          <a:p>
            <a:pPr lvl="1"/>
            <a:endParaRPr lang="en-US" dirty="0"/>
          </a:p>
        </p:txBody>
      </p:sp>
      <p:sp>
        <p:nvSpPr>
          <p:cNvPr id="3" name="Title 2"/>
          <p:cNvSpPr>
            <a:spLocks noGrp="1"/>
          </p:cNvSpPr>
          <p:nvPr>
            <p:ph type="title"/>
          </p:nvPr>
        </p:nvSpPr>
        <p:spPr>
          <a:xfrm>
            <a:off x="1217612" y="533400"/>
            <a:ext cx="9601200" cy="1143000"/>
          </a:xfrm>
        </p:spPr>
        <p:txBody>
          <a:bodyPr/>
          <a:lstStyle/>
          <a:p>
            <a:r>
              <a:rPr lang="en-US" dirty="0"/>
              <a:t>3-5 Example: Three Minute Shopping Spree</a:t>
            </a:r>
          </a:p>
        </p:txBody>
      </p:sp>
      <p:pic>
        <p:nvPicPr>
          <p:cNvPr id="5" name="Picture 4"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58493" y="1752600"/>
            <a:ext cx="3586438" cy="4808934"/>
          </a:xfrm>
          <a:prstGeom prst="rect">
            <a:avLst/>
          </a:prstGeom>
        </p:spPr>
      </p:pic>
      <p:pic>
        <p:nvPicPr>
          <p:cNvPr id="6" name="Picture 5"/>
          <p:cNvPicPr>
            <a:picLocks noChangeAspect="1"/>
          </p:cNvPicPr>
          <p:nvPr/>
        </p:nvPicPr>
        <p:blipFill>
          <a:blip r:embed="rId3"/>
          <a:stretch>
            <a:fillRect/>
          </a:stretch>
        </p:blipFill>
        <p:spPr>
          <a:xfrm>
            <a:off x="10291109" y="533400"/>
            <a:ext cx="1353429" cy="1353429"/>
          </a:xfrm>
          <a:prstGeom prst="rect">
            <a:avLst/>
          </a:prstGeom>
        </p:spPr>
      </p:pic>
    </p:spTree>
    <p:extLst>
      <p:ext uri="{BB962C8B-B14F-4D97-AF65-F5344CB8AC3E}">
        <p14:creationId xmlns:p14="http://schemas.microsoft.com/office/powerpoint/2010/main" val="42271801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217612" y="1752600"/>
            <a:ext cx="3429000" cy="4876800"/>
          </a:xfrm>
        </p:spPr>
        <p:txBody>
          <a:bodyPr/>
          <a:lstStyle/>
          <a:p>
            <a:r>
              <a:rPr lang="en-US" dirty="0"/>
              <a:t>Share Activities (page102.pdf; page103.pdf; page104.pdf)</a:t>
            </a:r>
          </a:p>
          <a:p>
            <a:r>
              <a:rPr lang="en-US" dirty="0"/>
              <a:t>Students choose one to complete</a:t>
            </a:r>
          </a:p>
          <a:p>
            <a:endParaRPr lang="en-US" dirty="0"/>
          </a:p>
        </p:txBody>
      </p:sp>
      <p:sp>
        <p:nvSpPr>
          <p:cNvPr id="3" name="Title 2"/>
          <p:cNvSpPr>
            <a:spLocks noGrp="1"/>
          </p:cNvSpPr>
          <p:nvPr>
            <p:ph type="title"/>
          </p:nvPr>
        </p:nvSpPr>
        <p:spPr>
          <a:xfrm>
            <a:off x="1217612" y="533400"/>
            <a:ext cx="9601200" cy="1143000"/>
          </a:xfrm>
        </p:spPr>
        <p:txBody>
          <a:bodyPr/>
          <a:lstStyle/>
          <a:p>
            <a:r>
              <a:rPr lang="en-US" dirty="0"/>
              <a:t>3-5 Example: Three Minute Shopping Spree</a:t>
            </a:r>
          </a:p>
        </p:txBody>
      </p:sp>
      <p:pic>
        <p:nvPicPr>
          <p:cNvPr id="5" name="Picture 4"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46612" y="1624933"/>
            <a:ext cx="3581400" cy="4747913"/>
          </a:xfrm>
          <a:prstGeom prst="rect">
            <a:avLst/>
          </a:prstGeom>
        </p:spPr>
      </p:pic>
      <p:pic>
        <p:nvPicPr>
          <p:cNvPr id="6" name="Picture 5"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32676" y="1765738"/>
            <a:ext cx="3585495" cy="4886794"/>
          </a:xfrm>
          <a:prstGeom prst="rect">
            <a:avLst/>
          </a:prstGeom>
        </p:spPr>
      </p:pic>
      <p:pic>
        <p:nvPicPr>
          <p:cNvPr id="7" name="Picture 6"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42521" y="1676400"/>
            <a:ext cx="4038600" cy="5004467"/>
          </a:xfrm>
          <a:prstGeom prst="rect">
            <a:avLst/>
          </a:prstGeom>
        </p:spPr>
      </p:pic>
      <p:pic>
        <p:nvPicPr>
          <p:cNvPr id="8" name="Picture 7"/>
          <p:cNvPicPr>
            <a:picLocks noChangeAspect="1"/>
          </p:cNvPicPr>
          <p:nvPr/>
        </p:nvPicPr>
        <p:blipFill>
          <a:blip r:embed="rId5"/>
          <a:stretch>
            <a:fillRect/>
          </a:stretch>
        </p:blipFill>
        <p:spPr>
          <a:xfrm>
            <a:off x="10203537" y="428185"/>
            <a:ext cx="1353429" cy="1353429"/>
          </a:xfrm>
          <a:prstGeom prst="rect">
            <a:avLst/>
          </a:prstGeom>
        </p:spPr>
      </p:pic>
    </p:spTree>
    <p:extLst>
      <p:ext uri="{BB962C8B-B14F-4D97-AF65-F5344CB8AC3E}">
        <p14:creationId xmlns:p14="http://schemas.microsoft.com/office/powerpoint/2010/main" val="17693790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522414" y="1371600"/>
            <a:ext cx="3657598" cy="4191000"/>
          </a:xfrm>
        </p:spPr>
        <p:txBody>
          <a:bodyPr/>
          <a:lstStyle/>
          <a:p>
            <a:r>
              <a:rPr lang="en-US" dirty="0"/>
              <a:t>Managing Time in a Differentiated Classroom</a:t>
            </a:r>
          </a:p>
          <a:p>
            <a:pPr lvl="1"/>
            <a:r>
              <a:rPr lang="en-US" dirty="0">
                <a:hlinkClick r:id="rId2"/>
              </a:rPr>
              <a:t>http://www.online-stopwatch.com/classroom-timers/</a:t>
            </a:r>
            <a:r>
              <a:rPr lang="en-US" dirty="0"/>
              <a:t> </a:t>
            </a:r>
          </a:p>
        </p:txBody>
      </p:sp>
      <p:sp>
        <p:nvSpPr>
          <p:cNvPr id="3" name="Title 2"/>
          <p:cNvSpPr>
            <a:spLocks noGrp="1"/>
          </p:cNvSpPr>
          <p:nvPr>
            <p:ph type="title"/>
          </p:nvPr>
        </p:nvSpPr>
        <p:spPr>
          <a:xfrm>
            <a:off x="1522414" y="533400"/>
            <a:ext cx="9601200" cy="609600"/>
          </a:xfrm>
        </p:spPr>
        <p:txBody>
          <a:bodyPr/>
          <a:lstStyle/>
          <a:p>
            <a:r>
              <a:rPr lang="en-US" dirty="0"/>
              <a:t>Classroom Management</a:t>
            </a:r>
          </a:p>
        </p:txBody>
      </p:sp>
      <p:pic>
        <p:nvPicPr>
          <p:cNvPr id="5" name="Picture 4"/>
          <p:cNvPicPr>
            <a:picLocks noChangeAspect="1"/>
          </p:cNvPicPr>
          <p:nvPr/>
        </p:nvPicPr>
        <p:blipFill rotWithShape="1">
          <a:blip r:embed="rId3"/>
          <a:srcRect t="11860" r="19000" b="7210"/>
          <a:stretch/>
        </p:blipFill>
        <p:spPr>
          <a:xfrm>
            <a:off x="5561012" y="1143000"/>
            <a:ext cx="6172200" cy="5638800"/>
          </a:xfrm>
          <a:prstGeom prst="rect">
            <a:avLst/>
          </a:prstGeom>
        </p:spPr>
      </p:pic>
    </p:spTree>
    <p:extLst>
      <p:ext uri="{BB962C8B-B14F-4D97-AF65-F5344CB8AC3E}">
        <p14:creationId xmlns:p14="http://schemas.microsoft.com/office/powerpoint/2010/main" val="38671090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217612" y="1752600"/>
            <a:ext cx="9601200" cy="4876800"/>
          </a:xfrm>
        </p:spPr>
        <p:txBody>
          <a:bodyPr/>
          <a:lstStyle/>
          <a:p>
            <a:r>
              <a:rPr lang="en-US" dirty="0"/>
              <a:t>Overview</a:t>
            </a:r>
          </a:p>
          <a:p>
            <a:pPr lvl="1"/>
            <a:r>
              <a:rPr lang="en-US" dirty="0"/>
              <a:t>This lesson emphasizes how to offer four different multiple intelligence activities within one lesson (bodily kinesthetic, visual/spatial, interpersonal, and logical mathematical)</a:t>
            </a:r>
          </a:p>
          <a:p>
            <a:pPr lvl="1"/>
            <a:r>
              <a:rPr lang="en-US" dirty="0"/>
              <a:t>These could take 2-3 class periods to complete</a:t>
            </a:r>
          </a:p>
          <a:p>
            <a:pPr lvl="2"/>
            <a:r>
              <a:rPr lang="en-US" dirty="0"/>
              <a:t>One activity will be completed by each student and then students choose a second activity from a list</a:t>
            </a:r>
          </a:p>
          <a:p>
            <a:pPr lvl="1"/>
            <a:r>
              <a:rPr lang="en-US" dirty="0"/>
              <a:t>Students can be in groups of three</a:t>
            </a:r>
          </a:p>
          <a:p>
            <a:r>
              <a:rPr lang="en-US" dirty="0"/>
              <a:t>Standards</a:t>
            </a:r>
          </a:p>
          <a:p>
            <a:pPr lvl="1"/>
            <a:r>
              <a:rPr lang="en-US" dirty="0"/>
              <a:t>Consider the volume of rectangular prisms to aid in estimation</a:t>
            </a:r>
          </a:p>
          <a:p>
            <a:pPr lvl="1"/>
            <a:r>
              <a:rPr lang="en-US" dirty="0"/>
              <a:t>Gather, analyze, and display data from a sample</a:t>
            </a:r>
          </a:p>
        </p:txBody>
      </p:sp>
      <p:sp>
        <p:nvSpPr>
          <p:cNvPr id="3" name="Title 2"/>
          <p:cNvSpPr>
            <a:spLocks noGrp="1"/>
          </p:cNvSpPr>
          <p:nvPr>
            <p:ph type="title"/>
          </p:nvPr>
        </p:nvSpPr>
        <p:spPr>
          <a:xfrm>
            <a:off x="1217612" y="533400"/>
            <a:ext cx="9601200" cy="1143000"/>
          </a:xfrm>
        </p:spPr>
        <p:txBody>
          <a:bodyPr/>
          <a:lstStyle/>
          <a:p>
            <a:r>
              <a:rPr lang="en-US" dirty="0"/>
              <a:t>6-8 Example: The Great Jelly Bean Estimation</a:t>
            </a:r>
          </a:p>
        </p:txBody>
      </p:sp>
      <p:pic>
        <p:nvPicPr>
          <p:cNvPr id="5" name="Picture 4"/>
          <p:cNvPicPr>
            <a:picLocks noChangeAspect="1"/>
          </p:cNvPicPr>
          <p:nvPr/>
        </p:nvPicPr>
        <p:blipFill>
          <a:blip r:embed="rId2"/>
          <a:stretch>
            <a:fillRect/>
          </a:stretch>
        </p:blipFill>
        <p:spPr>
          <a:xfrm>
            <a:off x="10269338" y="544286"/>
            <a:ext cx="1353429" cy="1353429"/>
          </a:xfrm>
          <a:prstGeom prst="rect">
            <a:avLst/>
          </a:prstGeom>
        </p:spPr>
      </p:pic>
    </p:spTree>
    <p:extLst>
      <p:ext uri="{BB962C8B-B14F-4D97-AF65-F5344CB8AC3E}">
        <p14:creationId xmlns:p14="http://schemas.microsoft.com/office/powerpoint/2010/main" val="8880300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217612" y="1752600"/>
            <a:ext cx="9601200" cy="4876800"/>
          </a:xfrm>
        </p:spPr>
        <p:txBody>
          <a:bodyPr/>
          <a:lstStyle/>
          <a:p>
            <a:r>
              <a:rPr lang="en-US" dirty="0"/>
              <a:t>Whole Class Activity</a:t>
            </a:r>
          </a:p>
          <a:p>
            <a:pPr lvl="1"/>
            <a:r>
              <a:rPr lang="en-US" dirty="0"/>
              <a:t>Students in groups of three</a:t>
            </a:r>
          </a:p>
          <a:p>
            <a:pPr lvl="1"/>
            <a:r>
              <a:rPr lang="en-US" dirty="0"/>
              <a:t>Each group will need tape, scissors, a copy of Candy Prism Net (candy.pdf), and jelly beans</a:t>
            </a:r>
          </a:p>
          <a:p>
            <a:pPr lvl="1"/>
            <a:r>
              <a:rPr lang="en-US" dirty="0"/>
              <a:t>Give each student a copy of The Candy Dispenser (page108.pdf)</a:t>
            </a:r>
          </a:p>
          <a:p>
            <a:pPr lvl="1"/>
            <a:r>
              <a:rPr lang="en-US" dirty="0"/>
              <a:t>Read the instructions and provide time for students to work</a:t>
            </a:r>
          </a:p>
        </p:txBody>
      </p:sp>
      <p:sp>
        <p:nvSpPr>
          <p:cNvPr id="3" name="Title 2"/>
          <p:cNvSpPr>
            <a:spLocks noGrp="1"/>
          </p:cNvSpPr>
          <p:nvPr>
            <p:ph type="title"/>
          </p:nvPr>
        </p:nvSpPr>
        <p:spPr>
          <a:xfrm>
            <a:off x="1217612" y="533400"/>
            <a:ext cx="9601200" cy="1143000"/>
          </a:xfrm>
        </p:spPr>
        <p:txBody>
          <a:bodyPr/>
          <a:lstStyle/>
          <a:p>
            <a:r>
              <a:rPr lang="en-US" dirty="0"/>
              <a:t>6-8 Example: The Great Jelly Bean Estimation</a:t>
            </a:r>
          </a:p>
        </p:txBody>
      </p:sp>
      <p:pic>
        <p:nvPicPr>
          <p:cNvPr id="5" name="Picture 4"/>
          <p:cNvPicPr>
            <a:picLocks noChangeAspect="1"/>
          </p:cNvPicPr>
          <p:nvPr/>
        </p:nvPicPr>
        <p:blipFill>
          <a:blip r:embed="rId2"/>
          <a:stretch>
            <a:fillRect/>
          </a:stretch>
        </p:blipFill>
        <p:spPr>
          <a:xfrm>
            <a:off x="10142097" y="533400"/>
            <a:ext cx="1353429" cy="1353429"/>
          </a:xfrm>
          <a:prstGeom prst="rect">
            <a:avLst/>
          </a:prstGeom>
        </p:spPr>
      </p:pic>
    </p:spTree>
    <p:extLst>
      <p:ext uri="{BB962C8B-B14F-4D97-AF65-F5344CB8AC3E}">
        <p14:creationId xmlns:p14="http://schemas.microsoft.com/office/powerpoint/2010/main" val="31861460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Screen Clipping"/>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17612" y="1676400"/>
            <a:ext cx="3546763" cy="4876800"/>
          </a:xfrm>
        </p:spPr>
      </p:pic>
      <p:sp>
        <p:nvSpPr>
          <p:cNvPr id="3" name="Title 2"/>
          <p:cNvSpPr>
            <a:spLocks noGrp="1"/>
          </p:cNvSpPr>
          <p:nvPr>
            <p:ph type="title"/>
          </p:nvPr>
        </p:nvSpPr>
        <p:spPr>
          <a:xfrm>
            <a:off x="1217612" y="533400"/>
            <a:ext cx="9601200" cy="1143000"/>
          </a:xfrm>
        </p:spPr>
        <p:txBody>
          <a:bodyPr/>
          <a:lstStyle/>
          <a:p>
            <a:r>
              <a:rPr lang="en-US" dirty="0"/>
              <a:t>6-8 Example: The Great Jelly Bean Estimation</a:t>
            </a:r>
          </a:p>
        </p:txBody>
      </p:sp>
      <p:pic>
        <p:nvPicPr>
          <p:cNvPr id="6" name="Picture 5"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11709" y="1854835"/>
            <a:ext cx="3369169" cy="4519929"/>
          </a:xfrm>
          <a:prstGeom prst="rect">
            <a:avLst/>
          </a:prstGeom>
        </p:spPr>
      </p:pic>
      <p:pic>
        <p:nvPicPr>
          <p:cNvPr id="2" name="Picture 1"/>
          <p:cNvPicPr>
            <a:picLocks noChangeAspect="1"/>
          </p:cNvPicPr>
          <p:nvPr/>
        </p:nvPicPr>
        <p:blipFill>
          <a:blip r:embed="rId4"/>
          <a:stretch>
            <a:fillRect/>
          </a:stretch>
        </p:blipFill>
        <p:spPr>
          <a:xfrm>
            <a:off x="10291109" y="533400"/>
            <a:ext cx="1353429" cy="1353429"/>
          </a:xfrm>
          <a:prstGeom prst="rect">
            <a:avLst/>
          </a:prstGeom>
        </p:spPr>
      </p:pic>
    </p:spTree>
    <p:extLst>
      <p:ext uri="{BB962C8B-B14F-4D97-AF65-F5344CB8AC3E}">
        <p14:creationId xmlns:p14="http://schemas.microsoft.com/office/powerpoint/2010/main" val="37183418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217612" y="1752600"/>
            <a:ext cx="9601200" cy="4876800"/>
          </a:xfrm>
        </p:spPr>
        <p:txBody>
          <a:bodyPr/>
          <a:lstStyle/>
          <a:p>
            <a:r>
              <a:rPr lang="en-US" dirty="0"/>
              <a:t>Keep students in groups of three</a:t>
            </a:r>
          </a:p>
          <a:p>
            <a:r>
              <a:rPr lang="en-US" dirty="0"/>
              <a:t>Give each student a copy of the Jelly Bean Project (page109.pdf) and ask them to read the assignment</a:t>
            </a:r>
          </a:p>
          <a:p>
            <a:r>
              <a:rPr lang="en-US" dirty="0"/>
              <a:t>Explain that each student will be assigned one section of the project to complete</a:t>
            </a:r>
          </a:p>
          <a:p>
            <a:r>
              <a:rPr lang="en-US" dirty="0"/>
              <a:t>Point out that some of the work for the Jelly Bean Project activity sheet depends on the results from The Candy Dispenser activity</a:t>
            </a:r>
          </a:p>
        </p:txBody>
      </p:sp>
      <p:sp>
        <p:nvSpPr>
          <p:cNvPr id="3" name="Title 2"/>
          <p:cNvSpPr>
            <a:spLocks noGrp="1"/>
          </p:cNvSpPr>
          <p:nvPr>
            <p:ph type="title"/>
          </p:nvPr>
        </p:nvSpPr>
        <p:spPr>
          <a:xfrm>
            <a:off x="1217612" y="533400"/>
            <a:ext cx="9601200" cy="1143000"/>
          </a:xfrm>
        </p:spPr>
        <p:txBody>
          <a:bodyPr/>
          <a:lstStyle/>
          <a:p>
            <a:r>
              <a:rPr lang="en-US" dirty="0"/>
              <a:t>6-8 Example: The Great Jelly Bean Estimation</a:t>
            </a:r>
          </a:p>
        </p:txBody>
      </p:sp>
      <p:pic>
        <p:nvPicPr>
          <p:cNvPr id="5" name="Picture 4"/>
          <p:cNvPicPr>
            <a:picLocks noChangeAspect="1"/>
          </p:cNvPicPr>
          <p:nvPr/>
        </p:nvPicPr>
        <p:blipFill>
          <a:blip r:embed="rId2"/>
          <a:stretch>
            <a:fillRect/>
          </a:stretch>
        </p:blipFill>
        <p:spPr>
          <a:xfrm>
            <a:off x="10142097" y="533400"/>
            <a:ext cx="1353429" cy="1353429"/>
          </a:xfrm>
          <a:prstGeom prst="rect">
            <a:avLst/>
          </a:prstGeom>
        </p:spPr>
      </p:pic>
    </p:spTree>
    <p:extLst>
      <p:ext uri="{BB962C8B-B14F-4D97-AF65-F5344CB8AC3E}">
        <p14:creationId xmlns:p14="http://schemas.microsoft.com/office/powerpoint/2010/main" val="30345394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Screen Clipping"/>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197129" y="1752600"/>
            <a:ext cx="3642167" cy="4876800"/>
          </a:xfrm>
        </p:spPr>
      </p:pic>
      <p:sp>
        <p:nvSpPr>
          <p:cNvPr id="3" name="Title 2"/>
          <p:cNvSpPr>
            <a:spLocks noGrp="1"/>
          </p:cNvSpPr>
          <p:nvPr>
            <p:ph type="title"/>
          </p:nvPr>
        </p:nvSpPr>
        <p:spPr>
          <a:xfrm>
            <a:off x="1217612" y="533400"/>
            <a:ext cx="9601200" cy="1143000"/>
          </a:xfrm>
        </p:spPr>
        <p:txBody>
          <a:bodyPr/>
          <a:lstStyle/>
          <a:p>
            <a:r>
              <a:rPr lang="en-US" dirty="0"/>
              <a:t>6-8 Example: The Great Jelly Bean Estimation</a:t>
            </a:r>
          </a:p>
        </p:txBody>
      </p:sp>
      <p:pic>
        <p:nvPicPr>
          <p:cNvPr id="2" name="Picture 1"/>
          <p:cNvPicPr>
            <a:picLocks noChangeAspect="1"/>
          </p:cNvPicPr>
          <p:nvPr/>
        </p:nvPicPr>
        <p:blipFill>
          <a:blip r:embed="rId3"/>
          <a:stretch>
            <a:fillRect/>
          </a:stretch>
        </p:blipFill>
        <p:spPr>
          <a:xfrm>
            <a:off x="10142097" y="533400"/>
            <a:ext cx="1353429" cy="1353429"/>
          </a:xfrm>
          <a:prstGeom prst="rect">
            <a:avLst/>
          </a:prstGeom>
        </p:spPr>
      </p:pic>
    </p:spTree>
    <p:extLst>
      <p:ext uri="{BB962C8B-B14F-4D97-AF65-F5344CB8AC3E}">
        <p14:creationId xmlns:p14="http://schemas.microsoft.com/office/powerpoint/2010/main" val="17004437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217612" y="1752600"/>
            <a:ext cx="9601200" cy="4876800"/>
          </a:xfrm>
        </p:spPr>
        <p:txBody>
          <a:bodyPr/>
          <a:lstStyle/>
          <a:p>
            <a:r>
              <a:rPr lang="en-US" dirty="0"/>
              <a:t>The student responsible for gathering survey responses will need to do so before the next class period</a:t>
            </a:r>
          </a:p>
          <a:p>
            <a:r>
              <a:rPr lang="en-US" dirty="0"/>
              <a:t>Set a minimum number of responses</a:t>
            </a:r>
          </a:p>
          <a:p>
            <a:r>
              <a:rPr lang="en-US" dirty="0"/>
              <a:t>There is a space on the Jelly Bean Project to record your requirement</a:t>
            </a:r>
          </a:p>
          <a:p>
            <a:r>
              <a:rPr lang="en-US" dirty="0"/>
              <a:t>You may need to provide your students with the number of students in the school an the number of weeks in a school year</a:t>
            </a:r>
          </a:p>
          <a:p>
            <a:r>
              <a:rPr lang="en-US" dirty="0"/>
              <a:t>On the first day groups will discuss individual assignments, how information will be collected, and how information will be presented</a:t>
            </a:r>
          </a:p>
          <a:p>
            <a:r>
              <a:rPr lang="en-US" dirty="0"/>
              <a:t>On the second and third day, groups will complete the project</a:t>
            </a:r>
          </a:p>
          <a:p>
            <a:r>
              <a:rPr lang="en-US" dirty="0"/>
              <a:t>Have students share results when complete</a:t>
            </a:r>
          </a:p>
        </p:txBody>
      </p:sp>
      <p:sp>
        <p:nvSpPr>
          <p:cNvPr id="3" name="Title 2"/>
          <p:cNvSpPr>
            <a:spLocks noGrp="1"/>
          </p:cNvSpPr>
          <p:nvPr>
            <p:ph type="title"/>
          </p:nvPr>
        </p:nvSpPr>
        <p:spPr>
          <a:xfrm>
            <a:off x="1217612" y="533400"/>
            <a:ext cx="9601200" cy="1143000"/>
          </a:xfrm>
        </p:spPr>
        <p:txBody>
          <a:bodyPr/>
          <a:lstStyle/>
          <a:p>
            <a:r>
              <a:rPr lang="en-US" dirty="0"/>
              <a:t>6-8 Example: The Great Jelly Bean Estimation</a:t>
            </a:r>
          </a:p>
        </p:txBody>
      </p:sp>
      <p:pic>
        <p:nvPicPr>
          <p:cNvPr id="5" name="Picture 4"/>
          <p:cNvPicPr>
            <a:picLocks noChangeAspect="1"/>
          </p:cNvPicPr>
          <p:nvPr/>
        </p:nvPicPr>
        <p:blipFill>
          <a:blip r:embed="rId2"/>
          <a:stretch>
            <a:fillRect/>
          </a:stretch>
        </p:blipFill>
        <p:spPr>
          <a:xfrm>
            <a:off x="10280224" y="381000"/>
            <a:ext cx="1353429" cy="1353429"/>
          </a:xfrm>
          <a:prstGeom prst="rect">
            <a:avLst/>
          </a:prstGeom>
        </p:spPr>
      </p:pic>
    </p:spTree>
    <p:extLst>
      <p:ext uri="{BB962C8B-B14F-4D97-AF65-F5344CB8AC3E}">
        <p14:creationId xmlns:p14="http://schemas.microsoft.com/office/powerpoint/2010/main" val="21119176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217612" y="1752600"/>
            <a:ext cx="3886200" cy="4876800"/>
          </a:xfrm>
        </p:spPr>
        <p:txBody>
          <a:bodyPr/>
          <a:lstStyle/>
          <a:p>
            <a:r>
              <a:rPr lang="en-US" dirty="0"/>
              <a:t>Assessment</a:t>
            </a:r>
          </a:p>
          <a:p>
            <a:pPr lvl="1"/>
            <a:r>
              <a:rPr lang="en-US" dirty="0"/>
              <a:t>Have students complete the assessment “Group Project Planner and Assessment (page110.pdf)</a:t>
            </a:r>
          </a:p>
          <a:p>
            <a:pPr lvl="2"/>
            <a:r>
              <a:rPr lang="en-US" dirty="0"/>
              <a:t>The first portion is meant to be completed as the students work together</a:t>
            </a:r>
          </a:p>
          <a:p>
            <a:pPr lvl="2"/>
            <a:r>
              <a:rPr lang="en-US" dirty="0"/>
              <a:t>The second part is to be completed after they have shared with one another</a:t>
            </a:r>
          </a:p>
        </p:txBody>
      </p:sp>
      <p:sp>
        <p:nvSpPr>
          <p:cNvPr id="3" name="Title 2"/>
          <p:cNvSpPr>
            <a:spLocks noGrp="1"/>
          </p:cNvSpPr>
          <p:nvPr>
            <p:ph type="title"/>
          </p:nvPr>
        </p:nvSpPr>
        <p:spPr>
          <a:xfrm>
            <a:off x="1217612" y="533400"/>
            <a:ext cx="9601200" cy="1143000"/>
          </a:xfrm>
        </p:spPr>
        <p:txBody>
          <a:bodyPr/>
          <a:lstStyle/>
          <a:p>
            <a:r>
              <a:rPr lang="en-US" dirty="0"/>
              <a:t>6-8 Example: The Great Jelly Bean Estimation</a:t>
            </a:r>
          </a:p>
        </p:txBody>
      </p:sp>
      <p:pic>
        <p:nvPicPr>
          <p:cNvPr id="5" name="Picture 4"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61151" y="1676400"/>
            <a:ext cx="3809721" cy="5043957"/>
          </a:xfrm>
          <a:prstGeom prst="rect">
            <a:avLst/>
          </a:prstGeom>
        </p:spPr>
      </p:pic>
      <p:pic>
        <p:nvPicPr>
          <p:cNvPr id="6" name="Picture 5"/>
          <p:cNvPicPr>
            <a:picLocks noChangeAspect="1"/>
          </p:cNvPicPr>
          <p:nvPr/>
        </p:nvPicPr>
        <p:blipFill>
          <a:blip r:embed="rId3"/>
          <a:stretch>
            <a:fillRect/>
          </a:stretch>
        </p:blipFill>
        <p:spPr>
          <a:xfrm>
            <a:off x="10189352" y="533400"/>
            <a:ext cx="1353429" cy="1353429"/>
          </a:xfrm>
          <a:prstGeom prst="rect">
            <a:avLst/>
          </a:prstGeom>
        </p:spPr>
      </p:pic>
    </p:spTree>
    <p:extLst>
      <p:ext uri="{BB962C8B-B14F-4D97-AF65-F5344CB8AC3E}">
        <p14:creationId xmlns:p14="http://schemas.microsoft.com/office/powerpoint/2010/main" val="22999617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217612" y="1752600"/>
            <a:ext cx="8839200" cy="4876800"/>
          </a:xfrm>
        </p:spPr>
        <p:txBody>
          <a:bodyPr/>
          <a:lstStyle/>
          <a:p>
            <a:pPr marL="223838" lvl="1">
              <a:spcBef>
                <a:spcPts val="1800"/>
              </a:spcBef>
              <a:buFont typeface="Arial" pitchFamily="34" charset="0"/>
              <a:buChar char="•"/>
            </a:pPr>
            <a:r>
              <a:rPr lang="en-US" dirty="0"/>
              <a:t>Assessment (continued)</a:t>
            </a:r>
          </a:p>
          <a:p>
            <a:pPr marL="223838" lvl="1">
              <a:spcBef>
                <a:spcPts val="1800"/>
              </a:spcBef>
              <a:buFont typeface="Arial" pitchFamily="34" charset="0"/>
              <a:buChar char="•"/>
            </a:pPr>
            <a:r>
              <a:rPr lang="en-US" dirty="0"/>
              <a:t>Have each student answer the questions below</a:t>
            </a:r>
          </a:p>
          <a:p>
            <a:pPr lvl="1"/>
            <a:r>
              <a:rPr lang="en-US" dirty="0"/>
              <a:t>If 5 beans fit into a 1-inch by 1-inch square, how many beans will fit into a 4-inch by 4-inch square?</a:t>
            </a:r>
          </a:p>
          <a:p>
            <a:pPr lvl="1"/>
            <a:r>
              <a:rPr lang="en-US" dirty="0"/>
              <a:t>If 20 beans fit into a 1-inch by 1-inch by 1-inch cube, about how many beans would fit into a rectangular prism measuring 4-inches by 4-inches by 6 inches</a:t>
            </a:r>
          </a:p>
        </p:txBody>
      </p:sp>
      <p:sp>
        <p:nvSpPr>
          <p:cNvPr id="3" name="Title 2"/>
          <p:cNvSpPr>
            <a:spLocks noGrp="1"/>
          </p:cNvSpPr>
          <p:nvPr>
            <p:ph type="title"/>
          </p:nvPr>
        </p:nvSpPr>
        <p:spPr>
          <a:xfrm>
            <a:off x="1217612" y="533400"/>
            <a:ext cx="9601200" cy="1143000"/>
          </a:xfrm>
        </p:spPr>
        <p:txBody>
          <a:bodyPr/>
          <a:lstStyle/>
          <a:p>
            <a:r>
              <a:rPr lang="en-US" dirty="0"/>
              <a:t>6-8 Example: The Great Jelly Bean Estimation</a:t>
            </a:r>
          </a:p>
        </p:txBody>
      </p:sp>
      <p:pic>
        <p:nvPicPr>
          <p:cNvPr id="5" name="Picture 4"/>
          <p:cNvPicPr>
            <a:picLocks noChangeAspect="1"/>
          </p:cNvPicPr>
          <p:nvPr/>
        </p:nvPicPr>
        <p:blipFill>
          <a:blip r:embed="rId2"/>
          <a:stretch>
            <a:fillRect/>
          </a:stretch>
        </p:blipFill>
        <p:spPr>
          <a:xfrm>
            <a:off x="10156838" y="533400"/>
            <a:ext cx="1353429" cy="1353429"/>
          </a:xfrm>
          <a:prstGeom prst="rect">
            <a:avLst/>
          </a:prstGeom>
        </p:spPr>
      </p:pic>
    </p:spTree>
    <p:extLst>
      <p:ext uri="{BB962C8B-B14F-4D97-AF65-F5344CB8AC3E}">
        <p14:creationId xmlns:p14="http://schemas.microsoft.com/office/powerpoint/2010/main" val="15182835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522412" y="1676400"/>
            <a:ext cx="9601200" cy="4191000"/>
          </a:xfrm>
        </p:spPr>
        <p:txBody>
          <a:bodyPr/>
          <a:lstStyle/>
          <a:p>
            <a:r>
              <a:rPr lang="en-US" dirty="0"/>
              <a:t>Overview</a:t>
            </a:r>
          </a:p>
          <a:p>
            <a:pPr lvl="1"/>
            <a:r>
              <a:rPr lang="en-US" dirty="0"/>
              <a:t>Students will investigate velocity on the slope of a time-distance graph and learning the meaning of increasing and decreasing functions</a:t>
            </a:r>
          </a:p>
          <a:p>
            <a:pPr lvl="1"/>
            <a:r>
              <a:rPr lang="en-US" dirty="0"/>
              <a:t>Student volunteers will move according to teacher directions while using a motion detector to record their motion. Student volunteers will match calculator-generated graphs.  The class will analyze the motion</a:t>
            </a:r>
          </a:p>
          <a:p>
            <a:pPr lvl="1"/>
            <a:endParaRPr lang="en-US" dirty="0"/>
          </a:p>
          <a:p>
            <a:r>
              <a:rPr lang="en-US" dirty="0"/>
              <a:t>Learning Standards</a:t>
            </a:r>
          </a:p>
          <a:p>
            <a:pPr lvl="1"/>
            <a:r>
              <a:rPr lang="en-US" dirty="0"/>
              <a:t>Students will use mathematical models to represent and understand quantitative relationships</a:t>
            </a:r>
          </a:p>
          <a:p>
            <a:pPr lvl="1"/>
            <a:r>
              <a:rPr lang="en-US" dirty="0"/>
              <a:t>Students will analyze functions by investigating rates of change, </a:t>
            </a:r>
            <a:br>
              <a:rPr lang="en-US" dirty="0"/>
            </a:br>
            <a:r>
              <a:rPr lang="en-US" dirty="0"/>
              <a:t>intercepts, and zeroes.</a:t>
            </a:r>
          </a:p>
        </p:txBody>
      </p:sp>
      <p:sp>
        <p:nvSpPr>
          <p:cNvPr id="3" name="Title 2"/>
          <p:cNvSpPr>
            <a:spLocks noGrp="1"/>
          </p:cNvSpPr>
          <p:nvPr>
            <p:ph type="title"/>
          </p:nvPr>
        </p:nvSpPr>
        <p:spPr/>
        <p:txBody>
          <a:bodyPr/>
          <a:lstStyle/>
          <a:p>
            <a:r>
              <a:rPr lang="en-US" dirty="0"/>
              <a:t>9-12 Example: Modeling Linear Behavior</a:t>
            </a:r>
          </a:p>
        </p:txBody>
      </p:sp>
      <p:pic>
        <p:nvPicPr>
          <p:cNvPr id="5" name="Picture 4"/>
          <p:cNvPicPr>
            <a:picLocks noChangeAspect="1"/>
          </p:cNvPicPr>
          <p:nvPr/>
        </p:nvPicPr>
        <p:blipFill>
          <a:blip r:embed="rId2"/>
          <a:stretch>
            <a:fillRect/>
          </a:stretch>
        </p:blipFill>
        <p:spPr>
          <a:xfrm>
            <a:off x="10036883" y="544286"/>
            <a:ext cx="1353429" cy="1353429"/>
          </a:xfrm>
          <a:prstGeom prst="rect">
            <a:avLst/>
          </a:prstGeom>
        </p:spPr>
      </p:pic>
    </p:spTree>
    <p:extLst>
      <p:ext uri="{BB962C8B-B14F-4D97-AF65-F5344CB8AC3E}">
        <p14:creationId xmlns:p14="http://schemas.microsoft.com/office/powerpoint/2010/main" val="36955881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92500" lnSpcReduction="20000"/>
          </a:bodyPr>
          <a:lstStyle/>
          <a:p>
            <a:r>
              <a:rPr lang="en-US" dirty="0"/>
              <a:t>Whole Class Activity</a:t>
            </a:r>
          </a:p>
          <a:p>
            <a:pPr lvl="1"/>
            <a:r>
              <a:rPr lang="en-US" dirty="0"/>
              <a:t>Discuss the meaning of rate as comparison</a:t>
            </a:r>
          </a:p>
          <a:p>
            <a:pPr lvl="2"/>
            <a:r>
              <a:rPr lang="en-US" dirty="0"/>
              <a:t>Common vocabulary- per</a:t>
            </a:r>
          </a:p>
          <a:p>
            <a:pPr lvl="2"/>
            <a:r>
              <a:rPr lang="en-US" dirty="0"/>
              <a:t>Common situations- gas mileage, speed, hourly wages</a:t>
            </a:r>
          </a:p>
          <a:p>
            <a:pPr lvl="1"/>
            <a:r>
              <a:rPr lang="en-US" dirty="0"/>
              <a:t>Introducing students to a motion detector</a:t>
            </a:r>
          </a:p>
          <a:p>
            <a:pPr lvl="2"/>
            <a:r>
              <a:rPr lang="en-US" dirty="0"/>
              <a:t>Do some simple experimentation with the motion detector</a:t>
            </a:r>
            <a:br>
              <a:rPr lang="en-US" dirty="0"/>
            </a:br>
            <a:r>
              <a:rPr lang="en-US" dirty="0"/>
              <a:t>Vernier Activity (</a:t>
            </a:r>
            <a:r>
              <a:rPr lang="en-US" dirty="0">
                <a:hlinkClick r:id="rId2"/>
              </a:rPr>
              <a:t>http://www2.vernier.com/sample_labs/MSV-33-COMP-graphing_motion.pdf</a:t>
            </a:r>
            <a:r>
              <a:rPr lang="en-US" dirty="0"/>
              <a:t>) </a:t>
            </a:r>
          </a:p>
          <a:p>
            <a:pPr lvl="2"/>
            <a:r>
              <a:rPr lang="en-US" dirty="0"/>
              <a:t>Example of Motion Detector </a:t>
            </a:r>
            <a:r>
              <a:rPr lang="en-US" dirty="0">
                <a:hlinkClick r:id="rId3"/>
              </a:rPr>
              <a:t>http://www.vernier.com/training/videos/play/?video=113</a:t>
            </a:r>
            <a:r>
              <a:rPr lang="en-US" dirty="0"/>
              <a:t> </a:t>
            </a:r>
          </a:p>
          <a:p>
            <a:pPr lvl="1"/>
            <a:r>
              <a:rPr lang="en-US" dirty="0"/>
              <a:t>Have students walk toward and away from the wall, speeding up and slowing down (or stand still)</a:t>
            </a:r>
          </a:p>
          <a:p>
            <a:pPr lvl="1"/>
            <a:r>
              <a:rPr lang="en-US" dirty="0"/>
              <a:t>Have the class discuss how the time-distance graph describes the motion</a:t>
            </a:r>
          </a:p>
          <a:p>
            <a:pPr lvl="1"/>
            <a:r>
              <a:rPr lang="en-US" dirty="0"/>
              <a:t>By looking at the graph, the students need to be able to tell when the distance between the wall and the walker is increasing, decreasing, or constant</a:t>
            </a:r>
          </a:p>
          <a:p>
            <a:pPr lvl="1"/>
            <a:r>
              <a:rPr lang="en-US" dirty="0"/>
              <a:t>When Velocity is positive and negative</a:t>
            </a:r>
          </a:p>
          <a:p>
            <a:pPr lvl="1"/>
            <a:r>
              <a:rPr lang="en-US" dirty="0"/>
              <a:t>Students need to be able to describe the starting location as the y-intercept on the graph</a:t>
            </a:r>
          </a:p>
        </p:txBody>
      </p:sp>
      <p:sp>
        <p:nvSpPr>
          <p:cNvPr id="3" name="Title 2"/>
          <p:cNvSpPr>
            <a:spLocks noGrp="1"/>
          </p:cNvSpPr>
          <p:nvPr>
            <p:ph type="title"/>
          </p:nvPr>
        </p:nvSpPr>
        <p:spPr/>
        <p:txBody>
          <a:bodyPr/>
          <a:lstStyle/>
          <a:p>
            <a:r>
              <a:rPr lang="en-US" dirty="0"/>
              <a:t>9-12 Example: Modeling Linear Behavior</a:t>
            </a:r>
          </a:p>
        </p:txBody>
      </p:sp>
      <p:pic>
        <p:nvPicPr>
          <p:cNvPr id="5" name="Picture 4"/>
          <p:cNvPicPr>
            <a:picLocks noChangeAspect="1"/>
          </p:cNvPicPr>
          <p:nvPr/>
        </p:nvPicPr>
        <p:blipFill>
          <a:blip r:embed="rId4"/>
          <a:stretch>
            <a:fillRect/>
          </a:stretch>
        </p:blipFill>
        <p:spPr>
          <a:xfrm>
            <a:off x="10065897" y="627771"/>
            <a:ext cx="1353429" cy="1353429"/>
          </a:xfrm>
          <a:prstGeom prst="rect">
            <a:avLst/>
          </a:prstGeom>
        </p:spPr>
      </p:pic>
    </p:spTree>
    <p:extLst>
      <p:ext uri="{BB962C8B-B14F-4D97-AF65-F5344CB8AC3E}">
        <p14:creationId xmlns:p14="http://schemas.microsoft.com/office/powerpoint/2010/main" val="1365091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s://s-media-cache-ak0.pinimg.com/236x/89/ef/0f/89ef0fa33ba6f437e78987b26a95663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5812" y="1066800"/>
            <a:ext cx="5257800" cy="52578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70941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US" dirty="0"/>
              <a:t>Whole Class Activity (continued)</a:t>
            </a:r>
          </a:p>
          <a:p>
            <a:pPr lvl="1"/>
            <a:r>
              <a:rPr lang="en-US" dirty="0"/>
              <a:t>Have volunteers walk with the motion detector to match generated graphs</a:t>
            </a:r>
          </a:p>
          <a:p>
            <a:pPr lvl="1"/>
            <a:r>
              <a:rPr lang="en-US" dirty="0"/>
              <a:t>Before the walker begins, , ask the class to describe the strategy for each walk (where to start, how to walk, etc.)</a:t>
            </a:r>
          </a:p>
          <a:p>
            <a:pPr lvl="1"/>
            <a:r>
              <a:rPr lang="en-US" dirty="0"/>
              <a:t>Have pairs work on Part I of the “Out Walking” activity sheet (page114.pdf)</a:t>
            </a:r>
          </a:p>
          <a:p>
            <a:pPr lvl="1"/>
            <a:r>
              <a:rPr lang="en-US" dirty="0"/>
              <a:t>When students complete Part I of the activity, discuss the relationship between the slope of each segment of the graph and the speed the walker was moving</a:t>
            </a:r>
          </a:p>
          <a:p>
            <a:pPr lvl="2"/>
            <a:r>
              <a:rPr lang="en-US" dirty="0"/>
              <a:t>Examine negative slope and relate it to decreasing distance</a:t>
            </a:r>
          </a:p>
          <a:p>
            <a:pPr lvl="2"/>
            <a:r>
              <a:rPr lang="en-US" dirty="0"/>
              <a:t>Discuss the difference between speed and velocity </a:t>
            </a:r>
          </a:p>
        </p:txBody>
      </p:sp>
      <p:sp>
        <p:nvSpPr>
          <p:cNvPr id="3" name="Title 2"/>
          <p:cNvSpPr>
            <a:spLocks noGrp="1"/>
          </p:cNvSpPr>
          <p:nvPr>
            <p:ph type="title"/>
          </p:nvPr>
        </p:nvSpPr>
        <p:spPr/>
        <p:txBody>
          <a:bodyPr/>
          <a:lstStyle/>
          <a:p>
            <a:r>
              <a:rPr lang="en-US" dirty="0"/>
              <a:t>9-12 Example: Modeling Linear Behavior</a:t>
            </a:r>
          </a:p>
        </p:txBody>
      </p:sp>
      <p:pic>
        <p:nvPicPr>
          <p:cNvPr id="5" name="Picture 4"/>
          <p:cNvPicPr>
            <a:picLocks noChangeAspect="1"/>
          </p:cNvPicPr>
          <p:nvPr/>
        </p:nvPicPr>
        <p:blipFill>
          <a:blip r:embed="rId2"/>
          <a:stretch>
            <a:fillRect/>
          </a:stretch>
        </p:blipFill>
        <p:spPr>
          <a:xfrm>
            <a:off x="10065897" y="533400"/>
            <a:ext cx="1353429" cy="1353429"/>
          </a:xfrm>
          <a:prstGeom prst="rect">
            <a:avLst/>
          </a:prstGeom>
        </p:spPr>
      </p:pic>
    </p:spTree>
    <p:extLst>
      <p:ext uri="{BB962C8B-B14F-4D97-AF65-F5344CB8AC3E}">
        <p14:creationId xmlns:p14="http://schemas.microsoft.com/office/powerpoint/2010/main" val="20502475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Screen Clipping"/>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418012" y="1676401"/>
            <a:ext cx="4722118" cy="4793868"/>
          </a:xfrm>
        </p:spPr>
      </p:pic>
      <p:sp>
        <p:nvSpPr>
          <p:cNvPr id="3" name="Title 2"/>
          <p:cNvSpPr>
            <a:spLocks noGrp="1"/>
          </p:cNvSpPr>
          <p:nvPr>
            <p:ph type="title"/>
          </p:nvPr>
        </p:nvSpPr>
        <p:spPr/>
        <p:txBody>
          <a:bodyPr/>
          <a:lstStyle/>
          <a:p>
            <a:r>
              <a:rPr lang="en-US" dirty="0"/>
              <a:t>9-12 Example: Modeling Linear Behavior</a:t>
            </a:r>
          </a:p>
        </p:txBody>
      </p:sp>
      <p:pic>
        <p:nvPicPr>
          <p:cNvPr id="2" name="Picture 1"/>
          <p:cNvPicPr>
            <a:picLocks noChangeAspect="1"/>
          </p:cNvPicPr>
          <p:nvPr/>
        </p:nvPicPr>
        <p:blipFill>
          <a:blip r:embed="rId3"/>
          <a:stretch>
            <a:fillRect/>
          </a:stretch>
        </p:blipFill>
        <p:spPr>
          <a:xfrm>
            <a:off x="10065897" y="544285"/>
            <a:ext cx="1353429" cy="1353429"/>
          </a:xfrm>
          <a:prstGeom prst="rect">
            <a:avLst/>
          </a:prstGeom>
        </p:spPr>
      </p:pic>
    </p:spTree>
    <p:extLst>
      <p:ext uri="{BB962C8B-B14F-4D97-AF65-F5344CB8AC3E}">
        <p14:creationId xmlns:p14="http://schemas.microsoft.com/office/powerpoint/2010/main" val="7644463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Whole Class Activity Continued</a:t>
            </a:r>
          </a:p>
          <a:p>
            <a:pPr lvl="1"/>
            <a:r>
              <a:rPr lang="en-US" dirty="0"/>
              <a:t>Draw a graph in which the walker would first move with a velocity of -0.667 </a:t>
            </a:r>
            <a:r>
              <a:rPr lang="en-US" dirty="0" err="1"/>
              <a:t>ft</a:t>
            </a:r>
            <a:r>
              <a:rPr lang="en-US" dirty="0"/>
              <a:t>/sec and then change to a velocity of 0 </a:t>
            </a:r>
            <a:r>
              <a:rPr lang="en-US" dirty="0" err="1"/>
              <a:t>ft</a:t>
            </a:r>
            <a:r>
              <a:rPr lang="en-US" dirty="0"/>
              <a:t>/sec, move slowly with a velocity of 0.2 </a:t>
            </a:r>
            <a:r>
              <a:rPr lang="en-US" dirty="0" err="1"/>
              <a:t>ft</a:t>
            </a:r>
            <a:r>
              <a:rPr lang="en-US" dirty="0"/>
              <a:t>/sec, and finally move quickly with a velocity of 0.75 </a:t>
            </a:r>
            <a:r>
              <a:rPr lang="en-US" dirty="0" err="1"/>
              <a:t>ft</a:t>
            </a:r>
            <a:r>
              <a:rPr lang="en-US" dirty="0"/>
              <a:t>/sec</a:t>
            </a:r>
          </a:p>
          <a:p>
            <a:pPr lvl="1"/>
            <a:r>
              <a:rPr lang="en-US" dirty="0"/>
              <a:t>Ask students to explain each section in terms of the motion (closer, slower, etc.)</a:t>
            </a:r>
          </a:p>
          <a:p>
            <a:pPr lvl="1"/>
            <a:r>
              <a:rPr lang="en-US" dirty="0"/>
              <a:t>Have students complete part II of the Out Walking Activity (page114.pdf - continued)</a:t>
            </a:r>
          </a:p>
          <a:p>
            <a:pPr lvl="1"/>
            <a:endParaRPr lang="en-US" dirty="0"/>
          </a:p>
        </p:txBody>
      </p:sp>
      <p:sp>
        <p:nvSpPr>
          <p:cNvPr id="3" name="Title 2"/>
          <p:cNvSpPr>
            <a:spLocks noGrp="1"/>
          </p:cNvSpPr>
          <p:nvPr>
            <p:ph type="title"/>
          </p:nvPr>
        </p:nvSpPr>
        <p:spPr/>
        <p:txBody>
          <a:bodyPr/>
          <a:lstStyle/>
          <a:p>
            <a:r>
              <a:rPr lang="en-US" dirty="0"/>
              <a:t>9-12 Example: Modeling Linear Behavior</a:t>
            </a:r>
          </a:p>
        </p:txBody>
      </p:sp>
      <p:pic>
        <p:nvPicPr>
          <p:cNvPr id="5" name="Picture 4"/>
          <p:cNvPicPr>
            <a:picLocks noChangeAspect="1"/>
          </p:cNvPicPr>
          <p:nvPr/>
        </p:nvPicPr>
        <p:blipFill>
          <a:blip r:embed="rId2"/>
          <a:stretch>
            <a:fillRect/>
          </a:stretch>
        </p:blipFill>
        <p:spPr>
          <a:xfrm>
            <a:off x="10280224" y="627771"/>
            <a:ext cx="1353429" cy="1353429"/>
          </a:xfrm>
          <a:prstGeom prst="rect">
            <a:avLst/>
          </a:prstGeom>
        </p:spPr>
      </p:pic>
    </p:spTree>
    <p:extLst>
      <p:ext uri="{BB962C8B-B14F-4D97-AF65-F5344CB8AC3E}">
        <p14:creationId xmlns:p14="http://schemas.microsoft.com/office/powerpoint/2010/main" val="12935000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Screen Clipping"/>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22414" y="1676400"/>
            <a:ext cx="3080919" cy="4191000"/>
          </a:xfrm>
        </p:spPr>
      </p:pic>
      <p:sp>
        <p:nvSpPr>
          <p:cNvPr id="3" name="Title 2"/>
          <p:cNvSpPr>
            <a:spLocks noGrp="1"/>
          </p:cNvSpPr>
          <p:nvPr>
            <p:ph type="title"/>
          </p:nvPr>
        </p:nvSpPr>
        <p:spPr/>
        <p:txBody>
          <a:bodyPr/>
          <a:lstStyle/>
          <a:p>
            <a:r>
              <a:rPr lang="en-US" dirty="0"/>
              <a:t>9-12 Example: Modeling Linear Behavior</a:t>
            </a:r>
          </a:p>
        </p:txBody>
      </p:sp>
      <p:pic>
        <p:nvPicPr>
          <p:cNvPr id="6" name="Picture 5"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06748" y="1667257"/>
            <a:ext cx="3520157" cy="4733544"/>
          </a:xfrm>
          <a:prstGeom prst="rect">
            <a:avLst/>
          </a:prstGeom>
        </p:spPr>
      </p:pic>
      <p:pic>
        <p:nvPicPr>
          <p:cNvPr id="2" name="Picture 1"/>
          <p:cNvPicPr>
            <a:picLocks noChangeAspect="1"/>
          </p:cNvPicPr>
          <p:nvPr/>
        </p:nvPicPr>
        <p:blipFill>
          <a:blip r:embed="rId4"/>
          <a:stretch>
            <a:fillRect/>
          </a:stretch>
        </p:blipFill>
        <p:spPr>
          <a:xfrm>
            <a:off x="10065897" y="566057"/>
            <a:ext cx="1353429" cy="1353429"/>
          </a:xfrm>
          <a:prstGeom prst="rect">
            <a:avLst/>
          </a:prstGeom>
        </p:spPr>
      </p:pic>
    </p:spTree>
    <p:extLst>
      <p:ext uri="{BB962C8B-B14F-4D97-AF65-F5344CB8AC3E}">
        <p14:creationId xmlns:p14="http://schemas.microsoft.com/office/powerpoint/2010/main" val="8177522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522414" y="1905000"/>
            <a:ext cx="9601200" cy="4191000"/>
          </a:xfrm>
        </p:spPr>
        <p:txBody>
          <a:bodyPr/>
          <a:lstStyle/>
          <a:p>
            <a:r>
              <a:rPr lang="en-US" dirty="0"/>
              <a:t>Assessment</a:t>
            </a:r>
          </a:p>
          <a:p>
            <a:pPr lvl="1"/>
            <a:r>
              <a:rPr lang="en-US" dirty="0"/>
              <a:t>Give students a graph and ask students to describe the motion of the walker and find the velocity for each line segment in the graph</a:t>
            </a:r>
          </a:p>
          <a:p>
            <a:pPr lvl="1"/>
            <a:r>
              <a:rPr lang="en-US" dirty="0"/>
              <a:t>Give students a scenario and have them complete the graph using graph paper</a:t>
            </a:r>
          </a:p>
          <a:p>
            <a:pPr lvl="2"/>
            <a:r>
              <a:rPr lang="en-US" dirty="0"/>
              <a:t>Draw a graph showing that someone starts at a distance of 5 feet from the wall and walks with a velocity of -0.5 </a:t>
            </a:r>
            <a:r>
              <a:rPr lang="en-US" dirty="0" err="1"/>
              <a:t>ft</a:t>
            </a:r>
            <a:r>
              <a:rPr lang="en-US" dirty="0"/>
              <a:t>/sec for four seconds, with a velocity of 0 </a:t>
            </a:r>
            <a:r>
              <a:rPr lang="en-US" dirty="0" err="1"/>
              <a:t>ft</a:t>
            </a:r>
            <a:r>
              <a:rPr lang="en-US" dirty="0"/>
              <a:t>/sec for two seconds, and then with a velocity of -0.333 </a:t>
            </a:r>
            <a:r>
              <a:rPr lang="en-US" dirty="0" err="1"/>
              <a:t>ft</a:t>
            </a:r>
            <a:r>
              <a:rPr lang="en-US" dirty="0"/>
              <a:t>/sec for six seconds.  Then, describe the motion of the  walker considering details such as being closer to and farther away from the wall, starting and stopping, and moving faster and slower.</a:t>
            </a:r>
          </a:p>
        </p:txBody>
      </p:sp>
      <p:sp>
        <p:nvSpPr>
          <p:cNvPr id="3" name="Title 2"/>
          <p:cNvSpPr>
            <a:spLocks noGrp="1"/>
          </p:cNvSpPr>
          <p:nvPr>
            <p:ph type="title"/>
          </p:nvPr>
        </p:nvSpPr>
        <p:spPr/>
        <p:txBody>
          <a:bodyPr/>
          <a:lstStyle/>
          <a:p>
            <a:r>
              <a:rPr lang="en-US" dirty="0"/>
              <a:t>9-12 Example: Modeling Linear Behavior</a:t>
            </a:r>
          </a:p>
        </p:txBody>
      </p:sp>
      <p:pic>
        <p:nvPicPr>
          <p:cNvPr id="5" name="Picture 4"/>
          <p:cNvPicPr>
            <a:picLocks noChangeAspect="1"/>
          </p:cNvPicPr>
          <p:nvPr/>
        </p:nvPicPr>
        <p:blipFill>
          <a:blip r:embed="rId2"/>
          <a:stretch>
            <a:fillRect/>
          </a:stretch>
        </p:blipFill>
        <p:spPr>
          <a:xfrm>
            <a:off x="10065897" y="627771"/>
            <a:ext cx="1353429" cy="1353429"/>
          </a:xfrm>
          <a:prstGeom prst="rect">
            <a:avLst/>
          </a:prstGeom>
        </p:spPr>
      </p:pic>
    </p:spTree>
    <p:extLst>
      <p:ext uri="{BB962C8B-B14F-4D97-AF65-F5344CB8AC3E}">
        <p14:creationId xmlns:p14="http://schemas.microsoft.com/office/powerpoint/2010/main" val="39963253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buNone/>
            </a:pPr>
            <a:r>
              <a:rPr lang="en-US" dirty="0"/>
              <a:t>Most Difficult First</a:t>
            </a:r>
          </a:p>
        </p:txBody>
      </p:sp>
      <p:sp>
        <p:nvSpPr>
          <p:cNvPr id="3" name="Content Placeholder 2"/>
          <p:cNvSpPr>
            <a:spLocks noGrp="1"/>
          </p:cNvSpPr>
          <p:nvPr>
            <p:ph sz="quarter" idx="1"/>
          </p:nvPr>
        </p:nvSpPr>
        <p:spPr>
          <a:xfrm>
            <a:off x="2436812" y="1600200"/>
            <a:ext cx="7010400" cy="4038600"/>
          </a:xfrm>
        </p:spPr>
        <p:txBody>
          <a:bodyPr/>
          <a:lstStyle/>
          <a:p>
            <a:r>
              <a:rPr lang="en-US" dirty="0"/>
              <a:t>Share the most difficult task or problem(s)</a:t>
            </a:r>
          </a:p>
          <a:p>
            <a:r>
              <a:rPr lang="en-US" dirty="0"/>
              <a:t>Students who can demonstrate precision and accuracy do not need the additional practice</a:t>
            </a:r>
          </a:p>
        </p:txBody>
      </p:sp>
      <p:pic>
        <p:nvPicPr>
          <p:cNvPr id="59396" name="Picture 4" descr="http://www.fitnessquotes.net/wp-content/uploads/2015/01/13313773271035356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84813" y="3200400"/>
            <a:ext cx="4791075" cy="3324226"/>
          </a:xfrm>
          <a:prstGeom prst="rect">
            <a:avLst/>
          </a:prstGeom>
          <a:noFill/>
          <a:extLst>
            <a:ext uri="{909E8E84-426E-40DD-AFC4-6F175D3DCCD1}">
              <a14:hiddenFill xmlns:a14="http://schemas.microsoft.com/office/drawing/2010/main">
                <a:solidFill>
                  <a:srgbClr val="FFFFFF"/>
                </a:solidFill>
              </a14:hiddenFill>
            </a:ext>
          </a:extLst>
        </p:spPr>
      </p:pic>
      <p:pic>
        <p:nvPicPr>
          <p:cNvPr id="59394" name="Picture 2" descr="http://www.enke.co.za/wp-content/uploads/2014/10/challenge-accepted.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000" t="26000" b="24000"/>
          <a:stretch/>
        </p:blipFill>
        <p:spPr bwMode="auto">
          <a:xfrm rot="1370448">
            <a:off x="5708157" y="3982336"/>
            <a:ext cx="3733800" cy="1905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4"/>
          <a:stretch>
            <a:fillRect/>
          </a:stretch>
        </p:blipFill>
        <p:spPr>
          <a:xfrm>
            <a:off x="10361612" y="476250"/>
            <a:ext cx="1274762" cy="1274762"/>
          </a:xfrm>
          <a:prstGeom prst="rect">
            <a:avLst/>
          </a:prstGeom>
        </p:spPr>
      </p:pic>
    </p:spTree>
    <p:extLst>
      <p:ext uri="{BB962C8B-B14F-4D97-AF65-F5344CB8AC3E}">
        <p14:creationId xmlns:p14="http://schemas.microsoft.com/office/powerpoint/2010/main" val="15852248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939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0012" y="-152400"/>
            <a:ext cx="9601200" cy="1143000"/>
          </a:xfrm>
        </p:spPr>
        <p:txBody>
          <a:bodyPr/>
          <a:lstStyle/>
          <a:p>
            <a:pPr>
              <a:buNone/>
            </a:pPr>
            <a:r>
              <a:rPr lang="en-US" dirty="0"/>
              <a:t>Choice and Menus</a:t>
            </a:r>
          </a:p>
        </p:txBody>
      </p:sp>
      <p:sp>
        <p:nvSpPr>
          <p:cNvPr id="3" name="Content Placeholder 2"/>
          <p:cNvSpPr>
            <a:spLocks noGrp="1"/>
          </p:cNvSpPr>
          <p:nvPr>
            <p:ph sz="quarter" idx="1"/>
          </p:nvPr>
        </p:nvSpPr>
        <p:spPr>
          <a:xfrm>
            <a:off x="1370012" y="944236"/>
            <a:ext cx="5486400" cy="5529717"/>
          </a:xfrm>
        </p:spPr>
        <p:txBody>
          <a:bodyPr>
            <a:normAutofit/>
          </a:bodyPr>
          <a:lstStyle/>
          <a:p>
            <a:pPr marL="173038" lvl="2" indent="-173038"/>
            <a:r>
              <a:rPr lang="en-US" sz="2000" dirty="0"/>
              <a:t>The Power of Choice</a:t>
            </a:r>
          </a:p>
          <a:p>
            <a:pPr marL="625475" lvl="3"/>
            <a:r>
              <a:rPr lang="en-US" sz="2000" dirty="0"/>
              <a:t>Choice:</a:t>
            </a:r>
          </a:p>
          <a:p>
            <a:pPr marL="1087438" lvl="4"/>
            <a:r>
              <a:rPr lang="en-US" sz="2000" dirty="0"/>
              <a:t>Preferred Learning Styles of Gifted Kids</a:t>
            </a:r>
          </a:p>
          <a:p>
            <a:pPr marL="1087438" lvl="4"/>
            <a:r>
              <a:rPr lang="en-US" sz="2000" dirty="0"/>
              <a:t>Choice only option that allows a teacher to meet a variety of student needs</a:t>
            </a:r>
          </a:p>
          <a:p>
            <a:pPr marL="1087438" lvl="4"/>
            <a:r>
              <a:rPr lang="en-US" sz="2000" dirty="0"/>
              <a:t>Greater sense of independence</a:t>
            </a:r>
          </a:p>
          <a:p>
            <a:pPr marL="1087438" lvl="4"/>
            <a:r>
              <a:rPr lang="en-US" sz="2000" dirty="0"/>
              <a:t>Increased Focus</a:t>
            </a:r>
          </a:p>
          <a:p>
            <a:pPr marL="1087438" lvl="4"/>
            <a:r>
              <a:rPr lang="en-US" sz="2000" dirty="0"/>
              <a:t>Greater Completion Rates</a:t>
            </a:r>
          </a:p>
          <a:p>
            <a:pPr marL="1087438" lvl="4"/>
            <a:r>
              <a:rPr lang="en-US" sz="2000" dirty="0"/>
              <a:t>Kids and People do not always know what they want</a:t>
            </a:r>
          </a:p>
          <a:p>
            <a:pPr marL="914400" lvl="4" indent="0">
              <a:buNone/>
            </a:pPr>
            <a:endParaRPr lang="en-US" dirty="0"/>
          </a:p>
          <a:p>
            <a:pPr marL="0" lvl="2" indent="0">
              <a:buNone/>
            </a:pPr>
            <a:r>
              <a:rPr lang="en-US" sz="2000" i="1" dirty="0"/>
              <a:t>Also available for Language Arts, Science, Social Studies and for Inclusive Classrooms</a:t>
            </a:r>
          </a:p>
        </p:txBody>
      </p:sp>
      <p:pic>
        <p:nvPicPr>
          <p:cNvPr id="60418" name="Picture 2" descr="http://www.qepbooks.com/images/sites/1/products/c366fce2-e4b5-4a40-bc75-7c4a944f1fc1/medium/Differentiating-Instruction-Menus-Gr-35-Math.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19988" y="304472"/>
            <a:ext cx="3417824" cy="548672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684212" y="6243120"/>
            <a:ext cx="7086600" cy="276999"/>
          </a:xfrm>
          <a:prstGeom prst="rect">
            <a:avLst/>
          </a:prstGeom>
        </p:spPr>
        <p:txBody>
          <a:bodyPr wrap="square">
            <a:spAutoFit/>
          </a:bodyPr>
          <a:lstStyle/>
          <a:p>
            <a:r>
              <a:rPr lang="en-US" sz="1200" dirty="0">
                <a:hlinkClick r:id="rId4"/>
              </a:rPr>
              <a:t>https://www.ted.com/talks/malcolm_gladwell_on_spaghetti_sauce</a:t>
            </a:r>
            <a:r>
              <a:rPr lang="en-US" sz="1200" dirty="0"/>
              <a:t> </a:t>
            </a:r>
          </a:p>
        </p:txBody>
      </p:sp>
      <p:pic>
        <p:nvPicPr>
          <p:cNvPr id="5" name="Picture 4"/>
          <p:cNvPicPr>
            <a:picLocks noChangeAspect="1"/>
          </p:cNvPicPr>
          <p:nvPr/>
        </p:nvPicPr>
        <p:blipFill>
          <a:blip r:embed="rId5"/>
          <a:stretch>
            <a:fillRect/>
          </a:stretch>
        </p:blipFill>
        <p:spPr>
          <a:xfrm>
            <a:off x="10620438" y="425949"/>
            <a:ext cx="1036574" cy="1036574"/>
          </a:xfrm>
          <a:prstGeom prst="rect">
            <a:avLst/>
          </a:prstGeom>
        </p:spPr>
      </p:pic>
    </p:spTree>
    <p:extLst>
      <p:ext uri="{BB962C8B-B14F-4D97-AF65-F5344CB8AC3E}">
        <p14:creationId xmlns:p14="http://schemas.microsoft.com/office/powerpoint/2010/main" val="40624417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half" idx="2"/>
          </p:nvPr>
        </p:nvSpPr>
        <p:spPr>
          <a:xfrm>
            <a:off x="1522413" y="1600200"/>
            <a:ext cx="4648200" cy="4724401"/>
          </a:xfrm>
        </p:spPr>
        <p:txBody>
          <a:bodyPr>
            <a:normAutofit fontScale="92500"/>
          </a:bodyPr>
          <a:lstStyle/>
          <a:p>
            <a:pPr marL="0" indent="0">
              <a:buNone/>
            </a:pPr>
            <a:r>
              <a:rPr lang="en-US" sz="2800" dirty="0"/>
              <a:t>Characteristics</a:t>
            </a:r>
          </a:p>
          <a:p>
            <a:r>
              <a:rPr lang="en-US" sz="2800" dirty="0"/>
              <a:t>Eight Choices</a:t>
            </a:r>
          </a:p>
          <a:p>
            <a:r>
              <a:rPr lang="en-US" sz="2800" dirty="0"/>
              <a:t>One Free Space</a:t>
            </a:r>
          </a:p>
          <a:p>
            <a:r>
              <a:rPr lang="en-US" sz="2800" dirty="0"/>
              <a:t>Same Level of Bloom’s</a:t>
            </a:r>
          </a:p>
          <a:p>
            <a:r>
              <a:rPr lang="en-US" sz="2800" dirty="0"/>
              <a:t>Same Weight for Grading</a:t>
            </a:r>
          </a:p>
          <a:p>
            <a:r>
              <a:rPr lang="en-US" sz="2800" dirty="0"/>
              <a:t>Flexible</a:t>
            </a:r>
          </a:p>
          <a:p>
            <a:r>
              <a:rPr lang="en-US" sz="2800" dirty="0"/>
              <a:t>Can be limiting for students</a:t>
            </a:r>
          </a:p>
          <a:p>
            <a:endParaRPr lang="en-US" sz="2800" dirty="0"/>
          </a:p>
        </p:txBody>
      </p:sp>
      <p:sp>
        <p:nvSpPr>
          <p:cNvPr id="2" name="Title 1"/>
          <p:cNvSpPr>
            <a:spLocks noGrp="1"/>
          </p:cNvSpPr>
          <p:nvPr>
            <p:ph type="title"/>
          </p:nvPr>
        </p:nvSpPr>
        <p:spPr>
          <a:xfrm>
            <a:off x="1522412" y="510077"/>
            <a:ext cx="8534400" cy="639763"/>
          </a:xfrm>
        </p:spPr>
        <p:txBody>
          <a:bodyPr>
            <a:normAutofit fontScale="90000"/>
          </a:bodyPr>
          <a:lstStyle/>
          <a:p>
            <a:pPr>
              <a:buNone/>
            </a:pPr>
            <a:r>
              <a:rPr lang="en-US" dirty="0"/>
              <a:t>Tic-Tac-Toe Menu</a:t>
            </a:r>
            <a:br>
              <a:rPr lang="en-US" dirty="0"/>
            </a:br>
            <a:r>
              <a:rPr lang="en-US" dirty="0"/>
              <a:t>(Choice Menu One)</a:t>
            </a:r>
          </a:p>
        </p:txBody>
      </p:sp>
      <p:pic>
        <p:nvPicPr>
          <p:cNvPr id="11" name="Pictur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23012" y="-16483"/>
            <a:ext cx="4343400" cy="6858000"/>
          </a:xfrm>
          <a:prstGeom prst="rect">
            <a:avLst/>
          </a:prstGeom>
        </p:spPr>
      </p:pic>
      <p:pic>
        <p:nvPicPr>
          <p:cNvPr id="3" name="Picture 2"/>
          <p:cNvPicPr>
            <a:picLocks noChangeAspect="1"/>
          </p:cNvPicPr>
          <p:nvPr/>
        </p:nvPicPr>
        <p:blipFill>
          <a:blip r:embed="rId3"/>
          <a:stretch>
            <a:fillRect/>
          </a:stretch>
        </p:blipFill>
        <p:spPr>
          <a:xfrm>
            <a:off x="10779125" y="510077"/>
            <a:ext cx="1036410" cy="1036410"/>
          </a:xfrm>
          <a:prstGeom prst="rect">
            <a:avLst/>
          </a:prstGeom>
        </p:spPr>
      </p:pic>
    </p:spTree>
    <p:extLst>
      <p:ext uri="{BB962C8B-B14F-4D97-AF65-F5344CB8AC3E}">
        <p14:creationId xmlns:p14="http://schemas.microsoft.com/office/powerpoint/2010/main" val="3959255828"/>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half" idx="2"/>
          </p:nvPr>
        </p:nvSpPr>
        <p:spPr>
          <a:xfrm>
            <a:off x="1409700" y="1524000"/>
            <a:ext cx="4762500" cy="4800601"/>
          </a:xfrm>
        </p:spPr>
        <p:txBody>
          <a:bodyPr>
            <a:normAutofit fontScale="92500" lnSpcReduction="20000"/>
          </a:bodyPr>
          <a:lstStyle/>
          <a:p>
            <a:pPr marL="0" indent="0">
              <a:buNone/>
            </a:pPr>
            <a:r>
              <a:rPr lang="en-US" sz="2800" dirty="0"/>
              <a:t>Characteristics</a:t>
            </a:r>
          </a:p>
          <a:p>
            <a:r>
              <a:rPr lang="en-US" sz="2800" dirty="0"/>
              <a:t>Challenge List</a:t>
            </a:r>
          </a:p>
          <a:p>
            <a:r>
              <a:rPr lang="en-US" sz="2800" dirty="0"/>
              <a:t>At least 10 Predetermined Choices</a:t>
            </a:r>
          </a:p>
          <a:p>
            <a:r>
              <a:rPr lang="en-US" sz="2800" dirty="0"/>
              <a:t>Weighted Scoring</a:t>
            </a:r>
          </a:p>
          <a:p>
            <a:r>
              <a:rPr lang="en-US" sz="2800" dirty="0"/>
              <a:t>Based on Bloom’s</a:t>
            </a:r>
          </a:p>
          <a:p>
            <a:r>
              <a:rPr lang="en-US" sz="2800" dirty="0"/>
              <a:t>Responsibility</a:t>
            </a:r>
          </a:p>
          <a:p>
            <a:r>
              <a:rPr lang="en-US" sz="2800" dirty="0"/>
              <a:t>Few Topics</a:t>
            </a:r>
          </a:p>
          <a:p>
            <a:r>
              <a:rPr lang="en-US" sz="2800" dirty="0"/>
              <a:t>No guarantees</a:t>
            </a:r>
          </a:p>
          <a:p>
            <a:endParaRPr lang="en-US" sz="2800" dirty="0"/>
          </a:p>
          <a:p>
            <a:endParaRPr lang="en-US" sz="2800" dirty="0"/>
          </a:p>
        </p:txBody>
      </p:sp>
      <p:sp>
        <p:nvSpPr>
          <p:cNvPr id="2" name="Title 1"/>
          <p:cNvSpPr>
            <a:spLocks noGrp="1"/>
          </p:cNvSpPr>
          <p:nvPr>
            <p:ph type="title"/>
          </p:nvPr>
        </p:nvSpPr>
        <p:spPr>
          <a:xfrm>
            <a:off x="1409700" y="693232"/>
            <a:ext cx="9144000" cy="639763"/>
          </a:xfrm>
        </p:spPr>
        <p:txBody>
          <a:bodyPr>
            <a:normAutofit fontScale="90000"/>
          </a:bodyPr>
          <a:lstStyle/>
          <a:p>
            <a:pPr>
              <a:buNone/>
            </a:pPr>
            <a:r>
              <a:rPr lang="en-US" dirty="0"/>
              <a:t>Check List (List Menu) </a:t>
            </a:r>
            <a:br>
              <a:rPr lang="en-US" dirty="0"/>
            </a:br>
            <a:r>
              <a:rPr lang="en-US" dirty="0"/>
              <a:t>(Choice Menu Two)</a:t>
            </a:r>
          </a:p>
        </p:txBody>
      </p:sp>
      <p:pic>
        <p:nvPicPr>
          <p:cNvPr id="61446" name="Picture 6" descr="http://ec.l.thumbs.canstockphoto.com/canstock921865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35474" y="5151438"/>
            <a:ext cx="1433513" cy="170656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0800000">
            <a:off x="6094412" y="6927"/>
            <a:ext cx="4572000" cy="6858000"/>
          </a:xfrm>
          <a:prstGeom prst="rect">
            <a:avLst/>
          </a:prstGeom>
        </p:spPr>
      </p:pic>
      <p:pic>
        <p:nvPicPr>
          <p:cNvPr id="4" name="Picture 3"/>
          <p:cNvPicPr>
            <a:picLocks noChangeAspect="1"/>
          </p:cNvPicPr>
          <p:nvPr/>
        </p:nvPicPr>
        <p:blipFill>
          <a:blip r:embed="rId4"/>
          <a:stretch>
            <a:fillRect/>
          </a:stretch>
        </p:blipFill>
        <p:spPr>
          <a:xfrm>
            <a:off x="10744199" y="494908"/>
            <a:ext cx="1036410" cy="1036410"/>
          </a:xfrm>
          <a:prstGeom prst="rect">
            <a:avLst/>
          </a:prstGeom>
        </p:spPr>
      </p:pic>
    </p:spTree>
    <p:extLst>
      <p:ext uri="{BB962C8B-B14F-4D97-AF65-F5344CB8AC3E}">
        <p14:creationId xmlns:p14="http://schemas.microsoft.com/office/powerpoint/2010/main" val="3278280124"/>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half" idx="2"/>
          </p:nvPr>
        </p:nvSpPr>
        <p:spPr>
          <a:xfrm>
            <a:off x="1751012" y="1264445"/>
            <a:ext cx="4872039" cy="4755355"/>
          </a:xfrm>
        </p:spPr>
        <p:txBody>
          <a:bodyPr>
            <a:normAutofit lnSpcReduction="10000"/>
          </a:bodyPr>
          <a:lstStyle/>
          <a:p>
            <a:pPr marL="0" indent="0">
              <a:buNone/>
            </a:pPr>
            <a:r>
              <a:rPr lang="en-US" sz="2800" dirty="0"/>
              <a:t>Characteristics</a:t>
            </a:r>
          </a:p>
          <a:p>
            <a:r>
              <a:rPr lang="en-US" sz="2800" dirty="0"/>
              <a:t>Two Choices (2 points)</a:t>
            </a:r>
          </a:p>
          <a:p>
            <a:r>
              <a:rPr lang="en-US" sz="2800" dirty="0"/>
              <a:t>Four Choices (5 points)</a:t>
            </a:r>
          </a:p>
          <a:p>
            <a:r>
              <a:rPr lang="en-US" sz="2800" dirty="0"/>
              <a:t>Two Choices (8 points)</a:t>
            </a:r>
          </a:p>
          <a:p>
            <a:r>
              <a:rPr lang="en-US" sz="2800" dirty="0"/>
              <a:t>Based on Bloom’s</a:t>
            </a:r>
          </a:p>
          <a:p>
            <a:r>
              <a:rPr lang="en-US" sz="2800" dirty="0"/>
              <a:t>Generally limited to one topic</a:t>
            </a:r>
          </a:p>
          <a:p>
            <a:r>
              <a:rPr lang="en-US" sz="2800" dirty="0"/>
              <a:t>Set Point Value/Target</a:t>
            </a:r>
          </a:p>
          <a:p>
            <a:endParaRPr lang="en-US" sz="2800" dirty="0"/>
          </a:p>
          <a:p>
            <a:endParaRPr lang="en-US" sz="2800" dirty="0"/>
          </a:p>
        </p:txBody>
      </p:sp>
      <p:sp>
        <p:nvSpPr>
          <p:cNvPr id="2" name="Title 1"/>
          <p:cNvSpPr>
            <a:spLocks noGrp="1"/>
          </p:cNvSpPr>
          <p:nvPr>
            <p:ph type="title"/>
          </p:nvPr>
        </p:nvSpPr>
        <p:spPr>
          <a:xfrm>
            <a:off x="1751012" y="624682"/>
            <a:ext cx="8534400" cy="639763"/>
          </a:xfrm>
        </p:spPr>
        <p:txBody>
          <a:bodyPr>
            <a:normAutofit fontScale="90000"/>
          </a:bodyPr>
          <a:lstStyle/>
          <a:p>
            <a:pPr>
              <a:buNone/>
            </a:pPr>
            <a:r>
              <a:rPr lang="en-US" dirty="0"/>
              <a:t>2 -5 - 8 Menu</a:t>
            </a:r>
            <a:br>
              <a:rPr lang="en-US" dirty="0"/>
            </a:br>
            <a:r>
              <a:rPr lang="en-US" dirty="0"/>
              <a:t>(Choice Menu Three)</a:t>
            </a:r>
          </a:p>
        </p:txBody>
      </p:sp>
      <p:pic>
        <p:nvPicPr>
          <p:cNvPr id="3" name="Picture 2"/>
          <p:cNvPicPr>
            <a:picLocks noChangeAspect="1"/>
          </p:cNvPicPr>
          <p:nvPr/>
        </p:nvPicPr>
        <p:blipFill rotWithShape="1">
          <a:blip r:embed="rId2" cstate="print"/>
          <a:srcRect l="21501" t="5530" r="42499" b="2304"/>
          <a:stretch/>
        </p:blipFill>
        <p:spPr>
          <a:xfrm>
            <a:off x="6751923" y="0"/>
            <a:ext cx="3914489" cy="6858000"/>
          </a:xfrm>
          <a:prstGeom prst="rect">
            <a:avLst/>
          </a:prstGeom>
        </p:spPr>
      </p:pic>
      <p:sp>
        <p:nvSpPr>
          <p:cNvPr id="4" name="Rectangle 3"/>
          <p:cNvSpPr/>
          <p:nvPr/>
        </p:nvSpPr>
        <p:spPr>
          <a:xfrm>
            <a:off x="743236" y="5691427"/>
            <a:ext cx="6096000" cy="861774"/>
          </a:xfrm>
          <a:prstGeom prst="rect">
            <a:avLst/>
          </a:prstGeom>
        </p:spPr>
        <p:txBody>
          <a:bodyPr wrap="square">
            <a:spAutoFit/>
          </a:bodyPr>
          <a:lstStyle/>
          <a:p>
            <a:r>
              <a:rPr lang="en-US" dirty="0"/>
              <a:t>Source: </a:t>
            </a:r>
            <a:r>
              <a:rPr lang="en-US" sz="1600" dirty="0">
                <a:hlinkClick r:id="rId3"/>
              </a:rPr>
              <a:t>https://teacherleaders.wordpress.com/2014/06/28/standards-based-choice-assessment/</a:t>
            </a:r>
            <a:r>
              <a:rPr lang="en-US" sz="1600" dirty="0"/>
              <a:t> </a:t>
            </a:r>
            <a:endParaRPr lang="en-US" dirty="0"/>
          </a:p>
        </p:txBody>
      </p:sp>
      <p:pic>
        <p:nvPicPr>
          <p:cNvPr id="6" name="Picture 5"/>
          <p:cNvPicPr>
            <a:picLocks noChangeAspect="1"/>
          </p:cNvPicPr>
          <p:nvPr/>
        </p:nvPicPr>
        <p:blipFill>
          <a:blip r:embed="rId4"/>
          <a:stretch>
            <a:fillRect/>
          </a:stretch>
        </p:blipFill>
        <p:spPr>
          <a:xfrm>
            <a:off x="10793696" y="426358"/>
            <a:ext cx="1036410" cy="1036410"/>
          </a:xfrm>
          <a:prstGeom prst="rect">
            <a:avLst/>
          </a:prstGeom>
        </p:spPr>
      </p:pic>
    </p:spTree>
    <p:extLst>
      <p:ext uri="{BB962C8B-B14F-4D97-AF65-F5344CB8AC3E}">
        <p14:creationId xmlns:p14="http://schemas.microsoft.com/office/powerpoint/2010/main" val="98426845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lstStyle/>
          <a:p>
            <a:r>
              <a:rPr lang="en-US" dirty="0"/>
              <a:t>Two Keys For Differentiation Success</a:t>
            </a:r>
          </a:p>
        </p:txBody>
      </p:sp>
      <p:pic>
        <p:nvPicPr>
          <p:cNvPr id="5122" name="Picture 2" descr="http://www.voicedata.com/image?fileID=18673&amp;file=TwoKeysBlog.jpg.pn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208212" y="1904999"/>
            <a:ext cx="3962400" cy="46704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80092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half" idx="2"/>
          </p:nvPr>
        </p:nvSpPr>
        <p:spPr>
          <a:xfrm>
            <a:off x="2130424" y="1249363"/>
            <a:ext cx="4040188" cy="5608637"/>
          </a:xfrm>
        </p:spPr>
        <p:txBody>
          <a:bodyPr>
            <a:normAutofit lnSpcReduction="10000"/>
          </a:bodyPr>
          <a:lstStyle/>
          <a:p>
            <a:pPr marL="0" indent="0">
              <a:buNone/>
            </a:pPr>
            <a:r>
              <a:rPr lang="en-US" sz="2800" dirty="0"/>
              <a:t>Characteristics</a:t>
            </a:r>
          </a:p>
          <a:p>
            <a:r>
              <a:rPr lang="en-US" sz="2800" dirty="0"/>
              <a:t>At Least 20 Choices</a:t>
            </a:r>
          </a:p>
          <a:p>
            <a:r>
              <a:rPr lang="en-US" sz="2800" dirty="0"/>
              <a:t>Singles (understand)</a:t>
            </a:r>
          </a:p>
          <a:p>
            <a:r>
              <a:rPr lang="en-US" sz="2800" dirty="0"/>
              <a:t>Doubles (apply and analyze)</a:t>
            </a:r>
          </a:p>
          <a:p>
            <a:r>
              <a:rPr lang="en-US" sz="2800" dirty="0"/>
              <a:t>Triples (evaluate)</a:t>
            </a:r>
          </a:p>
          <a:p>
            <a:r>
              <a:rPr lang="en-US" sz="2800" dirty="0"/>
              <a:t>Home Run (create)</a:t>
            </a:r>
          </a:p>
          <a:p>
            <a:r>
              <a:rPr lang="en-US" sz="2800" dirty="0"/>
              <a:t>Earn a certain number of runs for 100%</a:t>
            </a:r>
          </a:p>
          <a:p>
            <a:endParaRPr lang="en-US" sz="2800" dirty="0"/>
          </a:p>
        </p:txBody>
      </p:sp>
      <p:sp>
        <p:nvSpPr>
          <p:cNvPr id="2" name="Title 1"/>
          <p:cNvSpPr>
            <a:spLocks noGrp="1"/>
          </p:cNvSpPr>
          <p:nvPr>
            <p:ph type="title"/>
          </p:nvPr>
        </p:nvSpPr>
        <p:spPr>
          <a:xfrm>
            <a:off x="1541462" y="609600"/>
            <a:ext cx="8534400" cy="639763"/>
          </a:xfrm>
        </p:spPr>
        <p:txBody>
          <a:bodyPr>
            <a:normAutofit fontScale="90000"/>
          </a:bodyPr>
          <a:lstStyle/>
          <a:p>
            <a:pPr>
              <a:buNone/>
            </a:pPr>
            <a:r>
              <a:rPr lang="en-US" dirty="0"/>
              <a:t>Baseball Menu</a:t>
            </a:r>
            <a:br>
              <a:rPr lang="en-US" dirty="0"/>
            </a:br>
            <a:r>
              <a:rPr lang="en-US" dirty="0"/>
              <a:t>(Choice Menu Four)</a:t>
            </a:r>
          </a:p>
        </p:txBody>
      </p:sp>
      <p:pic>
        <p:nvPicPr>
          <p:cNvPr id="6" name="Picture 5"/>
          <p:cNvPicPr>
            <a:picLocks noChangeAspect="1"/>
          </p:cNvPicPr>
          <p:nvPr/>
        </p:nvPicPr>
        <p:blipFill>
          <a:blip r:embed="rId2" cstate="print"/>
          <a:stretch>
            <a:fillRect/>
          </a:stretch>
        </p:blipFill>
        <p:spPr>
          <a:xfrm>
            <a:off x="253820" y="4876800"/>
            <a:ext cx="2118083" cy="1551709"/>
          </a:xfrm>
          <a:prstGeom prst="rect">
            <a:avLst/>
          </a:prstGeom>
          <a:ln>
            <a:noFill/>
          </a:ln>
          <a:effectLst>
            <a:outerShdw blurRad="190500" algn="tl" rotWithShape="0">
              <a:srgbClr val="000000">
                <a:alpha val="70000"/>
              </a:srgbClr>
            </a:outerShdw>
          </a:effectLst>
        </p:spPr>
      </p:pic>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l="5555"/>
          <a:stretch/>
        </p:blipFill>
        <p:spPr>
          <a:xfrm>
            <a:off x="5808662" y="0"/>
            <a:ext cx="4857750" cy="6858000"/>
          </a:xfrm>
          <a:prstGeom prst="rect">
            <a:avLst/>
          </a:prstGeom>
        </p:spPr>
      </p:pic>
      <p:pic>
        <p:nvPicPr>
          <p:cNvPr id="3" name="Picture 2"/>
          <p:cNvPicPr>
            <a:picLocks noChangeAspect="1"/>
          </p:cNvPicPr>
          <p:nvPr/>
        </p:nvPicPr>
        <p:blipFill>
          <a:blip r:embed="rId4"/>
          <a:stretch>
            <a:fillRect/>
          </a:stretch>
        </p:blipFill>
        <p:spPr>
          <a:xfrm>
            <a:off x="10769147" y="609600"/>
            <a:ext cx="1036410" cy="1036410"/>
          </a:xfrm>
          <a:prstGeom prst="rect">
            <a:avLst/>
          </a:prstGeom>
        </p:spPr>
      </p:pic>
    </p:spTree>
    <p:extLst>
      <p:ext uri="{BB962C8B-B14F-4D97-AF65-F5344CB8AC3E}">
        <p14:creationId xmlns:p14="http://schemas.microsoft.com/office/powerpoint/2010/main" val="666589695"/>
      </p:ext>
    </p:ext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2414" y="-228600"/>
            <a:ext cx="9601200" cy="1143000"/>
          </a:xfrm>
        </p:spPr>
        <p:txBody>
          <a:bodyPr/>
          <a:lstStyle/>
          <a:p>
            <a:pPr>
              <a:buNone/>
            </a:pPr>
            <a:r>
              <a:rPr lang="en-US" dirty="0"/>
              <a:t>Math Success Mindset</a:t>
            </a:r>
          </a:p>
        </p:txBody>
      </p:sp>
      <p:sp>
        <p:nvSpPr>
          <p:cNvPr id="3" name="Content Placeholder 2"/>
          <p:cNvSpPr>
            <a:spLocks noGrp="1"/>
          </p:cNvSpPr>
          <p:nvPr>
            <p:ph sz="quarter" idx="1"/>
          </p:nvPr>
        </p:nvSpPr>
        <p:spPr>
          <a:xfrm>
            <a:off x="1522414" y="990600"/>
            <a:ext cx="9448798" cy="5483352"/>
          </a:xfrm>
        </p:spPr>
        <p:txBody>
          <a:bodyPr>
            <a:normAutofit/>
          </a:bodyPr>
          <a:lstStyle/>
          <a:p>
            <a:r>
              <a:rPr lang="en-US" dirty="0"/>
              <a:t>Thinking first…Developing an “I can” mindset</a:t>
            </a:r>
          </a:p>
          <a:p>
            <a:r>
              <a:rPr lang="en-US" dirty="0"/>
              <a:t>Replace ‘buts’ with ‘and’ and move from complaints to solutions…</a:t>
            </a:r>
          </a:p>
          <a:p>
            <a:endParaRPr lang="en-US" dirty="0"/>
          </a:p>
          <a:p>
            <a:r>
              <a:rPr lang="en-US" dirty="0"/>
              <a:t>I’d like to do my homework, </a:t>
            </a:r>
            <a:r>
              <a:rPr lang="en-US" i="1" u="sng" dirty="0"/>
              <a:t>but</a:t>
            </a:r>
            <a:r>
              <a:rPr lang="en-US" dirty="0"/>
              <a:t> I don’t have time.</a:t>
            </a:r>
          </a:p>
          <a:p>
            <a:r>
              <a:rPr lang="en-US" dirty="0"/>
              <a:t>I’d like to do my homework, </a:t>
            </a:r>
            <a:r>
              <a:rPr lang="en-US" i="1" u="sng" dirty="0"/>
              <a:t>and</a:t>
            </a:r>
            <a:r>
              <a:rPr lang="en-US" dirty="0"/>
              <a:t> I don’t have time, so I will…</a:t>
            </a:r>
          </a:p>
          <a:p>
            <a:endParaRPr lang="en-US" dirty="0"/>
          </a:p>
          <a:p>
            <a:r>
              <a:rPr lang="en-US" dirty="0"/>
              <a:t>I’d like to do better in math, </a:t>
            </a:r>
            <a:r>
              <a:rPr lang="en-US" i="1" u="sng" dirty="0"/>
              <a:t>but</a:t>
            </a:r>
            <a:r>
              <a:rPr lang="en-US" dirty="0"/>
              <a:t> I  like science more.</a:t>
            </a:r>
          </a:p>
          <a:p>
            <a:r>
              <a:rPr lang="en-US" dirty="0"/>
              <a:t>I’d like to do better in math, </a:t>
            </a:r>
            <a:r>
              <a:rPr lang="en-US" i="1" u="sng" dirty="0"/>
              <a:t>and</a:t>
            </a:r>
            <a:r>
              <a:rPr lang="en-US" dirty="0"/>
              <a:t> I like science, so I will…</a:t>
            </a:r>
          </a:p>
          <a:p>
            <a:endParaRPr lang="en-US" i="1" dirty="0"/>
          </a:p>
          <a:p>
            <a:r>
              <a:rPr lang="en-US" i="1" dirty="0"/>
              <a:t>I want to differentiate math, </a:t>
            </a:r>
            <a:r>
              <a:rPr lang="en-US" i="1" u="sng" dirty="0"/>
              <a:t>but</a:t>
            </a:r>
            <a:r>
              <a:rPr lang="en-US" i="1" dirty="0"/>
              <a:t>…</a:t>
            </a:r>
          </a:p>
          <a:p>
            <a:r>
              <a:rPr lang="en-US" i="1" dirty="0"/>
              <a:t>I want to differentiate math, </a:t>
            </a:r>
            <a:r>
              <a:rPr lang="en-US" i="1" u="sng" dirty="0"/>
              <a:t>and</a:t>
            </a:r>
            <a:r>
              <a:rPr lang="en-US" i="1" dirty="0"/>
              <a:t>…    so I will…</a:t>
            </a:r>
          </a:p>
        </p:txBody>
      </p:sp>
      <p:pic>
        <p:nvPicPr>
          <p:cNvPr id="6" name="Picture 5"/>
          <p:cNvPicPr>
            <a:picLocks noChangeAspect="1"/>
          </p:cNvPicPr>
          <p:nvPr/>
        </p:nvPicPr>
        <p:blipFill rotWithShape="1">
          <a:blip r:embed="rId2"/>
          <a:srcRect t="8139" r="48000" b="57442"/>
          <a:stretch/>
        </p:blipFill>
        <p:spPr>
          <a:xfrm>
            <a:off x="8615272" y="4495800"/>
            <a:ext cx="2889339" cy="2055876"/>
          </a:xfrm>
          <a:prstGeom prst="rect">
            <a:avLst/>
          </a:prstGeom>
        </p:spPr>
      </p:pic>
    </p:spTree>
    <p:extLst>
      <p:ext uri="{BB962C8B-B14F-4D97-AF65-F5344CB8AC3E}">
        <p14:creationId xmlns:p14="http://schemas.microsoft.com/office/powerpoint/2010/main" val="32390977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 calcmode="lin" valueType="num">
                                      <p:cBhvr additive="base">
                                        <p:cTn id="31"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 calcmode="lin" valueType="num">
                                      <p:cBhvr additive="base">
                                        <p:cTn id="37"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anim calcmode="lin" valueType="num">
                                      <p:cBhvr additive="base">
                                        <p:cTn id="43"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3">
                                            <p:txEl>
                                              <p:pRg st="10" end="10"/>
                                            </p:txEl>
                                          </p:spTgt>
                                        </p:tgtEl>
                                        <p:attrNameLst>
                                          <p:attrName>style.visibility</p:attrName>
                                        </p:attrNameLst>
                                      </p:cBhvr>
                                      <p:to>
                                        <p:strVal val="visible"/>
                                      </p:to>
                                    </p:set>
                                    <p:anim calcmode="lin" valueType="num">
                                      <p:cBhvr additive="base">
                                        <p:cTn id="49"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Wendy Conklin, Differentiation Strategies for Mathematics </a:t>
            </a:r>
            <a:r>
              <a:rPr lang="en-US" b="1" dirty="0"/>
              <a:t>ISBN-10:</a:t>
            </a:r>
            <a:r>
              <a:rPr lang="en-US" dirty="0"/>
              <a:t> 1425800130; </a:t>
            </a:r>
            <a:r>
              <a:rPr lang="en-US" b="1" dirty="0"/>
              <a:t>ISBN-13:</a:t>
            </a:r>
            <a:r>
              <a:rPr lang="en-US" dirty="0"/>
              <a:t> 978-1425800130 (2009)</a:t>
            </a:r>
          </a:p>
          <a:p>
            <a:r>
              <a:rPr lang="en-US" dirty="0"/>
              <a:t>Laurie </a:t>
            </a:r>
            <a:r>
              <a:rPr lang="en-US" dirty="0" err="1"/>
              <a:t>Westphal</a:t>
            </a:r>
            <a:r>
              <a:rPr lang="en-US" dirty="0"/>
              <a:t>, Differentiating Instruction with Menus: Math (Grades 3-5) </a:t>
            </a:r>
            <a:r>
              <a:rPr lang="en-US" b="1" dirty="0"/>
              <a:t>ISBN-10:</a:t>
            </a:r>
            <a:r>
              <a:rPr lang="en-US" dirty="0"/>
              <a:t> 1593632266; </a:t>
            </a:r>
            <a:r>
              <a:rPr lang="en-US" b="1" dirty="0"/>
              <a:t>ISBN-13:</a:t>
            </a:r>
            <a:r>
              <a:rPr lang="en-US" dirty="0"/>
              <a:t> 978-1593632267 (2007)</a:t>
            </a:r>
          </a:p>
          <a:p>
            <a:endParaRPr lang="en-US" dirty="0"/>
          </a:p>
          <a:p>
            <a:endParaRPr lang="en-US" dirty="0"/>
          </a:p>
          <a:p>
            <a:pPr lvl="1"/>
            <a:r>
              <a:rPr lang="en-US" dirty="0"/>
              <a:t> </a:t>
            </a:r>
          </a:p>
        </p:txBody>
      </p:sp>
      <p:sp>
        <p:nvSpPr>
          <p:cNvPr id="3" name="Title 2"/>
          <p:cNvSpPr>
            <a:spLocks noGrp="1"/>
          </p:cNvSpPr>
          <p:nvPr>
            <p:ph type="title"/>
          </p:nvPr>
        </p:nvSpPr>
        <p:spPr/>
        <p:txBody>
          <a:bodyPr/>
          <a:lstStyle/>
          <a:p>
            <a:r>
              <a:rPr lang="en-US" dirty="0"/>
              <a:t>Credits</a:t>
            </a:r>
          </a:p>
        </p:txBody>
      </p:sp>
    </p:spTree>
    <p:extLst>
      <p:ext uri="{BB962C8B-B14F-4D97-AF65-F5344CB8AC3E}">
        <p14:creationId xmlns:p14="http://schemas.microsoft.com/office/powerpoint/2010/main" val="29870675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636713" y="1676400"/>
            <a:ext cx="7391398" cy="4191000"/>
          </a:xfrm>
        </p:spPr>
        <p:txBody>
          <a:bodyPr>
            <a:normAutofit/>
          </a:bodyPr>
          <a:lstStyle/>
          <a:p>
            <a:pPr lvl="1"/>
            <a:r>
              <a:rPr lang="en-US" sz="2400" dirty="0"/>
              <a:t>Michael Elder</a:t>
            </a:r>
          </a:p>
          <a:p>
            <a:pPr lvl="2"/>
            <a:r>
              <a:rPr lang="en-US" sz="2400" dirty="0"/>
              <a:t>Academic Innovation and Gifted Services </a:t>
            </a:r>
          </a:p>
          <a:p>
            <a:pPr lvl="2"/>
            <a:r>
              <a:rPr lang="en-US" sz="2400" dirty="0"/>
              <a:t>Onslow County </a:t>
            </a:r>
            <a:r>
              <a:rPr lang="en-US" sz="2400" dirty="0" smtClean="0"/>
              <a:t>Schools</a:t>
            </a:r>
            <a:br>
              <a:rPr lang="en-US" sz="2400" dirty="0" smtClean="0"/>
            </a:br>
            <a:r>
              <a:rPr lang="en-US" sz="2400" dirty="0" smtClean="0"/>
              <a:t>Michael.elder@onslow.k12.nc.us</a:t>
            </a:r>
          </a:p>
          <a:p>
            <a:pPr marL="569913" lvl="2" indent="0">
              <a:buNone/>
            </a:pPr>
            <a:endParaRPr lang="en-US" sz="2400" dirty="0"/>
          </a:p>
        </p:txBody>
      </p:sp>
      <p:sp>
        <p:nvSpPr>
          <p:cNvPr id="3" name="Title 2"/>
          <p:cNvSpPr>
            <a:spLocks noGrp="1"/>
          </p:cNvSpPr>
          <p:nvPr>
            <p:ph type="title"/>
          </p:nvPr>
        </p:nvSpPr>
        <p:spPr/>
        <p:txBody>
          <a:bodyPr/>
          <a:lstStyle/>
          <a:p>
            <a:r>
              <a:rPr lang="en-US" dirty="0"/>
              <a:t>Thank You</a:t>
            </a:r>
          </a:p>
        </p:txBody>
      </p:sp>
      <p:pic>
        <p:nvPicPr>
          <p:cNvPr id="5" name="Picture 4"/>
          <p:cNvPicPr>
            <a:picLocks noChangeAspect="1"/>
          </p:cNvPicPr>
          <p:nvPr/>
        </p:nvPicPr>
        <p:blipFill rotWithShape="1">
          <a:blip r:embed="rId2"/>
          <a:srcRect b="38716"/>
          <a:stretch/>
        </p:blipFill>
        <p:spPr>
          <a:xfrm>
            <a:off x="1751012" y="3200401"/>
            <a:ext cx="7162800" cy="2819400"/>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55051" y="533399"/>
            <a:ext cx="2505075" cy="2209800"/>
          </a:xfrm>
          <a:prstGeom prst="rect">
            <a:avLst/>
          </a:prstGeom>
        </p:spPr>
      </p:pic>
    </p:spTree>
    <p:extLst>
      <p:ext uri="{BB962C8B-B14F-4D97-AF65-F5344CB8AC3E}">
        <p14:creationId xmlns:p14="http://schemas.microsoft.com/office/powerpoint/2010/main" val="35164710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370012" y="838201"/>
            <a:ext cx="9296400" cy="5486400"/>
          </a:xfrm>
        </p:spPr>
        <p:txBody>
          <a:bodyPr>
            <a:noAutofit/>
          </a:bodyPr>
          <a:lstStyle/>
          <a:p>
            <a:r>
              <a:rPr lang="en-US" sz="2000" dirty="0"/>
              <a:t>Thanks to Shari Richardson (retired: Onslow County)</a:t>
            </a:r>
          </a:p>
          <a:p>
            <a:pPr lvl="1"/>
            <a:r>
              <a:rPr lang="en-US" dirty="0">
                <a:hlinkClick r:id="rId2"/>
              </a:rPr>
              <a:t>http://www.livebinders.com/play/play?id=1643410</a:t>
            </a:r>
            <a:r>
              <a:rPr lang="en-US" dirty="0"/>
              <a:t> </a:t>
            </a:r>
          </a:p>
          <a:p>
            <a:r>
              <a:rPr lang="en-US" sz="2000" dirty="0"/>
              <a:t>Math Playground (especially Thinking Blocks)</a:t>
            </a:r>
          </a:p>
          <a:p>
            <a:pPr lvl="1"/>
            <a:r>
              <a:rPr lang="en-US" dirty="0">
                <a:hlinkClick r:id="rId3"/>
              </a:rPr>
              <a:t>http://www.mathplayground.com/thinkingblocks.html</a:t>
            </a:r>
            <a:r>
              <a:rPr lang="en-US" dirty="0"/>
              <a:t> </a:t>
            </a:r>
          </a:p>
          <a:p>
            <a:r>
              <a:rPr lang="en-US" sz="2000" dirty="0" err="1"/>
              <a:t>Quantiles</a:t>
            </a:r>
            <a:r>
              <a:rPr lang="en-US" sz="2000" dirty="0"/>
              <a:t> (shared earlier)</a:t>
            </a:r>
          </a:p>
          <a:p>
            <a:pPr lvl="1"/>
            <a:r>
              <a:rPr lang="en-US" dirty="0">
                <a:hlinkClick r:id="rId4"/>
              </a:rPr>
              <a:t>https://quantiles.com/tools/quantile-teacher-assistant/</a:t>
            </a:r>
            <a:endParaRPr lang="en-US" dirty="0"/>
          </a:p>
          <a:p>
            <a:r>
              <a:rPr lang="en-US" sz="2000" dirty="0"/>
              <a:t>Gifted Links Compiled </a:t>
            </a:r>
            <a:r>
              <a:rPr lang="en-US" sz="2000" dirty="0" err="1"/>
              <a:t>Symbaloos</a:t>
            </a:r>
            <a:endParaRPr lang="en-US" sz="2000" dirty="0"/>
          </a:p>
          <a:p>
            <a:pPr lvl="1"/>
            <a:r>
              <a:rPr lang="en-US" dirty="0">
                <a:hlinkClick r:id="rId5"/>
              </a:rPr>
              <a:t>http://onslowaig.weebly.com/gifted-links-symbaloo.html</a:t>
            </a:r>
            <a:r>
              <a:rPr lang="en-US" dirty="0"/>
              <a:t> </a:t>
            </a:r>
          </a:p>
          <a:p>
            <a:pPr marL="0" indent="0">
              <a:buNone/>
            </a:pPr>
            <a:endParaRPr lang="en-US" sz="2000" dirty="0"/>
          </a:p>
          <a:p>
            <a:pPr marL="0" indent="0">
              <a:buNone/>
            </a:pPr>
            <a:r>
              <a:rPr lang="en-US" sz="2000" dirty="0"/>
              <a:t>Today’s Presentation and Past Presentations:</a:t>
            </a:r>
          </a:p>
          <a:p>
            <a:pPr marL="0" indent="0">
              <a:buNone/>
            </a:pPr>
            <a:r>
              <a:rPr lang="en-US" sz="2000" dirty="0">
                <a:hlinkClick r:id="rId6"/>
              </a:rPr>
              <a:t>http://onslowaig.weebly.com/gifted-conference-presentations.html</a:t>
            </a:r>
            <a:r>
              <a:rPr lang="en-US" sz="2000" dirty="0"/>
              <a:t> </a:t>
            </a:r>
          </a:p>
        </p:txBody>
      </p:sp>
      <p:sp>
        <p:nvSpPr>
          <p:cNvPr id="4" name="Title 3"/>
          <p:cNvSpPr>
            <a:spLocks noGrp="1"/>
          </p:cNvSpPr>
          <p:nvPr>
            <p:ph type="title"/>
          </p:nvPr>
        </p:nvSpPr>
        <p:spPr/>
        <p:txBody>
          <a:bodyPr/>
          <a:lstStyle/>
          <a:p>
            <a:r>
              <a:rPr lang="en-US" dirty="0"/>
              <a:t>Other Digital Tools</a:t>
            </a:r>
          </a:p>
        </p:txBody>
      </p:sp>
    </p:spTree>
    <p:extLst>
      <p:ext uri="{BB962C8B-B14F-4D97-AF65-F5344CB8AC3E}">
        <p14:creationId xmlns:p14="http://schemas.microsoft.com/office/powerpoint/2010/main" val="144510144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13"/>
          <p:cNvSpPr>
            <a:spLocks noGrp="1"/>
          </p:cNvSpPr>
          <p:nvPr>
            <p:ph idx="1"/>
          </p:nvPr>
        </p:nvSpPr>
        <p:spPr/>
        <p:txBody>
          <a:bodyPr>
            <a:normAutofit/>
          </a:bodyPr>
          <a:lstStyle/>
          <a:p>
            <a:r>
              <a:rPr lang="en-US" sz="2800" dirty="0"/>
              <a:t>“But, I’m done!”</a:t>
            </a:r>
          </a:p>
          <a:p>
            <a:r>
              <a:rPr lang="en-US" sz="2800" dirty="0"/>
              <a:t>“What do I do when I am done?”</a:t>
            </a:r>
          </a:p>
          <a:p>
            <a:r>
              <a:rPr lang="en-US" sz="2800" dirty="0"/>
              <a:t>Meaningful</a:t>
            </a:r>
          </a:p>
          <a:p>
            <a:r>
              <a:rPr lang="en-US" sz="2800" dirty="0"/>
              <a:t>Manageable</a:t>
            </a:r>
          </a:p>
          <a:p>
            <a:r>
              <a:rPr lang="en-US" sz="2800" dirty="0"/>
              <a:t>Motivational</a:t>
            </a:r>
          </a:p>
          <a:p>
            <a:endParaRPr lang="en-US" sz="2800" dirty="0"/>
          </a:p>
        </p:txBody>
      </p:sp>
      <p:sp>
        <p:nvSpPr>
          <p:cNvPr id="13" name="Title 12"/>
          <p:cNvSpPr>
            <a:spLocks noGrp="1"/>
          </p:cNvSpPr>
          <p:nvPr>
            <p:ph type="title"/>
          </p:nvPr>
        </p:nvSpPr>
        <p:spPr/>
        <p:txBody>
          <a:bodyPr/>
          <a:lstStyle/>
          <a:p>
            <a:r>
              <a:rPr lang="en-US" dirty="0"/>
              <a:t>Anchor Activities</a:t>
            </a:r>
          </a:p>
        </p:txBody>
      </p:sp>
      <p:pic>
        <p:nvPicPr>
          <p:cNvPr id="3" name="Picture 2"/>
          <p:cNvPicPr>
            <a:picLocks noChangeAspect="1"/>
          </p:cNvPicPr>
          <p:nvPr/>
        </p:nvPicPr>
        <p:blipFill>
          <a:blip r:embed="rId2"/>
          <a:stretch>
            <a:fillRect/>
          </a:stretch>
        </p:blipFill>
        <p:spPr>
          <a:xfrm rot="558136">
            <a:off x="8033240" y="764233"/>
            <a:ext cx="3094123" cy="3505200"/>
          </a:xfrm>
          <a:prstGeom prst="rect">
            <a:avLst/>
          </a:prstGeom>
        </p:spPr>
      </p:pic>
    </p:spTree>
    <p:extLst>
      <p:ext uri="{BB962C8B-B14F-4D97-AF65-F5344CB8AC3E}">
        <p14:creationId xmlns:p14="http://schemas.microsoft.com/office/powerpoint/2010/main" val="41564041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13"/>
          <p:cNvSpPr>
            <a:spLocks noGrp="1"/>
          </p:cNvSpPr>
          <p:nvPr>
            <p:ph idx="1"/>
          </p:nvPr>
        </p:nvSpPr>
        <p:spPr>
          <a:xfrm>
            <a:off x="1370012" y="1905000"/>
            <a:ext cx="9601200" cy="4191000"/>
          </a:xfrm>
        </p:spPr>
        <p:txBody>
          <a:bodyPr>
            <a:normAutofit/>
          </a:bodyPr>
          <a:lstStyle/>
          <a:p>
            <a:r>
              <a:rPr lang="en-US" sz="2800" dirty="0"/>
              <a:t>Specific, ongoing, independent  activities on which students work independently  </a:t>
            </a:r>
          </a:p>
          <a:p>
            <a:pPr lvl="1"/>
            <a:r>
              <a:rPr lang="en-US" sz="2600" dirty="0"/>
              <a:t>ongoing assignments that students can work on throughout a unit </a:t>
            </a:r>
          </a:p>
          <a:p>
            <a:pPr lvl="1"/>
            <a:r>
              <a:rPr lang="en-US" sz="2600" dirty="0"/>
              <a:t>relate to the concepts and the content being learned </a:t>
            </a:r>
          </a:p>
          <a:p>
            <a:pPr lvl="1"/>
            <a:r>
              <a:rPr lang="en-US" sz="2600" dirty="0"/>
              <a:t>engaging, meaningful tasks</a:t>
            </a:r>
          </a:p>
          <a:p>
            <a:pPr lvl="1"/>
            <a:r>
              <a:rPr lang="en-US" sz="2600" dirty="0"/>
              <a:t>activities that everyone in the class will have a chance to do </a:t>
            </a:r>
          </a:p>
        </p:txBody>
      </p:sp>
      <p:sp>
        <p:nvSpPr>
          <p:cNvPr id="13" name="Title 12"/>
          <p:cNvSpPr>
            <a:spLocks noGrp="1"/>
          </p:cNvSpPr>
          <p:nvPr>
            <p:ph type="title"/>
          </p:nvPr>
        </p:nvSpPr>
        <p:spPr>
          <a:xfrm>
            <a:off x="1522414" y="304800"/>
            <a:ext cx="9601200" cy="762000"/>
          </a:xfrm>
        </p:spPr>
        <p:txBody>
          <a:bodyPr/>
          <a:lstStyle/>
          <a:p>
            <a:r>
              <a:rPr lang="en-US" dirty="0"/>
              <a:t>Anchor Activities</a:t>
            </a:r>
          </a:p>
        </p:txBody>
      </p:sp>
      <p:pic>
        <p:nvPicPr>
          <p:cNvPr id="3" name="Picture 2"/>
          <p:cNvPicPr>
            <a:picLocks noChangeAspect="1"/>
          </p:cNvPicPr>
          <p:nvPr/>
        </p:nvPicPr>
        <p:blipFill>
          <a:blip r:embed="rId2"/>
          <a:stretch>
            <a:fillRect/>
          </a:stretch>
        </p:blipFill>
        <p:spPr>
          <a:xfrm rot="558136">
            <a:off x="10234207" y="370637"/>
            <a:ext cx="1296304" cy="1468528"/>
          </a:xfrm>
          <a:prstGeom prst="rect">
            <a:avLst/>
          </a:prstGeom>
        </p:spPr>
      </p:pic>
    </p:spTree>
    <p:extLst>
      <p:ext uri="{BB962C8B-B14F-4D97-AF65-F5344CB8AC3E}">
        <p14:creationId xmlns:p14="http://schemas.microsoft.com/office/powerpoint/2010/main" val="14024819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13"/>
          <p:cNvSpPr>
            <a:spLocks noGrp="1"/>
          </p:cNvSpPr>
          <p:nvPr>
            <p:ph idx="1"/>
          </p:nvPr>
        </p:nvSpPr>
        <p:spPr>
          <a:xfrm>
            <a:off x="1370012" y="1905000"/>
            <a:ext cx="9601200" cy="4191000"/>
          </a:xfrm>
        </p:spPr>
        <p:txBody>
          <a:bodyPr>
            <a:normAutofit fontScale="92500" lnSpcReduction="20000"/>
          </a:bodyPr>
          <a:lstStyle/>
          <a:p>
            <a:r>
              <a:rPr lang="en-US" sz="2800" dirty="0">
                <a:hlinkClick r:id="rId2"/>
              </a:rPr>
              <a:t>Amazing List of Possibilities</a:t>
            </a:r>
            <a:endParaRPr lang="en-US" sz="2800" dirty="0"/>
          </a:p>
          <a:p>
            <a:r>
              <a:rPr lang="en-US" sz="2800" dirty="0"/>
              <a:t>Key is to avoid busywork, but rather have options for important work</a:t>
            </a:r>
          </a:p>
          <a:p>
            <a:r>
              <a:rPr lang="en-US" sz="2800" dirty="0"/>
              <a:t>Can be group, but generally individual</a:t>
            </a:r>
          </a:p>
          <a:p>
            <a:r>
              <a:rPr lang="en-US" sz="2800" dirty="0"/>
              <a:t>Can be at varied levels</a:t>
            </a:r>
          </a:p>
          <a:p>
            <a:r>
              <a:rPr lang="en-US" sz="2800" dirty="0"/>
              <a:t>Do not need to be assessed</a:t>
            </a:r>
          </a:p>
          <a:p>
            <a:r>
              <a:rPr lang="en-US" sz="2800" dirty="0"/>
              <a:t>Management System is needed</a:t>
            </a:r>
          </a:p>
          <a:p>
            <a:r>
              <a:rPr lang="en-US" sz="2800" dirty="0"/>
              <a:t>Possibly Ask, “What would a professional in the field</a:t>
            </a:r>
            <a:br>
              <a:rPr lang="en-US" sz="2800" dirty="0"/>
            </a:br>
            <a:r>
              <a:rPr lang="en-US" sz="2800" dirty="0"/>
              <a:t> do if they had time to explore this topic?”</a:t>
            </a:r>
          </a:p>
        </p:txBody>
      </p:sp>
      <p:sp>
        <p:nvSpPr>
          <p:cNvPr id="13" name="Title 12"/>
          <p:cNvSpPr>
            <a:spLocks noGrp="1"/>
          </p:cNvSpPr>
          <p:nvPr>
            <p:ph type="title"/>
          </p:nvPr>
        </p:nvSpPr>
        <p:spPr>
          <a:xfrm>
            <a:off x="1522414" y="304800"/>
            <a:ext cx="9601200" cy="762000"/>
          </a:xfrm>
        </p:spPr>
        <p:txBody>
          <a:bodyPr/>
          <a:lstStyle/>
          <a:p>
            <a:r>
              <a:rPr lang="en-US" dirty="0"/>
              <a:t>Anchor Activities</a:t>
            </a:r>
          </a:p>
        </p:txBody>
      </p:sp>
      <p:pic>
        <p:nvPicPr>
          <p:cNvPr id="3" name="Picture 2"/>
          <p:cNvPicPr>
            <a:picLocks noChangeAspect="1"/>
          </p:cNvPicPr>
          <p:nvPr/>
        </p:nvPicPr>
        <p:blipFill>
          <a:blip r:embed="rId3"/>
          <a:stretch>
            <a:fillRect/>
          </a:stretch>
        </p:blipFill>
        <p:spPr>
          <a:xfrm rot="558136">
            <a:off x="10234207" y="370637"/>
            <a:ext cx="1296304" cy="1468528"/>
          </a:xfrm>
          <a:prstGeom prst="rect">
            <a:avLst/>
          </a:prstGeom>
        </p:spPr>
      </p:pic>
    </p:spTree>
    <p:extLst>
      <p:ext uri="{BB962C8B-B14F-4D97-AF65-F5344CB8AC3E}">
        <p14:creationId xmlns:p14="http://schemas.microsoft.com/office/powerpoint/2010/main" val="7524952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fade">
                                      <p:cBhvr>
                                        <p:cTn id="7" dur="500"/>
                                        <p:tgtEl>
                                          <p:spTgt spid="1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xEl>
                                              <p:pRg st="1" end="1"/>
                                            </p:txEl>
                                          </p:spTgt>
                                        </p:tgtEl>
                                        <p:attrNameLst>
                                          <p:attrName>style.visibility</p:attrName>
                                        </p:attrNameLst>
                                      </p:cBhvr>
                                      <p:to>
                                        <p:strVal val="visible"/>
                                      </p:to>
                                    </p:set>
                                    <p:animEffect transition="in" filter="fade">
                                      <p:cBhvr>
                                        <p:cTn id="12" dur="500"/>
                                        <p:tgtEl>
                                          <p:spTgt spid="1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xEl>
                                              <p:pRg st="2" end="2"/>
                                            </p:txEl>
                                          </p:spTgt>
                                        </p:tgtEl>
                                        <p:attrNameLst>
                                          <p:attrName>style.visibility</p:attrName>
                                        </p:attrNameLst>
                                      </p:cBhvr>
                                      <p:to>
                                        <p:strVal val="visible"/>
                                      </p:to>
                                    </p:set>
                                    <p:animEffect transition="in" filter="fade">
                                      <p:cBhvr>
                                        <p:cTn id="17" dur="500"/>
                                        <p:tgtEl>
                                          <p:spTgt spid="1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4">
                                            <p:txEl>
                                              <p:pRg st="3" end="3"/>
                                            </p:txEl>
                                          </p:spTgt>
                                        </p:tgtEl>
                                        <p:attrNameLst>
                                          <p:attrName>style.visibility</p:attrName>
                                        </p:attrNameLst>
                                      </p:cBhvr>
                                      <p:to>
                                        <p:strVal val="visible"/>
                                      </p:to>
                                    </p:set>
                                    <p:animEffect transition="in" filter="fade">
                                      <p:cBhvr>
                                        <p:cTn id="22" dur="500"/>
                                        <p:tgtEl>
                                          <p:spTgt spid="1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4">
                                            <p:txEl>
                                              <p:pRg st="4" end="4"/>
                                            </p:txEl>
                                          </p:spTgt>
                                        </p:tgtEl>
                                        <p:attrNameLst>
                                          <p:attrName>style.visibility</p:attrName>
                                        </p:attrNameLst>
                                      </p:cBhvr>
                                      <p:to>
                                        <p:strVal val="visible"/>
                                      </p:to>
                                    </p:set>
                                    <p:animEffect transition="in" filter="fade">
                                      <p:cBhvr>
                                        <p:cTn id="27" dur="500"/>
                                        <p:tgtEl>
                                          <p:spTgt spid="1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4">
                                            <p:txEl>
                                              <p:pRg st="5" end="5"/>
                                            </p:txEl>
                                          </p:spTgt>
                                        </p:tgtEl>
                                        <p:attrNameLst>
                                          <p:attrName>style.visibility</p:attrName>
                                        </p:attrNameLst>
                                      </p:cBhvr>
                                      <p:to>
                                        <p:strVal val="visible"/>
                                      </p:to>
                                    </p:set>
                                    <p:animEffect transition="in" filter="fade">
                                      <p:cBhvr>
                                        <p:cTn id="32" dur="500"/>
                                        <p:tgtEl>
                                          <p:spTgt spid="14">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4">
                                            <p:txEl>
                                              <p:pRg st="6" end="6"/>
                                            </p:txEl>
                                          </p:spTgt>
                                        </p:tgtEl>
                                        <p:attrNameLst>
                                          <p:attrName>style.visibility</p:attrName>
                                        </p:attrNameLst>
                                      </p:cBhvr>
                                      <p:to>
                                        <p:strVal val="visible"/>
                                      </p:to>
                                    </p:set>
                                    <p:animEffect transition="in" filter="fade">
                                      <p:cBhvr>
                                        <p:cTn id="37" dur="500"/>
                                        <p:tgtEl>
                                          <p:spTgt spid="1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1522414" y="304800"/>
            <a:ext cx="9601200" cy="762000"/>
          </a:xfrm>
        </p:spPr>
        <p:txBody>
          <a:bodyPr/>
          <a:lstStyle/>
          <a:p>
            <a:r>
              <a:rPr lang="en-US" dirty="0"/>
              <a:t>The Cornerstone of Differentiation in Math</a:t>
            </a:r>
          </a:p>
        </p:txBody>
      </p:sp>
      <p:pic>
        <p:nvPicPr>
          <p:cNvPr id="6" name="Picture 5"/>
          <p:cNvPicPr>
            <a:picLocks noChangeAspect="1"/>
          </p:cNvPicPr>
          <p:nvPr/>
        </p:nvPicPr>
        <p:blipFill>
          <a:blip r:embed="rId2"/>
          <a:stretch>
            <a:fillRect/>
          </a:stretch>
        </p:blipFill>
        <p:spPr>
          <a:xfrm>
            <a:off x="2132012" y="1229991"/>
            <a:ext cx="7086600" cy="4987993"/>
          </a:xfrm>
          <a:prstGeom prst="rect">
            <a:avLst/>
          </a:prstGeom>
        </p:spPr>
      </p:pic>
    </p:spTree>
    <p:extLst>
      <p:ext uri="{BB962C8B-B14F-4D97-AF65-F5344CB8AC3E}">
        <p14:creationId xmlns:p14="http://schemas.microsoft.com/office/powerpoint/2010/main" val="17356034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2" name="Rectangle 2"/>
          <p:cNvSpPr>
            <a:spLocks noGrp="1" noChangeArrowheads="1"/>
          </p:cNvSpPr>
          <p:nvPr>
            <p:ph type="title"/>
          </p:nvPr>
        </p:nvSpPr>
        <p:spPr/>
        <p:txBody>
          <a:bodyPr/>
          <a:lstStyle/>
          <a:p>
            <a:pPr eaLnBrk="1" hangingPunct="1"/>
            <a:r>
              <a:rPr lang="en-US" dirty="0"/>
              <a:t>Key #2 Curriculum Compacting</a:t>
            </a:r>
          </a:p>
        </p:txBody>
      </p:sp>
      <p:sp>
        <p:nvSpPr>
          <p:cNvPr id="271363" name="Rectangle 3"/>
          <p:cNvSpPr>
            <a:spLocks noGrp="1" noChangeArrowheads="1"/>
          </p:cNvSpPr>
          <p:nvPr>
            <p:ph type="body" idx="1"/>
          </p:nvPr>
        </p:nvSpPr>
        <p:spPr>
          <a:xfrm>
            <a:off x="1827214" y="1676400"/>
            <a:ext cx="8991600" cy="1828800"/>
          </a:xfrm>
        </p:spPr>
        <p:txBody>
          <a:bodyPr anchor="b"/>
          <a:lstStyle/>
          <a:p>
            <a:r>
              <a:rPr kumimoji="0" lang="en-US" dirty="0"/>
              <a:t>Assesses what a student knows and what content is not yet mastered</a:t>
            </a:r>
          </a:p>
          <a:p>
            <a:pPr eaLnBrk="1" hangingPunct="1">
              <a:lnSpc>
                <a:spcPct val="90000"/>
              </a:lnSpc>
            </a:pPr>
            <a:r>
              <a:rPr kumimoji="0" lang="en-US" dirty="0"/>
              <a:t>Content not yet mastered becomes part of learning goals</a:t>
            </a:r>
          </a:p>
          <a:p>
            <a:pPr eaLnBrk="1" hangingPunct="1">
              <a:lnSpc>
                <a:spcPct val="90000"/>
              </a:lnSpc>
            </a:pPr>
            <a:r>
              <a:rPr kumimoji="0" lang="en-US" dirty="0"/>
              <a:t>Previously mastered content is not required thereby “freeing up” time for enriched, accelerated, or interest driven activities</a:t>
            </a:r>
            <a:endParaRPr lang="en-US" sz="2400" dirty="0"/>
          </a:p>
        </p:txBody>
      </p:sp>
      <p:sp>
        <p:nvSpPr>
          <p:cNvPr id="271364" name="Text Box 4"/>
          <p:cNvSpPr txBox="1">
            <a:spLocks noChangeArrowheads="1"/>
          </p:cNvSpPr>
          <p:nvPr/>
        </p:nvSpPr>
        <p:spPr bwMode="auto">
          <a:xfrm>
            <a:off x="8761414" y="3505200"/>
            <a:ext cx="2057400" cy="566309"/>
          </a:xfrm>
          <a:prstGeom prst="rect">
            <a:avLst/>
          </a:prstGeom>
          <a:noFill/>
          <a:ln w="9525">
            <a:noFill/>
            <a:miter lim="800000"/>
            <a:headEnd/>
            <a:tailEnd/>
          </a:ln>
        </p:spPr>
        <p:txBody>
          <a:bodyPr>
            <a:spAutoFit/>
          </a:bodyPr>
          <a:lstStyle/>
          <a:p>
            <a:pPr eaLnBrk="1" hangingPunct="1">
              <a:spcBef>
                <a:spcPct val="20000"/>
              </a:spcBef>
            </a:pPr>
            <a:r>
              <a:rPr lang="en-US" sz="1400"/>
              <a:t>Renzulli &amp; Reis (1997)</a:t>
            </a:r>
          </a:p>
          <a:p>
            <a:pPr eaLnBrk="1" hangingPunct="1">
              <a:spcBef>
                <a:spcPct val="20000"/>
              </a:spcBef>
            </a:pPr>
            <a:r>
              <a:rPr lang="en-US" sz="1400"/>
              <a:t>Tomlinson (1995)</a:t>
            </a:r>
            <a:endParaRPr lang="en-US"/>
          </a:p>
        </p:txBody>
      </p:sp>
      <p:pic>
        <p:nvPicPr>
          <p:cNvPr id="2" name="Picture 1"/>
          <p:cNvPicPr>
            <a:picLocks noChangeAspect="1"/>
          </p:cNvPicPr>
          <p:nvPr/>
        </p:nvPicPr>
        <p:blipFill>
          <a:blip r:embed="rId3"/>
          <a:stretch>
            <a:fillRect/>
          </a:stretch>
        </p:blipFill>
        <p:spPr>
          <a:xfrm>
            <a:off x="2246314" y="3505200"/>
            <a:ext cx="6096000" cy="3048000"/>
          </a:xfrm>
          <a:prstGeom prst="rect">
            <a:avLst/>
          </a:prstGeom>
        </p:spPr>
      </p:pic>
    </p:spTree>
    <p:extLst>
      <p:ext uri="{BB962C8B-B14F-4D97-AF65-F5344CB8AC3E}">
        <p14:creationId xmlns:p14="http://schemas.microsoft.com/office/powerpoint/2010/main" val="1825369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71363">
                                            <p:txEl>
                                              <p:pRg st="0" end="0"/>
                                            </p:txEl>
                                          </p:spTgt>
                                        </p:tgtEl>
                                        <p:attrNameLst>
                                          <p:attrName>style.visibility</p:attrName>
                                        </p:attrNameLst>
                                      </p:cBhvr>
                                      <p:to>
                                        <p:strVal val="visible"/>
                                      </p:to>
                                    </p:set>
                                    <p:anim calcmode="lin" valueType="num">
                                      <p:cBhvr additive="base">
                                        <p:cTn id="7" dur="500" fill="hold"/>
                                        <p:tgtEl>
                                          <p:spTgt spid="27136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7136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71363">
                                            <p:txEl>
                                              <p:pRg st="1" end="1"/>
                                            </p:txEl>
                                          </p:spTgt>
                                        </p:tgtEl>
                                        <p:attrNameLst>
                                          <p:attrName>style.visibility</p:attrName>
                                        </p:attrNameLst>
                                      </p:cBhvr>
                                      <p:to>
                                        <p:strVal val="visible"/>
                                      </p:to>
                                    </p:set>
                                    <p:anim calcmode="lin" valueType="num">
                                      <p:cBhvr additive="base">
                                        <p:cTn id="13" dur="500" fill="hold"/>
                                        <p:tgtEl>
                                          <p:spTgt spid="27136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7136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71363">
                                            <p:txEl>
                                              <p:pRg st="2" end="2"/>
                                            </p:txEl>
                                          </p:spTgt>
                                        </p:tgtEl>
                                        <p:attrNameLst>
                                          <p:attrName>style.visibility</p:attrName>
                                        </p:attrNameLst>
                                      </p:cBhvr>
                                      <p:to>
                                        <p:strVal val="visible"/>
                                      </p:to>
                                    </p:set>
                                    <p:anim calcmode="lin" valueType="num">
                                      <p:cBhvr additive="base">
                                        <p:cTn id="19" dur="500" fill="hold"/>
                                        <p:tgtEl>
                                          <p:spTgt spid="27136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7136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136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674812" y="492991"/>
            <a:ext cx="6783161" cy="5755409"/>
          </a:xfrm>
          <a:prstGeom prst="rect">
            <a:avLst/>
          </a:prstGeom>
        </p:spPr>
      </p:pic>
    </p:spTree>
    <p:extLst>
      <p:ext uri="{BB962C8B-B14F-4D97-AF65-F5344CB8AC3E}">
        <p14:creationId xmlns:p14="http://schemas.microsoft.com/office/powerpoint/2010/main" val="36310105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10" name="Rectangle 2"/>
          <p:cNvSpPr>
            <a:spLocks noGrp="1" noChangeArrowheads="1"/>
          </p:cNvSpPr>
          <p:nvPr>
            <p:ph type="body" idx="1"/>
          </p:nvPr>
        </p:nvSpPr>
        <p:spPr>
          <a:xfrm>
            <a:off x="2741613" y="1981200"/>
            <a:ext cx="6723063" cy="3048000"/>
          </a:xfrm>
        </p:spPr>
        <p:txBody>
          <a:bodyPr>
            <a:normAutofit lnSpcReduction="10000"/>
          </a:bodyPr>
          <a:lstStyle/>
          <a:p>
            <a:pPr marL="0" indent="0">
              <a:buNone/>
            </a:pPr>
            <a:r>
              <a:rPr lang="en-US" sz="2800" b="1"/>
              <a:t>When teachers eliminated as much as 50% of the curriculum, no differences were found between treatment and control groups in most content areas.  In fact, students whose curriculum was compacted scored higher than control group students in some areas.</a:t>
            </a:r>
            <a:endParaRPr lang="en-US" b="1"/>
          </a:p>
        </p:txBody>
      </p:sp>
      <p:sp>
        <p:nvSpPr>
          <p:cNvPr id="273411" name="Rectangle 3"/>
          <p:cNvSpPr>
            <a:spLocks noChangeArrowheads="1"/>
          </p:cNvSpPr>
          <p:nvPr/>
        </p:nvSpPr>
        <p:spPr bwMode="auto">
          <a:xfrm>
            <a:off x="2741613" y="5029200"/>
            <a:ext cx="8153400" cy="646331"/>
          </a:xfrm>
          <a:prstGeom prst="rect">
            <a:avLst/>
          </a:prstGeom>
          <a:noFill/>
          <a:ln w="9525">
            <a:noFill/>
            <a:miter lim="800000"/>
            <a:headEnd/>
            <a:tailEnd/>
          </a:ln>
        </p:spPr>
        <p:txBody>
          <a:bodyPr>
            <a:spAutoFit/>
          </a:bodyPr>
          <a:lstStyle/>
          <a:p>
            <a:r>
              <a:rPr lang="en-US" sz="1200" dirty="0">
                <a:solidFill>
                  <a:srgbClr val="291A10"/>
                </a:solidFill>
                <a:latin typeface="Helvetica" charset="0"/>
              </a:rPr>
              <a:t>Reis, S. M., </a:t>
            </a:r>
            <a:r>
              <a:rPr lang="en-US" sz="1200" dirty="0" err="1">
                <a:solidFill>
                  <a:srgbClr val="291A10"/>
                </a:solidFill>
                <a:latin typeface="Helvetica" charset="0"/>
              </a:rPr>
              <a:t>Westberg</a:t>
            </a:r>
            <a:r>
              <a:rPr lang="en-US" sz="1200" dirty="0">
                <a:solidFill>
                  <a:srgbClr val="291A10"/>
                </a:solidFill>
                <a:latin typeface="Helvetica" charset="0"/>
              </a:rPr>
              <a:t>, K.L., </a:t>
            </a:r>
            <a:r>
              <a:rPr lang="en-US" sz="1200" dirty="0" err="1">
                <a:solidFill>
                  <a:srgbClr val="291A10"/>
                </a:solidFill>
                <a:latin typeface="Helvetica" charset="0"/>
              </a:rPr>
              <a:t>Kulikowich</a:t>
            </a:r>
            <a:r>
              <a:rPr lang="en-US" sz="1200" dirty="0">
                <a:solidFill>
                  <a:srgbClr val="291A10"/>
                </a:solidFill>
                <a:latin typeface="Helvetica" charset="0"/>
              </a:rPr>
              <a:t>, J., </a:t>
            </a:r>
            <a:r>
              <a:rPr lang="en-US" sz="1200" dirty="0" err="1">
                <a:solidFill>
                  <a:srgbClr val="291A10"/>
                </a:solidFill>
                <a:latin typeface="Helvetica" charset="0"/>
              </a:rPr>
              <a:t>Caillard</a:t>
            </a:r>
            <a:r>
              <a:rPr lang="en-US" sz="1200" dirty="0">
                <a:solidFill>
                  <a:srgbClr val="291A10"/>
                </a:solidFill>
                <a:latin typeface="Helvetica" charset="0"/>
              </a:rPr>
              <a:t>, F., H</a:t>
            </a:r>
            <a:r>
              <a:rPr lang="en-US" altLang="ja-JP" sz="1200" dirty="0">
                <a:solidFill>
                  <a:srgbClr val="291A10"/>
                </a:solidFill>
                <a:latin typeface="ヒラギノ角ゴ Pro W3" charset="-128"/>
              </a:rPr>
              <a:t>ébert, T., </a:t>
            </a:r>
            <a:r>
              <a:rPr lang="en-US" altLang="ja-JP" sz="1200" dirty="0" err="1">
                <a:solidFill>
                  <a:srgbClr val="291A10"/>
                </a:solidFill>
                <a:latin typeface="ヒラギノ角ゴ Pro W3" charset="-128"/>
              </a:rPr>
              <a:t>Plucker</a:t>
            </a:r>
            <a:r>
              <a:rPr lang="en-US" altLang="ja-JP" sz="1200" dirty="0">
                <a:solidFill>
                  <a:srgbClr val="291A10"/>
                </a:solidFill>
                <a:latin typeface="ヒラギノ角ゴ Pro W3" charset="-128"/>
              </a:rPr>
              <a:t>, J., Purcell, J.H., Rogers, J.B., &amp; </a:t>
            </a:r>
            <a:r>
              <a:rPr lang="en-US" altLang="ja-JP" sz="1200" dirty="0" err="1">
                <a:solidFill>
                  <a:srgbClr val="291A10"/>
                </a:solidFill>
                <a:latin typeface="ヒラギノ角ゴ Pro W3" charset="-128"/>
              </a:rPr>
              <a:t>Smist</a:t>
            </a:r>
            <a:r>
              <a:rPr lang="en-US" altLang="ja-JP" sz="1200" dirty="0">
                <a:solidFill>
                  <a:srgbClr val="291A10"/>
                </a:solidFill>
                <a:latin typeface="ヒラギノ角ゴ Pro W3" charset="-128"/>
              </a:rPr>
              <a:t>, J.M.</a:t>
            </a:r>
            <a:r>
              <a:rPr lang="en-US" sz="1200" dirty="0">
                <a:solidFill>
                  <a:srgbClr val="291A10"/>
                </a:solidFill>
                <a:latin typeface="Helvetica" charset="0"/>
              </a:rPr>
              <a:t>  (1993).  </a:t>
            </a:r>
            <a:r>
              <a:rPr lang="en-US" sz="1200" i="1" dirty="0">
                <a:solidFill>
                  <a:srgbClr val="291A10"/>
                </a:solidFill>
                <a:latin typeface="Helvetica" charset="0"/>
              </a:rPr>
              <a:t>Why not let high ability students start school in January? The curriculum compacting study (</a:t>
            </a:r>
            <a:r>
              <a:rPr lang="en-US" sz="1200" dirty="0">
                <a:solidFill>
                  <a:srgbClr val="291A10"/>
                </a:solidFill>
                <a:latin typeface="Helvetica" charset="0"/>
              </a:rPr>
              <a:t>Research Monograph 93106).  Storrs, CT:  The National Research Center on the Gifted and Talented, University of Connecticut.</a:t>
            </a:r>
          </a:p>
        </p:txBody>
      </p:sp>
    </p:spTree>
    <p:extLst>
      <p:ext uri="{BB962C8B-B14F-4D97-AF65-F5344CB8AC3E}">
        <p14:creationId xmlns:p14="http://schemas.microsoft.com/office/powerpoint/2010/main" val="17970034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3" name="Rectangle 3"/>
          <p:cNvSpPr>
            <a:spLocks noChangeArrowheads="1"/>
          </p:cNvSpPr>
          <p:nvPr/>
        </p:nvSpPr>
        <p:spPr bwMode="auto">
          <a:xfrm>
            <a:off x="3397250" y="1343026"/>
            <a:ext cx="6354762" cy="366713"/>
          </a:xfrm>
          <a:prstGeom prst="rect">
            <a:avLst/>
          </a:prstGeom>
          <a:noFill/>
          <a:ln w="9525">
            <a:noFill/>
            <a:miter lim="800000"/>
            <a:headEnd/>
            <a:tailEnd/>
          </a:ln>
        </p:spPr>
        <p:txBody>
          <a:bodyPr>
            <a:spAutoFit/>
          </a:bodyPr>
          <a:lstStyle/>
          <a:p>
            <a:pPr eaLnBrk="1" hangingPunct="1"/>
            <a:endParaRPr lang="en-US"/>
          </a:p>
        </p:txBody>
      </p:sp>
      <p:sp>
        <p:nvSpPr>
          <p:cNvPr id="276484" name="Rectangle 4"/>
          <p:cNvSpPr>
            <a:spLocks noChangeArrowheads="1"/>
          </p:cNvSpPr>
          <p:nvPr/>
        </p:nvSpPr>
        <p:spPr bwMode="auto">
          <a:xfrm>
            <a:off x="3133726" y="1528763"/>
            <a:ext cx="6999287" cy="366712"/>
          </a:xfrm>
          <a:prstGeom prst="rect">
            <a:avLst/>
          </a:prstGeom>
          <a:noFill/>
          <a:ln w="9525">
            <a:noFill/>
            <a:miter lim="800000"/>
            <a:headEnd/>
            <a:tailEnd/>
          </a:ln>
        </p:spPr>
        <p:txBody>
          <a:bodyPr>
            <a:spAutoFit/>
          </a:bodyPr>
          <a:lstStyle/>
          <a:p>
            <a:pPr eaLnBrk="1" hangingPunct="1"/>
            <a:endParaRPr lang="en-US"/>
          </a:p>
        </p:txBody>
      </p:sp>
      <p:sp>
        <p:nvSpPr>
          <p:cNvPr id="276485" name="Rectangle 5"/>
          <p:cNvSpPr>
            <a:spLocks noChangeArrowheads="1"/>
          </p:cNvSpPr>
          <p:nvPr/>
        </p:nvSpPr>
        <p:spPr bwMode="auto">
          <a:xfrm>
            <a:off x="3195637" y="1512888"/>
            <a:ext cx="184150" cy="366712"/>
          </a:xfrm>
          <a:prstGeom prst="rect">
            <a:avLst/>
          </a:prstGeom>
          <a:noFill/>
          <a:ln w="9525">
            <a:noFill/>
            <a:miter lim="800000"/>
            <a:headEnd/>
            <a:tailEnd/>
          </a:ln>
        </p:spPr>
        <p:txBody>
          <a:bodyPr wrap="none">
            <a:spAutoFit/>
          </a:bodyPr>
          <a:lstStyle/>
          <a:p>
            <a:pPr eaLnBrk="1" hangingPunct="1"/>
            <a:endParaRPr lang="en-US"/>
          </a:p>
        </p:txBody>
      </p:sp>
      <p:sp>
        <p:nvSpPr>
          <p:cNvPr id="276486" name="Rectangle 6"/>
          <p:cNvSpPr>
            <a:spLocks noChangeArrowheads="1"/>
          </p:cNvSpPr>
          <p:nvPr/>
        </p:nvSpPr>
        <p:spPr bwMode="auto">
          <a:xfrm>
            <a:off x="5549900" y="4162426"/>
            <a:ext cx="184150" cy="366713"/>
          </a:xfrm>
          <a:prstGeom prst="rect">
            <a:avLst/>
          </a:prstGeom>
          <a:noFill/>
          <a:ln w="9525">
            <a:noFill/>
            <a:miter lim="800000"/>
            <a:headEnd/>
            <a:tailEnd/>
          </a:ln>
        </p:spPr>
        <p:txBody>
          <a:bodyPr wrap="none">
            <a:spAutoFit/>
          </a:bodyPr>
          <a:lstStyle/>
          <a:p>
            <a:pPr eaLnBrk="1" hangingPunct="1"/>
            <a:endParaRPr lang="en-US"/>
          </a:p>
        </p:txBody>
      </p:sp>
      <p:pic>
        <p:nvPicPr>
          <p:cNvPr id="276487" name="Picture 7"/>
          <p:cNvPicPr>
            <a:picLocks noChangeAspect="1" noChangeArrowheads="1"/>
          </p:cNvPicPr>
          <p:nvPr/>
        </p:nvPicPr>
        <p:blipFill>
          <a:blip r:embed="rId3"/>
          <a:srcRect/>
          <a:stretch>
            <a:fillRect/>
          </a:stretch>
        </p:blipFill>
        <p:spPr bwMode="auto">
          <a:xfrm>
            <a:off x="1903412" y="228601"/>
            <a:ext cx="8458200" cy="6340475"/>
          </a:xfrm>
          <a:prstGeom prst="rect">
            <a:avLst/>
          </a:prstGeom>
          <a:noFill/>
          <a:ln w="9525">
            <a:noFill/>
            <a:miter lim="800000"/>
            <a:headEnd/>
            <a:tailEnd/>
          </a:ln>
        </p:spPr>
      </p:pic>
    </p:spTree>
    <p:extLst>
      <p:ext uri="{BB962C8B-B14F-4D97-AF65-F5344CB8AC3E}">
        <p14:creationId xmlns:p14="http://schemas.microsoft.com/office/powerpoint/2010/main" val="27746965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8770" name="Picture 2"/>
          <p:cNvPicPr>
            <a:picLocks noChangeAspect="1" noChangeArrowheads="1"/>
          </p:cNvPicPr>
          <p:nvPr/>
        </p:nvPicPr>
        <p:blipFill>
          <a:blip r:embed="rId3"/>
          <a:srcRect/>
          <a:stretch>
            <a:fillRect/>
          </a:stretch>
        </p:blipFill>
        <p:spPr bwMode="auto">
          <a:xfrm>
            <a:off x="1827212" y="333376"/>
            <a:ext cx="8839200" cy="6524625"/>
          </a:xfrm>
          <a:prstGeom prst="rect">
            <a:avLst/>
          </a:prstGeom>
          <a:noFill/>
          <a:ln w="9525">
            <a:noFill/>
            <a:miter lim="800000"/>
            <a:headEnd/>
            <a:tailEnd/>
          </a:ln>
        </p:spPr>
      </p:pic>
    </p:spTree>
    <p:extLst>
      <p:ext uri="{BB962C8B-B14F-4D97-AF65-F5344CB8AC3E}">
        <p14:creationId xmlns:p14="http://schemas.microsoft.com/office/powerpoint/2010/main" val="29250318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Let’s Try: Topic Elementary Fractions</a:t>
            </a:r>
            <a:endParaRPr lang="en-US" dirty="0"/>
          </a:p>
        </p:txBody>
      </p:sp>
      <p:sp>
        <p:nvSpPr>
          <p:cNvPr id="3" name="Content Placeholder 2"/>
          <p:cNvSpPr>
            <a:spLocks noGrp="1"/>
          </p:cNvSpPr>
          <p:nvPr>
            <p:ph sz="half" idx="1"/>
          </p:nvPr>
        </p:nvSpPr>
        <p:spPr>
          <a:xfrm>
            <a:off x="1522414" y="1828799"/>
            <a:ext cx="4645152" cy="4571999"/>
          </a:xfrm>
        </p:spPr>
        <p:txBody>
          <a:bodyPr/>
          <a:lstStyle/>
          <a:p>
            <a:r>
              <a:rPr lang="en-US" dirty="0" smtClean="0"/>
              <a:t>If I know students can already __________________ then I am good with them moving on to do _____________________________.</a:t>
            </a:r>
          </a:p>
          <a:p>
            <a:r>
              <a:rPr lang="en-US" dirty="0" smtClean="0"/>
              <a:t>What are some common areas of fractions that we want 4</a:t>
            </a:r>
            <a:r>
              <a:rPr lang="en-US" baseline="30000" dirty="0" smtClean="0"/>
              <a:t>th</a:t>
            </a:r>
            <a:r>
              <a:rPr lang="en-US" dirty="0" smtClean="0"/>
              <a:t> or 5</a:t>
            </a:r>
            <a:r>
              <a:rPr lang="en-US" baseline="30000" dirty="0" smtClean="0"/>
              <a:t>th</a:t>
            </a:r>
            <a:r>
              <a:rPr lang="en-US" dirty="0" smtClean="0"/>
              <a:t> graders to master?</a:t>
            </a:r>
          </a:p>
          <a:p>
            <a:r>
              <a:rPr lang="en-US" dirty="0" smtClean="0"/>
              <a:t>How can they show us they have mastery?</a:t>
            </a:r>
          </a:p>
          <a:p>
            <a:r>
              <a:rPr lang="en-US" dirty="0" smtClean="0"/>
              <a:t>What will they do instead once they have shown mastery?</a:t>
            </a:r>
            <a:endParaRPr lang="en-US" dirty="0"/>
          </a:p>
        </p:txBody>
      </p:sp>
      <p:pic>
        <p:nvPicPr>
          <p:cNvPr id="5" name="Content Placeholder 4"/>
          <p:cNvPicPr>
            <a:picLocks noGrp="1" noChangeAspect="1"/>
          </p:cNvPicPr>
          <p:nvPr>
            <p:ph sz="half" idx="2"/>
          </p:nvPr>
        </p:nvPicPr>
        <p:blipFill>
          <a:blip r:embed="rId2"/>
          <a:stretch>
            <a:fillRect/>
          </a:stretch>
        </p:blipFill>
        <p:spPr>
          <a:xfrm>
            <a:off x="6167566" y="1828800"/>
            <a:ext cx="4956047" cy="4571999"/>
          </a:xfrm>
          <a:prstGeom prst="rect">
            <a:avLst/>
          </a:prstGeom>
        </p:spPr>
      </p:pic>
      <p:pic>
        <p:nvPicPr>
          <p:cNvPr id="6" name="Picture 5"/>
          <p:cNvPicPr>
            <a:picLocks noChangeAspect="1"/>
          </p:cNvPicPr>
          <p:nvPr/>
        </p:nvPicPr>
        <p:blipFill>
          <a:blip r:embed="rId3"/>
          <a:stretch>
            <a:fillRect/>
          </a:stretch>
        </p:blipFill>
        <p:spPr>
          <a:xfrm>
            <a:off x="1674812" y="1688876"/>
            <a:ext cx="9137906" cy="4619004"/>
          </a:xfrm>
          <a:prstGeom prst="rect">
            <a:avLst/>
          </a:prstGeom>
        </p:spPr>
      </p:pic>
    </p:spTree>
    <p:extLst>
      <p:ext uri="{BB962C8B-B14F-4D97-AF65-F5344CB8AC3E}">
        <p14:creationId xmlns:p14="http://schemas.microsoft.com/office/powerpoint/2010/main" val="41086520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barn(inVertical)">
                                      <p:cBhvr>
                                        <p:cTn id="3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Two Resources</a:t>
            </a:r>
            <a:endParaRPr lang="en-US" dirty="0"/>
          </a:p>
        </p:txBody>
      </p:sp>
      <p:pic>
        <p:nvPicPr>
          <p:cNvPr id="6146" name="Picture 2" descr="Image result for resources"/>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018482" y="2438400"/>
            <a:ext cx="6609064" cy="36290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504782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a:xfrm>
            <a:off x="1572677" y="838200"/>
            <a:ext cx="10998735" cy="457200"/>
          </a:xfrm>
        </p:spPr>
        <p:txBody>
          <a:bodyPr/>
          <a:lstStyle/>
          <a:p>
            <a:pPr>
              <a:buNone/>
            </a:pPr>
            <a:r>
              <a:rPr lang="en-US" dirty="0"/>
              <a:t>  </a:t>
            </a:r>
            <a:r>
              <a:rPr lang="en-US" dirty="0" err="1"/>
              <a:t>Quantile</a:t>
            </a:r>
            <a:r>
              <a:rPr lang="en-US" dirty="0"/>
              <a:t> &amp; </a:t>
            </a:r>
            <a:r>
              <a:rPr lang="en-US" dirty="0" err="1"/>
              <a:t>Lexile</a:t>
            </a:r>
            <a:r>
              <a:rPr lang="en-US" dirty="0"/>
              <a:t> Score Given for Each Child</a:t>
            </a:r>
          </a:p>
        </p:txBody>
      </p:sp>
      <p:sp>
        <p:nvSpPr>
          <p:cNvPr id="4" name="Title 3"/>
          <p:cNvSpPr>
            <a:spLocks noGrp="1"/>
          </p:cNvSpPr>
          <p:nvPr>
            <p:ph type="title"/>
          </p:nvPr>
        </p:nvSpPr>
        <p:spPr>
          <a:xfrm>
            <a:off x="1267956" y="321001"/>
            <a:ext cx="10969943" cy="639763"/>
          </a:xfrm>
        </p:spPr>
        <p:txBody>
          <a:bodyPr/>
          <a:lstStyle/>
          <a:p>
            <a:pPr>
              <a:buNone/>
            </a:pPr>
            <a:r>
              <a:rPr lang="en-US" dirty="0"/>
              <a:t>Grades 3-5</a:t>
            </a:r>
          </a:p>
        </p:txBody>
      </p:sp>
      <p:pic>
        <p:nvPicPr>
          <p:cNvPr id="45058" name="Picture 2"/>
          <p:cNvPicPr>
            <a:picLocks noGrp="1" noChangeAspect="1" noChangeArrowheads="1"/>
          </p:cNvPicPr>
          <p:nvPr>
            <p:ph idx="1"/>
          </p:nvPr>
        </p:nvPicPr>
        <p:blipFill>
          <a:blip r:embed="rId2" cstate="print"/>
          <a:srcRect l="18869" t="9085" r="19890" b="1684"/>
          <a:stretch>
            <a:fillRect/>
          </a:stretch>
        </p:blipFill>
        <p:spPr bwMode="auto">
          <a:xfrm>
            <a:off x="2360612" y="1143000"/>
            <a:ext cx="8001000" cy="4711700"/>
          </a:xfrm>
          <a:prstGeom prst="rect">
            <a:avLst/>
          </a:prstGeom>
          <a:noFill/>
          <a:ln w="9525">
            <a:noFill/>
            <a:miter lim="800000"/>
            <a:headEnd/>
            <a:tailEnd/>
          </a:ln>
        </p:spPr>
      </p:pic>
      <p:sp>
        <p:nvSpPr>
          <p:cNvPr id="6" name="Right Arrow 5"/>
          <p:cNvSpPr/>
          <p:nvPr/>
        </p:nvSpPr>
        <p:spPr>
          <a:xfrm rot="3690983">
            <a:off x="7049456" y="1665871"/>
            <a:ext cx="1381726" cy="533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2182277" y="6248400"/>
            <a:ext cx="9169935" cy="369332"/>
          </a:xfrm>
          <a:prstGeom prst="rect">
            <a:avLst/>
          </a:prstGeom>
        </p:spPr>
        <p:txBody>
          <a:bodyPr wrap="square">
            <a:spAutoFit/>
          </a:bodyPr>
          <a:lstStyle/>
          <a:p>
            <a:r>
              <a:rPr lang="en-US" dirty="0">
                <a:hlinkClick r:id="rId3"/>
              </a:rPr>
              <a:t>http://www.ncpublicschools.org/docs/accountability/uisrs/eoguisr12.pdf</a:t>
            </a:r>
            <a:r>
              <a:rPr lang="en-US" dirty="0"/>
              <a:t> </a:t>
            </a:r>
          </a:p>
        </p:txBody>
      </p:sp>
    </p:spTree>
    <p:extLst>
      <p:ext uri="{BB962C8B-B14F-4D97-AF65-F5344CB8AC3E}">
        <p14:creationId xmlns:p14="http://schemas.microsoft.com/office/powerpoint/2010/main" val="105646647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p:cNvPicPr>
            <a:picLocks noGrp="1" noChangeAspect="1"/>
          </p:cNvPicPr>
          <p:nvPr>
            <p:ph idx="1"/>
          </p:nvPr>
        </p:nvPicPr>
        <p:blipFill rotWithShape="1">
          <a:blip r:embed="rId2"/>
          <a:srcRect t="5970" b="29851"/>
          <a:stretch/>
        </p:blipFill>
        <p:spPr>
          <a:xfrm>
            <a:off x="1522414" y="1333500"/>
            <a:ext cx="9410875" cy="3276600"/>
          </a:xfrm>
          <a:prstGeom prst="rect">
            <a:avLst/>
          </a:prstGeom>
        </p:spPr>
      </p:pic>
      <p:sp>
        <p:nvSpPr>
          <p:cNvPr id="13" name="Title 12"/>
          <p:cNvSpPr>
            <a:spLocks noGrp="1"/>
          </p:cNvSpPr>
          <p:nvPr>
            <p:ph type="title"/>
          </p:nvPr>
        </p:nvSpPr>
        <p:spPr>
          <a:xfrm>
            <a:off x="1522414" y="0"/>
            <a:ext cx="9601200" cy="1143000"/>
          </a:xfrm>
        </p:spPr>
        <p:txBody>
          <a:bodyPr/>
          <a:lstStyle/>
          <a:p>
            <a:r>
              <a:rPr lang="en-US" dirty="0"/>
              <a:t>Tools: Quantiles</a:t>
            </a:r>
          </a:p>
        </p:txBody>
      </p:sp>
    </p:spTree>
    <p:extLst>
      <p:ext uri="{BB962C8B-B14F-4D97-AF65-F5344CB8AC3E}">
        <p14:creationId xmlns:p14="http://schemas.microsoft.com/office/powerpoint/2010/main" val="1343952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1522414" y="0"/>
            <a:ext cx="9601200" cy="1143000"/>
          </a:xfrm>
        </p:spPr>
        <p:txBody>
          <a:bodyPr/>
          <a:lstStyle/>
          <a:p>
            <a:r>
              <a:rPr lang="en-US" dirty="0"/>
              <a:t>Tools: Quantiles</a:t>
            </a:r>
          </a:p>
        </p:txBody>
      </p:sp>
      <p:pic>
        <p:nvPicPr>
          <p:cNvPr id="5" name="Content Placeholder 4"/>
          <p:cNvPicPr>
            <a:picLocks noGrp="1" noChangeAspect="1"/>
          </p:cNvPicPr>
          <p:nvPr>
            <p:ph idx="1"/>
          </p:nvPr>
        </p:nvPicPr>
        <p:blipFill rotWithShape="1">
          <a:blip r:embed="rId3"/>
          <a:srcRect l="19423" t="7273" r="21396"/>
          <a:stretch/>
        </p:blipFill>
        <p:spPr>
          <a:xfrm>
            <a:off x="1547865" y="1143000"/>
            <a:ext cx="6185648" cy="5257800"/>
          </a:xfrm>
          <a:prstGeom prst="rect">
            <a:avLst/>
          </a:prstGeom>
        </p:spPr>
      </p:pic>
      <p:pic>
        <p:nvPicPr>
          <p:cNvPr id="6" name="Picture 5"/>
          <p:cNvPicPr>
            <a:picLocks noChangeAspect="1"/>
          </p:cNvPicPr>
          <p:nvPr/>
        </p:nvPicPr>
        <p:blipFill rotWithShape="1">
          <a:blip r:embed="rId4"/>
          <a:srcRect l="5999" t="9069" r="6001"/>
          <a:stretch/>
        </p:blipFill>
        <p:spPr>
          <a:xfrm>
            <a:off x="4640689" y="475635"/>
            <a:ext cx="5693758" cy="6324600"/>
          </a:xfrm>
          <a:prstGeom prst="rect">
            <a:avLst/>
          </a:prstGeom>
        </p:spPr>
      </p:pic>
      <p:graphicFrame>
        <p:nvGraphicFramePr>
          <p:cNvPr id="7" name="Object 6"/>
          <p:cNvGraphicFramePr>
            <a:graphicFrameLocks noChangeAspect="1"/>
          </p:cNvGraphicFramePr>
          <p:nvPr>
            <p:extLst>
              <p:ext uri="{D42A27DB-BD31-4B8C-83A1-F6EECF244321}">
                <p14:modId xmlns:p14="http://schemas.microsoft.com/office/powerpoint/2010/main" val="3409734819"/>
              </p:ext>
            </p:extLst>
          </p:nvPr>
        </p:nvGraphicFramePr>
        <p:xfrm>
          <a:off x="10409969" y="2378100"/>
          <a:ext cx="1259076" cy="1062345"/>
        </p:xfrm>
        <a:graphic>
          <a:graphicData uri="http://schemas.openxmlformats.org/presentationml/2006/ole">
            <mc:AlternateContent xmlns:mc="http://schemas.openxmlformats.org/markup-compatibility/2006">
              <mc:Choice xmlns:v="urn:schemas-microsoft-com:vml" Requires="v">
                <p:oleObj spid="_x0000_s1040" name="Acrobat Document" showAsIcon="1" r:id="rId5" imgW="914400" imgH="771480" progId="AcroExch.Document.11">
                  <p:link updateAutomatic="1"/>
                </p:oleObj>
              </mc:Choice>
              <mc:Fallback>
                <p:oleObj name="Acrobat Document" showAsIcon="1" r:id="rId5" imgW="914400" imgH="771480" progId="AcroExch.Document.11">
                  <p:link updateAutomatic="1"/>
                  <p:pic>
                    <p:nvPicPr>
                      <p:cNvPr id="7" name="Object 6"/>
                      <p:cNvPicPr/>
                      <p:nvPr/>
                    </p:nvPicPr>
                    <p:blipFill>
                      <a:blip r:embed="rId6"/>
                      <a:stretch>
                        <a:fillRect/>
                      </a:stretch>
                    </p:blipFill>
                    <p:spPr>
                      <a:xfrm>
                        <a:off x="10409969" y="2378100"/>
                        <a:ext cx="1259076" cy="1062345"/>
                      </a:xfrm>
                      <a:prstGeom prst="rect">
                        <a:avLst/>
                      </a:prstGeom>
                    </p:spPr>
                  </p:pic>
                </p:oleObj>
              </mc:Fallback>
            </mc:AlternateContent>
          </a:graphicData>
        </a:graphic>
      </p:graphicFrame>
      <p:cxnSp>
        <p:nvCxnSpPr>
          <p:cNvPr id="9" name="Straight Arrow Connector 8"/>
          <p:cNvCxnSpPr/>
          <p:nvPr/>
        </p:nvCxnSpPr>
        <p:spPr>
          <a:xfrm flipV="1">
            <a:off x="8151324" y="3276600"/>
            <a:ext cx="2591288" cy="228600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872828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p:cNvPicPr>
            <a:picLocks noGrp="1" noChangeAspect="1"/>
          </p:cNvPicPr>
          <p:nvPr>
            <p:ph idx="1"/>
          </p:nvPr>
        </p:nvPicPr>
        <p:blipFill rotWithShape="1">
          <a:blip r:embed="rId2"/>
          <a:srcRect t="8955" b="16418"/>
          <a:stretch/>
        </p:blipFill>
        <p:spPr>
          <a:xfrm>
            <a:off x="1573805" y="1143000"/>
            <a:ext cx="6501807" cy="5216002"/>
          </a:xfrm>
          <a:prstGeom prst="rect">
            <a:avLst/>
          </a:prstGeom>
        </p:spPr>
      </p:pic>
      <p:sp>
        <p:nvSpPr>
          <p:cNvPr id="13" name="Title 12"/>
          <p:cNvSpPr>
            <a:spLocks noGrp="1"/>
          </p:cNvSpPr>
          <p:nvPr>
            <p:ph type="title"/>
          </p:nvPr>
        </p:nvSpPr>
        <p:spPr>
          <a:xfrm>
            <a:off x="1522414" y="0"/>
            <a:ext cx="9601200" cy="1143000"/>
          </a:xfrm>
        </p:spPr>
        <p:txBody>
          <a:bodyPr/>
          <a:lstStyle/>
          <a:p>
            <a:r>
              <a:rPr lang="en-US" dirty="0"/>
              <a:t>Tools: NC DPI Instructional Resources Project</a:t>
            </a:r>
          </a:p>
        </p:txBody>
      </p:sp>
    </p:spTree>
    <p:extLst>
      <p:ext uri="{BB962C8B-B14F-4D97-AF65-F5344CB8AC3E}">
        <p14:creationId xmlns:p14="http://schemas.microsoft.com/office/powerpoint/2010/main" val="148583413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1522414" y="0"/>
            <a:ext cx="9601200" cy="1143000"/>
          </a:xfrm>
        </p:spPr>
        <p:txBody>
          <a:bodyPr/>
          <a:lstStyle/>
          <a:p>
            <a:r>
              <a:rPr lang="en-US" dirty="0"/>
              <a:t>Tools: NC DPI Instructional Resources Project</a:t>
            </a:r>
          </a:p>
        </p:txBody>
      </p:sp>
      <p:pic>
        <p:nvPicPr>
          <p:cNvPr id="5" name="Content Placeholder 4"/>
          <p:cNvPicPr>
            <a:picLocks noGrp="1" noChangeAspect="1"/>
          </p:cNvPicPr>
          <p:nvPr>
            <p:ph idx="1"/>
          </p:nvPr>
        </p:nvPicPr>
        <p:blipFill>
          <a:blip r:embed="rId2"/>
          <a:stretch>
            <a:fillRect/>
          </a:stretch>
        </p:blipFill>
        <p:spPr>
          <a:xfrm>
            <a:off x="1751012" y="1143000"/>
            <a:ext cx="7725345" cy="5257800"/>
          </a:xfrm>
          <a:prstGeom prst="rect">
            <a:avLst/>
          </a:prstGeom>
        </p:spPr>
      </p:pic>
    </p:spTree>
    <p:extLst>
      <p:ext uri="{BB962C8B-B14F-4D97-AF65-F5344CB8AC3E}">
        <p14:creationId xmlns:p14="http://schemas.microsoft.com/office/powerpoint/2010/main" val="9695008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Text Box 2"/>
          <p:cNvSpPr txBox="1">
            <a:spLocks noChangeArrowheads="1"/>
          </p:cNvSpPr>
          <p:nvPr/>
        </p:nvSpPr>
        <p:spPr bwMode="auto">
          <a:xfrm>
            <a:off x="1903412" y="228600"/>
            <a:ext cx="8534400" cy="609600"/>
          </a:xfrm>
          <a:prstGeom prst="rect">
            <a:avLst/>
          </a:prstGeom>
          <a:noFill/>
          <a:ln w="9525">
            <a:noFill/>
            <a:miter lim="800000"/>
            <a:headEnd/>
            <a:tailEnd/>
          </a:ln>
        </p:spPr>
        <p:txBody>
          <a:bodyPr>
            <a:spAutoFit/>
          </a:bodyPr>
          <a:lstStyle/>
          <a:p>
            <a:pPr algn="ctr" eaLnBrk="1" hangingPunct="1">
              <a:spcBef>
                <a:spcPct val="50000"/>
              </a:spcBef>
            </a:pPr>
            <a:r>
              <a:rPr lang="en-US" sz="3400" b="1" i="1">
                <a:solidFill>
                  <a:schemeClr val="tx2"/>
                </a:solidFill>
                <a:latin typeface="Times" charset="0"/>
              </a:rPr>
              <a:t>The Five Dimensions of Differentiation</a:t>
            </a:r>
            <a:endParaRPr lang="en-US" sz="3400">
              <a:solidFill>
                <a:schemeClr val="accent2"/>
              </a:solidFill>
              <a:latin typeface="Times" charset="0"/>
            </a:endParaRPr>
          </a:p>
        </p:txBody>
      </p:sp>
      <p:sp>
        <p:nvSpPr>
          <p:cNvPr id="265219" name="Rectangle 3"/>
          <p:cNvSpPr>
            <a:spLocks noChangeArrowheads="1"/>
          </p:cNvSpPr>
          <p:nvPr/>
        </p:nvSpPr>
        <p:spPr bwMode="auto">
          <a:xfrm>
            <a:off x="1751012" y="838200"/>
            <a:ext cx="8686800" cy="5486400"/>
          </a:xfrm>
          <a:prstGeom prst="rect">
            <a:avLst/>
          </a:prstGeom>
          <a:noFill/>
          <a:ln w="76200">
            <a:solidFill>
              <a:schemeClr val="tx1"/>
            </a:solidFill>
            <a:miter lim="800000"/>
            <a:headEnd/>
            <a:tailEnd/>
          </a:ln>
        </p:spPr>
        <p:txBody>
          <a:bodyPr wrap="none" anchor="ctr"/>
          <a:lstStyle/>
          <a:p>
            <a:pPr algn="ctr" eaLnBrk="1" hangingPunct="1"/>
            <a:endParaRPr lang="en-US">
              <a:latin typeface="Times" charset="0"/>
            </a:endParaRPr>
          </a:p>
        </p:txBody>
      </p:sp>
      <p:sp>
        <p:nvSpPr>
          <p:cNvPr id="37892" name="Rectangle 4"/>
          <p:cNvSpPr>
            <a:spLocks noChangeArrowheads="1"/>
          </p:cNvSpPr>
          <p:nvPr/>
        </p:nvSpPr>
        <p:spPr bwMode="auto">
          <a:xfrm>
            <a:off x="4189412" y="2514600"/>
            <a:ext cx="3810000" cy="2209800"/>
          </a:xfrm>
          <a:prstGeom prst="rect">
            <a:avLst/>
          </a:prstGeom>
          <a:noFill/>
          <a:ln w="38100">
            <a:noFill/>
            <a:miter lim="800000"/>
            <a:headEnd/>
            <a:tailEnd/>
          </a:ln>
        </p:spPr>
        <p:txBody>
          <a:bodyPr wrap="none" anchor="ctr"/>
          <a:lstStyle/>
          <a:p>
            <a:pPr algn="ctr" eaLnBrk="1" hangingPunct="1"/>
            <a:r>
              <a:rPr lang="en-US" sz="3200" b="1">
                <a:solidFill>
                  <a:schemeClr val="accent2"/>
                </a:solidFill>
                <a:latin typeface="Times" charset="0"/>
              </a:rPr>
              <a:t>Yourself</a:t>
            </a:r>
          </a:p>
        </p:txBody>
      </p:sp>
      <p:sp>
        <p:nvSpPr>
          <p:cNvPr id="265221" name="Line 5"/>
          <p:cNvSpPr>
            <a:spLocks noChangeShapeType="1"/>
          </p:cNvSpPr>
          <p:nvPr/>
        </p:nvSpPr>
        <p:spPr bwMode="auto">
          <a:xfrm flipV="1">
            <a:off x="6094412" y="914400"/>
            <a:ext cx="0" cy="1600200"/>
          </a:xfrm>
          <a:prstGeom prst="line">
            <a:avLst/>
          </a:prstGeom>
          <a:noFill/>
          <a:ln w="38100">
            <a:solidFill>
              <a:schemeClr val="tx1"/>
            </a:solidFill>
            <a:round/>
            <a:headEnd/>
            <a:tailEnd/>
          </a:ln>
        </p:spPr>
        <p:txBody>
          <a:bodyPr/>
          <a:lstStyle/>
          <a:p>
            <a:endParaRPr lang="en-US"/>
          </a:p>
        </p:txBody>
      </p:sp>
      <p:sp>
        <p:nvSpPr>
          <p:cNvPr id="265222" name="Line 6"/>
          <p:cNvSpPr>
            <a:spLocks noChangeShapeType="1"/>
          </p:cNvSpPr>
          <p:nvPr/>
        </p:nvSpPr>
        <p:spPr bwMode="auto">
          <a:xfrm flipH="1">
            <a:off x="1751012" y="3581400"/>
            <a:ext cx="2438400" cy="0"/>
          </a:xfrm>
          <a:prstGeom prst="line">
            <a:avLst/>
          </a:prstGeom>
          <a:noFill/>
          <a:ln w="38100">
            <a:solidFill>
              <a:schemeClr val="tx1"/>
            </a:solidFill>
            <a:round/>
            <a:headEnd/>
            <a:tailEnd/>
          </a:ln>
        </p:spPr>
        <p:txBody>
          <a:bodyPr/>
          <a:lstStyle/>
          <a:p>
            <a:endParaRPr lang="en-US"/>
          </a:p>
        </p:txBody>
      </p:sp>
      <p:sp>
        <p:nvSpPr>
          <p:cNvPr id="37895" name="Text Box 7"/>
          <p:cNvSpPr txBox="1">
            <a:spLocks noChangeArrowheads="1"/>
          </p:cNvSpPr>
          <p:nvPr/>
        </p:nvSpPr>
        <p:spPr bwMode="auto">
          <a:xfrm>
            <a:off x="2284412" y="1295400"/>
            <a:ext cx="3124200" cy="1066800"/>
          </a:xfrm>
          <a:prstGeom prst="rect">
            <a:avLst/>
          </a:prstGeom>
          <a:noFill/>
          <a:ln w="9525">
            <a:noFill/>
            <a:miter lim="800000"/>
            <a:headEnd/>
            <a:tailEnd/>
          </a:ln>
        </p:spPr>
        <p:txBody>
          <a:bodyPr>
            <a:spAutoFit/>
          </a:bodyPr>
          <a:lstStyle/>
          <a:p>
            <a:pPr algn="ctr" eaLnBrk="1" hangingPunct="1">
              <a:lnSpc>
                <a:spcPct val="85000"/>
              </a:lnSpc>
              <a:spcBef>
                <a:spcPct val="30000"/>
              </a:spcBef>
            </a:pPr>
            <a:r>
              <a:rPr lang="en-US" sz="3200" dirty="0">
                <a:solidFill>
                  <a:schemeClr val="accent2"/>
                </a:solidFill>
                <a:latin typeface="Times" charset="0"/>
              </a:rPr>
              <a:t>Content</a:t>
            </a:r>
          </a:p>
          <a:p>
            <a:pPr algn="ctr" eaLnBrk="1" hangingPunct="1">
              <a:lnSpc>
                <a:spcPct val="85000"/>
              </a:lnSpc>
              <a:spcBef>
                <a:spcPct val="30000"/>
              </a:spcBef>
            </a:pPr>
            <a:r>
              <a:rPr lang="en-US" sz="3200" dirty="0">
                <a:solidFill>
                  <a:schemeClr val="accent2"/>
                </a:solidFill>
                <a:latin typeface="Times" charset="0"/>
              </a:rPr>
              <a:t>(Knowledge)</a:t>
            </a:r>
          </a:p>
        </p:txBody>
      </p:sp>
      <p:sp>
        <p:nvSpPr>
          <p:cNvPr id="265224" name="Line 8"/>
          <p:cNvSpPr>
            <a:spLocks noChangeShapeType="1"/>
          </p:cNvSpPr>
          <p:nvPr/>
        </p:nvSpPr>
        <p:spPr bwMode="auto">
          <a:xfrm>
            <a:off x="8075612" y="3581400"/>
            <a:ext cx="2362200" cy="0"/>
          </a:xfrm>
          <a:prstGeom prst="line">
            <a:avLst/>
          </a:prstGeom>
          <a:noFill/>
          <a:ln w="38100">
            <a:solidFill>
              <a:schemeClr val="tx1"/>
            </a:solidFill>
            <a:round/>
            <a:headEnd/>
            <a:tailEnd/>
          </a:ln>
        </p:spPr>
        <p:txBody>
          <a:bodyPr/>
          <a:lstStyle/>
          <a:p>
            <a:endParaRPr lang="en-US"/>
          </a:p>
        </p:txBody>
      </p:sp>
      <p:sp>
        <p:nvSpPr>
          <p:cNvPr id="37897" name="Text Box 9"/>
          <p:cNvSpPr txBox="1">
            <a:spLocks noChangeArrowheads="1"/>
          </p:cNvSpPr>
          <p:nvPr/>
        </p:nvSpPr>
        <p:spPr bwMode="auto">
          <a:xfrm>
            <a:off x="7389812" y="1295400"/>
            <a:ext cx="2590800" cy="1066800"/>
          </a:xfrm>
          <a:prstGeom prst="rect">
            <a:avLst/>
          </a:prstGeom>
          <a:noFill/>
          <a:ln w="9525">
            <a:noFill/>
            <a:miter lim="800000"/>
            <a:headEnd/>
            <a:tailEnd/>
          </a:ln>
        </p:spPr>
        <p:txBody>
          <a:bodyPr>
            <a:spAutoFit/>
          </a:bodyPr>
          <a:lstStyle/>
          <a:p>
            <a:pPr algn="ctr" eaLnBrk="1" hangingPunct="1">
              <a:lnSpc>
                <a:spcPct val="85000"/>
              </a:lnSpc>
              <a:spcBef>
                <a:spcPct val="30000"/>
              </a:spcBef>
            </a:pPr>
            <a:r>
              <a:rPr lang="en-US" sz="3200">
                <a:solidFill>
                  <a:schemeClr val="accent2"/>
                </a:solidFill>
                <a:latin typeface="Times" charset="0"/>
              </a:rPr>
              <a:t>Process</a:t>
            </a:r>
          </a:p>
          <a:p>
            <a:pPr algn="ctr" eaLnBrk="1" hangingPunct="1">
              <a:lnSpc>
                <a:spcPct val="85000"/>
              </a:lnSpc>
              <a:spcBef>
                <a:spcPct val="30000"/>
              </a:spcBef>
            </a:pPr>
            <a:r>
              <a:rPr lang="en-US" sz="3200">
                <a:solidFill>
                  <a:schemeClr val="accent2"/>
                </a:solidFill>
                <a:latin typeface="Times" charset="0"/>
              </a:rPr>
              <a:t>(Pedagogy)</a:t>
            </a:r>
          </a:p>
        </p:txBody>
      </p:sp>
      <p:sp>
        <p:nvSpPr>
          <p:cNvPr id="265226" name="Line 10"/>
          <p:cNvSpPr>
            <a:spLocks noChangeShapeType="1"/>
          </p:cNvSpPr>
          <p:nvPr/>
        </p:nvSpPr>
        <p:spPr bwMode="auto">
          <a:xfrm>
            <a:off x="6094412" y="4800600"/>
            <a:ext cx="0" cy="1524000"/>
          </a:xfrm>
          <a:prstGeom prst="line">
            <a:avLst/>
          </a:prstGeom>
          <a:noFill/>
          <a:ln w="38100">
            <a:solidFill>
              <a:schemeClr val="tx1"/>
            </a:solidFill>
            <a:round/>
            <a:headEnd/>
            <a:tailEnd/>
          </a:ln>
        </p:spPr>
        <p:txBody>
          <a:bodyPr/>
          <a:lstStyle/>
          <a:p>
            <a:endParaRPr lang="en-US"/>
          </a:p>
        </p:txBody>
      </p:sp>
      <p:sp>
        <p:nvSpPr>
          <p:cNvPr id="37899" name="Text Box 11"/>
          <p:cNvSpPr txBox="1">
            <a:spLocks noChangeArrowheads="1"/>
          </p:cNvSpPr>
          <p:nvPr/>
        </p:nvSpPr>
        <p:spPr bwMode="auto">
          <a:xfrm>
            <a:off x="2132012" y="4800600"/>
            <a:ext cx="3886200" cy="510909"/>
          </a:xfrm>
          <a:prstGeom prst="rect">
            <a:avLst/>
          </a:prstGeom>
          <a:noFill/>
          <a:ln w="9525">
            <a:noFill/>
            <a:miter lim="800000"/>
            <a:headEnd/>
            <a:tailEnd/>
          </a:ln>
        </p:spPr>
        <p:txBody>
          <a:bodyPr>
            <a:spAutoFit/>
          </a:bodyPr>
          <a:lstStyle/>
          <a:p>
            <a:pPr algn="ctr" eaLnBrk="1" hangingPunct="1">
              <a:lnSpc>
                <a:spcPct val="85000"/>
              </a:lnSpc>
              <a:spcBef>
                <a:spcPct val="20000"/>
              </a:spcBef>
            </a:pPr>
            <a:r>
              <a:rPr lang="en-US" sz="3200" dirty="0">
                <a:solidFill>
                  <a:schemeClr val="accent2"/>
                </a:solidFill>
                <a:latin typeface="Times" charset="0"/>
              </a:rPr>
              <a:t>Learning Environment</a:t>
            </a:r>
          </a:p>
        </p:txBody>
      </p:sp>
      <p:sp>
        <p:nvSpPr>
          <p:cNvPr id="37900" name="Text Box 12"/>
          <p:cNvSpPr txBox="1">
            <a:spLocks noChangeArrowheads="1"/>
          </p:cNvSpPr>
          <p:nvPr/>
        </p:nvSpPr>
        <p:spPr bwMode="auto">
          <a:xfrm>
            <a:off x="6170612" y="4800600"/>
            <a:ext cx="4114800" cy="1027974"/>
          </a:xfrm>
          <a:prstGeom prst="rect">
            <a:avLst/>
          </a:prstGeom>
          <a:noFill/>
          <a:ln w="9525">
            <a:noFill/>
            <a:miter lim="800000"/>
            <a:headEnd/>
            <a:tailEnd/>
          </a:ln>
        </p:spPr>
        <p:txBody>
          <a:bodyPr>
            <a:spAutoFit/>
          </a:bodyPr>
          <a:lstStyle/>
          <a:p>
            <a:pPr algn="ctr" eaLnBrk="1" hangingPunct="1">
              <a:lnSpc>
                <a:spcPct val="85000"/>
              </a:lnSpc>
              <a:spcBef>
                <a:spcPct val="20000"/>
              </a:spcBef>
            </a:pPr>
            <a:r>
              <a:rPr lang="en-US" sz="3200">
                <a:solidFill>
                  <a:schemeClr val="accent2"/>
                </a:solidFill>
                <a:latin typeface="Times" charset="0"/>
              </a:rPr>
              <a:t>Products</a:t>
            </a:r>
          </a:p>
          <a:p>
            <a:pPr algn="ctr" eaLnBrk="1" hangingPunct="1">
              <a:lnSpc>
                <a:spcPct val="85000"/>
              </a:lnSpc>
              <a:spcBef>
                <a:spcPct val="20000"/>
              </a:spcBef>
            </a:pPr>
            <a:r>
              <a:rPr lang="en-US" sz="3200">
                <a:solidFill>
                  <a:schemeClr val="accent2"/>
                </a:solidFill>
                <a:latin typeface="Times" charset="0"/>
              </a:rPr>
              <a:t>(Expression Styles)</a:t>
            </a:r>
          </a:p>
        </p:txBody>
      </p:sp>
      <p:sp>
        <p:nvSpPr>
          <p:cNvPr id="265229" name="Line 13"/>
          <p:cNvSpPr>
            <a:spLocks noChangeShapeType="1"/>
          </p:cNvSpPr>
          <p:nvPr/>
        </p:nvSpPr>
        <p:spPr bwMode="auto">
          <a:xfrm>
            <a:off x="4189412" y="2514600"/>
            <a:ext cx="3886200" cy="0"/>
          </a:xfrm>
          <a:prstGeom prst="line">
            <a:avLst/>
          </a:prstGeom>
          <a:noFill/>
          <a:ln w="38100">
            <a:solidFill>
              <a:schemeClr val="tx1"/>
            </a:solidFill>
            <a:round/>
            <a:headEnd/>
            <a:tailEnd/>
          </a:ln>
        </p:spPr>
        <p:txBody>
          <a:bodyPr/>
          <a:lstStyle/>
          <a:p>
            <a:endParaRPr lang="en-US"/>
          </a:p>
        </p:txBody>
      </p:sp>
      <p:sp>
        <p:nvSpPr>
          <p:cNvPr id="265230" name="Line 14"/>
          <p:cNvSpPr>
            <a:spLocks noChangeShapeType="1"/>
          </p:cNvSpPr>
          <p:nvPr/>
        </p:nvSpPr>
        <p:spPr bwMode="auto">
          <a:xfrm>
            <a:off x="4189412" y="2514600"/>
            <a:ext cx="0" cy="2286000"/>
          </a:xfrm>
          <a:prstGeom prst="line">
            <a:avLst/>
          </a:prstGeom>
          <a:noFill/>
          <a:ln w="38100">
            <a:solidFill>
              <a:schemeClr val="tx1"/>
            </a:solidFill>
            <a:round/>
            <a:headEnd/>
            <a:tailEnd/>
          </a:ln>
        </p:spPr>
        <p:txBody>
          <a:bodyPr/>
          <a:lstStyle/>
          <a:p>
            <a:endParaRPr lang="en-US"/>
          </a:p>
        </p:txBody>
      </p:sp>
      <p:sp>
        <p:nvSpPr>
          <p:cNvPr id="265231" name="Line 15"/>
          <p:cNvSpPr>
            <a:spLocks noChangeShapeType="1"/>
          </p:cNvSpPr>
          <p:nvPr/>
        </p:nvSpPr>
        <p:spPr bwMode="auto">
          <a:xfrm>
            <a:off x="4189412" y="4800600"/>
            <a:ext cx="3886200" cy="0"/>
          </a:xfrm>
          <a:prstGeom prst="line">
            <a:avLst/>
          </a:prstGeom>
          <a:noFill/>
          <a:ln w="38100">
            <a:solidFill>
              <a:schemeClr val="tx1"/>
            </a:solidFill>
            <a:round/>
            <a:headEnd/>
            <a:tailEnd/>
          </a:ln>
        </p:spPr>
        <p:txBody>
          <a:bodyPr/>
          <a:lstStyle/>
          <a:p>
            <a:endParaRPr lang="en-US"/>
          </a:p>
        </p:txBody>
      </p:sp>
      <p:sp>
        <p:nvSpPr>
          <p:cNvPr id="265232" name="Line 16"/>
          <p:cNvSpPr>
            <a:spLocks noChangeShapeType="1"/>
          </p:cNvSpPr>
          <p:nvPr/>
        </p:nvSpPr>
        <p:spPr bwMode="auto">
          <a:xfrm>
            <a:off x="8075612" y="2514600"/>
            <a:ext cx="0" cy="2286000"/>
          </a:xfrm>
          <a:prstGeom prst="line">
            <a:avLst/>
          </a:prstGeom>
          <a:noFill/>
          <a:ln w="38100">
            <a:solidFill>
              <a:schemeClr val="tx1"/>
            </a:solidFill>
            <a:round/>
            <a:headEnd/>
            <a:tailEnd/>
          </a:ln>
        </p:spPr>
        <p:txBody>
          <a:bodyPr/>
          <a:lstStyle/>
          <a:p>
            <a:endParaRPr lang="en-US"/>
          </a:p>
        </p:txBody>
      </p:sp>
    </p:spTree>
    <p:extLst>
      <p:ext uri="{BB962C8B-B14F-4D97-AF65-F5344CB8AC3E}">
        <p14:creationId xmlns:p14="http://schemas.microsoft.com/office/powerpoint/2010/main" val="19650579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7895"/>
                                        </p:tgtEl>
                                        <p:attrNameLst>
                                          <p:attrName>style.visibility</p:attrName>
                                        </p:attrNameLst>
                                      </p:cBhvr>
                                      <p:to>
                                        <p:strVal val="visible"/>
                                      </p:to>
                                    </p:set>
                                    <p:anim calcmode="lin" valueType="num">
                                      <p:cBhvr additive="base">
                                        <p:cTn id="7" dur="500" fill="hold"/>
                                        <p:tgtEl>
                                          <p:spTgt spid="37895"/>
                                        </p:tgtEl>
                                        <p:attrNameLst>
                                          <p:attrName>ppt_x</p:attrName>
                                        </p:attrNameLst>
                                      </p:cBhvr>
                                      <p:tavLst>
                                        <p:tav tm="0">
                                          <p:val>
                                            <p:strVal val="#ppt_x"/>
                                          </p:val>
                                        </p:tav>
                                        <p:tav tm="100000">
                                          <p:val>
                                            <p:strVal val="#ppt_x"/>
                                          </p:val>
                                        </p:tav>
                                      </p:tavLst>
                                    </p:anim>
                                    <p:anim calcmode="lin" valueType="num">
                                      <p:cBhvr additive="base">
                                        <p:cTn id="8" dur="500" fill="hold"/>
                                        <p:tgtEl>
                                          <p:spTgt spid="3789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7897"/>
                                        </p:tgtEl>
                                        <p:attrNameLst>
                                          <p:attrName>style.visibility</p:attrName>
                                        </p:attrNameLst>
                                      </p:cBhvr>
                                      <p:to>
                                        <p:strVal val="visible"/>
                                      </p:to>
                                    </p:set>
                                    <p:anim calcmode="lin" valueType="num">
                                      <p:cBhvr additive="base">
                                        <p:cTn id="13" dur="500" fill="hold"/>
                                        <p:tgtEl>
                                          <p:spTgt spid="37897"/>
                                        </p:tgtEl>
                                        <p:attrNameLst>
                                          <p:attrName>ppt_x</p:attrName>
                                        </p:attrNameLst>
                                      </p:cBhvr>
                                      <p:tavLst>
                                        <p:tav tm="0">
                                          <p:val>
                                            <p:strVal val="#ppt_x"/>
                                          </p:val>
                                        </p:tav>
                                        <p:tav tm="100000">
                                          <p:val>
                                            <p:strVal val="#ppt_x"/>
                                          </p:val>
                                        </p:tav>
                                      </p:tavLst>
                                    </p:anim>
                                    <p:anim calcmode="lin" valueType="num">
                                      <p:cBhvr additive="base">
                                        <p:cTn id="14" dur="500" fill="hold"/>
                                        <p:tgtEl>
                                          <p:spTgt spid="3789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7899"/>
                                        </p:tgtEl>
                                        <p:attrNameLst>
                                          <p:attrName>style.visibility</p:attrName>
                                        </p:attrNameLst>
                                      </p:cBhvr>
                                      <p:to>
                                        <p:strVal val="visible"/>
                                      </p:to>
                                    </p:set>
                                    <p:anim calcmode="lin" valueType="num">
                                      <p:cBhvr additive="base">
                                        <p:cTn id="19" dur="500" fill="hold"/>
                                        <p:tgtEl>
                                          <p:spTgt spid="37899"/>
                                        </p:tgtEl>
                                        <p:attrNameLst>
                                          <p:attrName>ppt_x</p:attrName>
                                        </p:attrNameLst>
                                      </p:cBhvr>
                                      <p:tavLst>
                                        <p:tav tm="0">
                                          <p:val>
                                            <p:strVal val="#ppt_x"/>
                                          </p:val>
                                        </p:tav>
                                        <p:tav tm="100000">
                                          <p:val>
                                            <p:strVal val="#ppt_x"/>
                                          </p:val>
                                        </p:tav>
                                      </p:tavLst>
                                    </p:anim>
                                    <p:anim calcmode="lin" valueType="num">
                                      <p:cBhvr additive="base">
                                        <p:cTn id="20" dur="500" fill="hold"/>
                                        <p:tgtEl>
                                          <p:spTgt spid="3789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7900"/>
                                        </p:tgtEl>
                                        <p:attrNameLst>
                                          <p:attrName>style.visibility</p:attrName>
                                        </p:attrNameLst>
                                      </p:cBhvr>
                                      <p:to>
                                        <p:strVal val="visible"/>
                                      </p:to>
                                    </p:set>
                                    <p:anim calcmode="lin" valueType="num">
                                      <p:cBhvr additive="base">
                                        <p:cTn id="25" dur="500" fill="hold"/>
                                        <p:tgtEl>
                                          <p:spTgt spid="37900"/>
                                        </p:tgtEl>
                                        <p:attrNameLst>
                                          <p:attrName>ppt_x</p:attrName>
                                        </p:attrNameLst>
                                      </p:cBhvr>
                                      <p:tavLst>
                                        <p:tav tm="0">
                                          <p:val>
                                            <p:strVal val="#ppt_x"/>
                                          </p:val>
                                        </p:tav>
                                        <p:tav tm="100000">
                                          <p:val>
                                            <p:strVal val="#ppt_x"/>
                                          </p:val>
                                        </p:tav>
                                      </p:tavLst>
                                    </p:anim>
                                    <p:anim calcmode="lin" valueType="num">
                                      <p:cBhvr additive="base">
                                        <p:cTn id="26" dur="500" fill="hold"/>
                                        <p:tgtEl>
                                          <p:spTgt spid="37900"/>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7892"/>
                                        </p:tgtEl>
                                        <p:attrNameLst>
                                          <p:attrName>style.visibility</p:attrName>
                                        </p:attrNameLst>
                                      </p:cBhvr>
                                      <p:to>
                                        <p:strVal val="visible"/>
                                      </p:to>
                                    </p:set>
                                    <p:anim calcmode="lin" valueType="num">
                                      <p:cBhvr additive="base">
                                        <p:cTn id="31" dur="500" fill="hold"/>
                                        <p:tgtEl>
                                          <p:spTgt spid="37892"/>
                                        </p:tgtEl>
                                        <p:attrNameLst>
                                          <p:attrName>ppt_x</p:attrName>
                                        </p:attrNameLst>
                                      </p:cBhvr>
                                      <p:tavLst>
                                        <p:tav tm="0">
                                          <p:val>
                                            <p:strVal val="#ppt_x"/>
                                          </p:val>
                                        </p:tav>
                                        <p:tav tm="100000">
                                          <p:val>
                                            <p:strVal val="#ppt_x"/>
                                          </p:val>
                                        </p:tav>
                                      </p:tavLst>
                                    </p:anim>
                                    <p:anim calcmode="lin" valueType="num">
                                      <p:cBhvr additive="base">
                                        <p:cTn id="32" dur="500" fill="hold"/>
                                        <p:tgtEl>
                                          <p:spTgt spid="3789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2" grpId="0"/>
      <p:bldP spid="37895" grpId="0"/>
      <p:bldP spid="37897" grpId="0"/>
      <p:bldP spid="37899" grpId="0"/>
      <p:bldP spid="37900"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1522414" y="0"/>
            <a:ext cx="9601200" cy="1143000"/>
          </a:xfrm>
        </p:spPr>
        <p:txBody>
          <a:bodyPr/>
          <a:lstStyle/>
          <a:p>
            <a:r>
              <a:rPr lang="en-US" dirty="0"/>
              <a:t>Tools: NC DPI Instructional Resources Project</a:t>
            </a:r>
          </a:p>
        </p:txBody>
      </p:sp>
      <p:pic>
        <p:nvPicPr>
          <p:cNvPr id="4" name="Content Placeholder 3">
            <a:hlinkClick r:id="rId2" action="ppaction://hlinkfile"/>
          </p:cNvPr>
          <p:cNvPicPr>
            <a:picLocks noGrp="1" noChangeAspect="1"/>
          </p:cNvPicPr>
          <p:nvPr>
            <p:ph idx="1"/>
          </p:nvPr>
        </p:nvPicPr>
        <p:blipFill rotWithShape="1">
          <a:blip r:embed="rId3"/>
          <a:srcRect l="7587" t="21817" r="8573" b="5455"/>
          <a:stretch/>
        </p:blipFill>
        <p:spPr>
          <a:xfrm>
            <a:off x="1542596" y="1447800"/>
            <a:ext cx="8258175" cy="3886200"/>
          </a:xfrm>
          <a:prstGeom prst="rect">
            <a:avLst/>
          </a:prstGeom>
        </p:spPr>
      </p:pic>
    </p:spTree>
    <p:extLst>
      <p:ext uri="{BB962C8B-B14F-4D97-AF65-F5344CB8AC3E}">
        <p14:creationId xmlns:p14="http://schemas.microsoft.com/office/powerpoint/2010/main" val="8445778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13"/>
          <p:cNvSpPr>
            <a:spLocks noGrp="1"/>
          </p:cNvSpPr>
          <p:nvPr>
            <p:ph idx="1"/>
          </p:nvPr>
        </p:nvSpPr>
        <p:spPr>
          <a:xfrm>
            <a:off x="1522414" y="1371600"/>
            <a:ext cx="9601200" cy="5105400"/>
          </a:xfrm>
        </p:spPr>
        <p:txBody>
          <a:bodyPr>
            <a:normAutofit/>
          </a:bodyPr>
          <a:lstStyle/>
          <a:p>
            <a:r>
              <a:rPr lang="en-US" sz="2800" dirty="0"/>
              <a:t>Differentiation is a Mindset not a set of strategies</a:t>
            </a:r>
          </a:p>
          <a:p>
            <a:r>
              <a:rPr lang="en-US" sz="2800" dirty="0"/>
              <a:t>Even so, we all need strategies</a:t>
            </a:r>
          </a:p>
          <a:p>
            <a:pPr lvl="1"/>
            <a:r>
              <a:rPr lang="en-US" sz="2600" dirty="0"/>
              <a:t>Authentic/Project Based Learning</a:t>
            </a:r>
          </a:p>
          <a:p>
            <a:pPr lvl="1"/>
            <a:r>
              <a:rPr lang="en-US" sz="2600" dirty="0"/>
              <a:t>Tiered Assignments</a:t>
            </a:r>
          </a:p>
          <a:p>
            <a:pPr lvl="1"/>
            <a:r>
              <a:rPr lang="en-US" sz="2600" dirty="0"/>
              <a:t>Leveled Questions</a:t>
            </a:r>
          </a:p>
          <a:p>
            <a:pPr lvl="1"/>
            <a:r>
              <a:rPr lang="en-US" sz="2600" dirty="0"/>
              <a:t>Multiple Intelligences</a:t>
            </a:r>
          </a:p>
          <a:p>
            <a:pPr lvl="1"/>
            <a:r>
              <a:rPr lang="en-US" sz="2600" dirty="0"/>
              <a:t>Choice Board</a:t>
            </a:r>
          </a:p>
          <a:p>
            <a:pPr lvl="1"/>
            <a:r>
              <a:rPr lang="en-US" sz="2600" dirty="0"/>
              <a:t>Learning Contracts?</a:t>
            </a:r>
          </a:p>
        </p:txBody>
      </p:sp>
      <p:sp>
        <p:nvSpPr>
          <p:cNvPr id="13" name="Title 12"/>
          <p:cNvSpPr>
            <a:spLocks noGrp="1"/>
          </p:cNvSpPr>
          <p:nvPr>
            <p:ph type="title"/>
          </p:nvPr>
        </p:nvSpPr>
        <p:spPr>
          <a:xfrm>
            <a:off x="1522414" y="0"/>
            <a:ext cx="9601200" cy="1143000"/>
          </a:xfrm>
        </p:spPr>
        <p:txBody>
          <a:bodyPr/>
          <a:lstStyle/>
          <a:p>
            <a:r>
              <a:rPr lang="en-US" dirty="0"/>
              <a:t>Strategies</a:t>
            </a:r>
          </a:p>
        </p:txBody>
      </p:sp>
    </p:spTree>
    <p:extLst>
      <p:ext uri="{BB962C8B-B14F-4D97-AF65-F5344CB8AC3E}">
        <p14:creationId xmlns:p14="http://schemas.microsoft.com/office/powerpoint/2010/main" val="23157575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More For You</a:t>
            </a:r>
            <a:endParaRPr lang="en-US" dirty="0"/>
          </a:p>
        </p:txBody>
      </p:sp>
      <p:pic>
        <p:nvPicPr>
          <p:cNvPr id="7170" name="Picture 2" descr="Image result for resources"/>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435513" y="1828800"/>
            <a:ext cx="5775000" cy="4191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341444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Other Resources and Thoughts</a:t>
            </a:r>
            <a:endParaRPr lang="en-US" dirty="0"/>
          </a:p>
        </p:txBody>
      </p:sp>
      <p:pic>
        <p:nvPicPr>
          <p:cNvPr id="3074" name="Picture 2" descr="http://sharkattackgolf.net/wp-content/uploads/2015/11/winding-path-drawing-wallpaper-1.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522414" y="1676400"/>
            <a:ext cx="4190999" cy="4501073"/>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13"/>
          <p:cNvSpPr txBox="1">
            <a:spLocks/>
          </p:cNvSpPr>
          <p:nvPr/>
        </p:nvSpPr>
        <p:spPr>
          <a:xfrm>
            <a:off x="5942012" y="1752600"/>
            <a:ext cx="5181602" cy="4191000"/>
          </a:xfrm>
          <a:prstGeom prst="rect">
            <a:avLst/>
          </a:prstGeom>
        </p:spPr>
        <p:txBody>
          <a:bodyPr vert="horz" lIns="91440" tIns="45720" rIns="91440" bIns="45720" rtlCol="0">
            <a:normAutofit/>
          </a:bodyPr>
          <a:lstStyle>
            <a:lvl1pPr marL="223838" indent="-223838" algn="l" defTabSz="914400" rtl="0" eaLnBrk="1" latinLnBrk="0" hangingPunct="1">
              <a:lnSpc>
                <a:spcPct val="90000"/>
              </a:lnSpc>
              <a:spcBef>
                <a:spcPts val="1800"/>
              </a:spcBef>
              <a:buClr>
                <a:schemeClr val="accent2"/>
              </a:buClr>
              <a:buFont typeface="Arial" pitchFamily="34" charset="0"/>
              <a:buChar char="•"/>
              <a:defRPr sz="2000" kern="1200">
                <a:solidFill>
                  <a:schemeClr val="tx1"/>
                </a:solidFill>
                <a:latin typeface="+mn-lt"/>
                <a:ea typeface="+mn-ea"/>
                <a:cs typeface="+mn-cs"/>
              </a:defRPr>
            </a:lvl1pPr>
            <a:lvl2pPr marL="502920" indent="-223838" algn="l" defTabSz="914400" rtl="0" eaLnBrk="1" latinLnBrk="0" hangingPunct="1">
              <a:lnSpc>
                <a:spcPct val="90000"/>
              </a:lnSpc>
              <a:spcBef>
                <a:spcPts val="800"/>
              </a:spcBef>
              <a:buClr>
                <a:schemeClr val="accent2"/>
              </a:buClr>
              <a:buFont typeface="Arial" pitchFamily="34" charset="0"/>
              <a:buChar char="–"/>
              <a:defRPr sz="1800" kern="1200">
                <a:solidFill>
                  <a:schemeClr val="tx1"/>
                </a:solidFill>
                <a:latin typeface="+mn-lt"/>
                <a:ea typeface="+mn-ea"/>
                <a:cs typeface="+mn-cs"/>
              </a:defRPr>
            </a:lvl2pPr>
            <a:lvl3pPr marL="741363" indent="-171450" algn="l" defTabSz="914400" rtl="0" eaLnBrk="1" latinLnBrk="0" hangingPunct="1">
              <a:lnSpc>
                <a:spcPct val="90000"/>
              </a:lnSpc>
              <a:spcBef>
                <a:spcPts val="600"/>
              </a:spcBef>
              <a:buClr>
                <a:schemeClr val="accent2"/>
              </a:buClr>
              <a:buFont typeface="Arial" pitchFamily="34" charset="0"/>
              <a:buChar char="•"/>
              <a:defRPr sz="1600" kern="1200">
                <a:solidFill>
                  <a:schemeClr val="tx1"/>
                </a:solidFill>
                <a:latin typeface="+mn-lt"/>
                <a:ea typeface="+mn-ea"/>
                <a:cs typeface="+mn-cs"/>
              </a:defRPr>
            </a:lvl3pPr>
            <a:lvl4pPr marL="966788" indent="-173038" algn="l" defTabSz="914400" rtl="0" eaLnBrk="1" latinLnBrk="0" hangingPunct="1">
              <a:lnSpc>
                <a:spcPct val="90000"/>
              </a:lnSpc>
              <a:spcBef>
                <a:spcPts val="600"/>
              </a:spcBef>
              <a:buClr>
                <a:schemeClr val="accent2"/>
              </a:buClr>
              <a:buFont typeface="Arial" pitchFamily="34" charset="0"/>
              <a:buChar char="–"/>
              <a:defRPr sz="1400" kern="1200">
                <a:solidFill>
                  <a:schemeClr val="tx1"/>
                </a:solidFill>
                <a:latin typeface="+mn-lt"/>
                <a:ea typeface="+mn-ea"/>
                <a:cs typeface="+mn-cs"/>
              </a:defRPr>
            </a:lvl4pPr>
            <a:lvl5pPr marL="1208088" indent="-173038" algn="l" defTabSz="914400" rtl="0" eaLnBrk="1" latinLnBrk="0" hangingPunct="1">
              <a:lnSpc>
                <a:spcPct val="90000"/>
              </a:lnSpc>
              <a:spcBef>
                <a:spcPts val="600"/>
              </a:spcBef>
              <a:buClr>
                <a:schemeClr val="accent2"/>
              </a:buClr>
              <a:buFont typeface="Arial" pitchFamily="34" charset="0"/>
              <a:buChar char="•"/>
              <a:defRPr sz="1400" kern="1200">
                <a:solidFill>
                  <a:schemeClr val="tx1"/>
                </a:solidFill>
                <a:latin typeface="+mn-lt"/>
                <a:ea typeface="+mn-ea"/>
                <a:cs typeface="+mn-cs"/>
              </a:defRPr>
            </a:lvl5pPr>
            <a:lvl6pPr marL="1444752" indent="-173736" algn="l" defTabSz="914400" rtl="0" eaLnBrk="1" latinLnBrk="0" hangingPunct="1">
              <a:lnSpc>
                <a:spcPct val="90000"/>
              </a:lnSpc>
              <a:spcBef>
                <a:spcPts val="600"/>
              </a:spcBef>
              <a:buClr>
                <a:schemeClr val="accent2"/>
              </a:buClr>
              <a:buFont typeface="Arial" pitchFamily="34" charset="0"/>
              <a:buChar char="–"/>
              <a:defRPr sz="1400" kern="1200" baseline="0">
                <a:solidFill>
                  <a:schemeClr val="tx1"/>
                </a:solidFill>
                <a:latin typeface="+mn-lt"/>
                <a:ea typeface="+mn-ea"/>
                <a:cs typeface="+mn-cs"/>
              </a:defRPr>
            </a:lvl6pPr>
            <a:lvl7pPr marL="1682496" indent="-173736" algn="l" defTabSz="914400" rtl="0" eaLnBrk="1" latinLnBrk="0" hangingPunct="1">
              <a:lnSpc>
                <a:spcPct val="90000"/>
              </a:lnSpc>
              <a:spcBef>
                <a:spcPts val="600"/>
              </a:spcBef>
              <a:buClr>
                <a:schemeClr val="accent2"/>
              </a:buClr>
              <a:buFont typeface="Arial" pitchFamily="34" charset="0"/>
              <a:buChar char="•"/>
              <a:defRPr sz="1400" kern="1200" baseline="0">
                <a:solidFill>
                  <a:schemeClr val="tx1"/>
                </a:solidFill>
                <a:latin typeface="+mn-lt"/>
                <a:ea typeface="+mn-ea"/>
                <a:cs typeface="+mn-cs"/>
              </a:defRPr>
            </a:lvl7pPr>
            <a:lvl8pPr marL="1920240" indent="-173736" algn="l" defTabSz="914400" rtl="0" eaLnBrk="1" latinLnBrk="0" hangingPunct="1">
              <a:lnSpc>
                <a:spcPct val="90000"/>
              </a:lnSpc>
              <a:spcBef>
                <a:spcPts val="600"/>
              </a:spcBef>
              <a:buClr>
                <a:schemeClr val="accent2"/>
              </a:buClr>
              <a:buFont typeface="Arial" pitchFamily="34" charset="0"/>
              <a:buChar char="–"/>
              <a:defRPr sz="1400" kern="1200" baseline="0">
                <a:solidFill>
                  <a:schemeClr val="tx1"/>
                </a:solidFill>
                <a:latin typeface="+mn-lt"/>
                <a:ea typeface="+mn-ea"/>
                <a:cs typeface="+mn-cs"/>
              </a:defRPr>
            </a:lvl8pPr>
            <a:lvl9pPr marL="2157984" indent="-173736" algn="l" defTabSz="914400" rtl="0" eaLnBrk="1" latinLnBrk="0" hangingPunct="1">
              <a:lnSpc>
                <a:spcPct val="90000"/>
              </a:lnSpc>
              <a:spcBef>
                <a:spcPts val="600"/>
              </a:spcBef>
              <a:buClr>
                <a:schemeClr val="accent2"/>
              </a:buClr>
              <a:buFont typeface="Arial" pitchFamily="34" charset="0"/>
              <a:buChar char="•"/>
              <a:defRPr sz="1400" kern="1200" baseline="0">
                <a:solidFill>
                  <a:schemeClr val="tx1"/>
                </a:solidFill>
                <a:latin typeface="+mn-lt"/>
                <a:ea typeface="+mn-ea"/>
                <a:cs typeface="+mn-cs"/>
              </a:defRPr>
            </a:lvl9pPr>
          </a:lstStyle>
          <a:p>
            <a:r>
              <a:rPr lang="en-US" sz="2800" dirty="0"/>
              <a:t>The Why</a:t>
            </a:r>
          </a:p>
          <a:p>
            <a:r>
              <a:rPr lang="en-US" sz="2800" dirty="0"/>
              <a:t>The “Pre-work”</a:t>
            </a:r>
          </a:p>
          <a:p>
            <a:r>
              <a:rPr lang="en-US" sz="2800" dirty="0"/>
              <a:t>4 Tools</a:t>
            </a:r>
          </a:p>
          <a:p>
            <a:r>
              <a:rPr lang="en-US" sz="2800" dirty="0"/>
              <a:t>5 Strategies</a:t>
            </a:r>
          </a:p>
          <a:p>
            <a:endParaRPr lang="en-US" sz="2600" dirty="0"/>
          </a:p>
        </p:txBody>
      </p:sp>
      <p:pic>
        <p:nvPicPr>
          <p:cNvPr id="4" name="Picture 3"/>
          <p:cNvPicPr>
            <a:picLocks noChangeAspect="1"/>
          </p:cNvPicPr>
          <p:nvPr/>
        </p:nvPicPr>
        <p:blipFill>
          <a:blip r:embed="rId3"/>
          <a:stretch>
            <a:fillRect/>
          </a:stretch>
        </p:blipFill>
        <p:spPr>
          <a:xfrm>
            <a:off x="7089043" y="4114800"/>
            <a:ext cx="2770064" cy="2618196"/>
          </a:xfrm>
          <a:prstGeom prst="rect">
            <a:avLst/>
          </a:prstGeom>
        </p:spPr>
      </p:pic>
      <p:pic>
        <p:nvPicPr>
          <p:cNvPr id="6" name="Picture 5"/>
          <p:cNvPicPr>
            <a:picLocks noChangeAspect="1"/>
          </p:cNvPicPr>
          <p:nvPr/>
        </p:nvPicPr>
        <p:blipFill>
          <a:blip r:embed="rId4"/>
          <a:stretch>
            <a:fillRect/>
          </a:stretch>
        </p:blipFill>
        <p:spPr>
          <a:xfrm>
            <a:off x="1455737" y="1676400"/>
            <a:ext cx="4371975" cy="4501073"/>
          </a:xfrm>
          <a:prstGeom prst="rect">
            <a:avLst/>
          </a:prstGeom>
        </p:spPr>
      </p:pic>
    </p:spTree>
    <p:extLst>
      <p:ext uri="{BB962C8B-B14F-4D97-AF65-F5344CB8AC3E}">
        <p14:creationId xmlns:p14="http://schemas.microsoft.com/office/powerpoint/2010/main" val="705950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mykindofparenting.com/wp-content/uploads/2015/12/5_min_blue_clock.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0412" y="1749885"/>
            <a:ext cx="4343400" cy="4343401"/>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Group 11"/>
          <p:cNvGrpSpPr/>
          <p:nvPr/>
        </p:nvGrpSpPr>
        <p:grpSpPr>
          <a:xfrm>
            <a:off x="4418012" y="381000"/>
            <a:ext cx="5362575" cy="6048375"/>
            <a:chOff x="4418012" y="381000"/>
            <a:chExt cx="5362575" cy="6048375"/>
          </a:xfrm>
        </p:grpSpPr>
        <p:grpSp>
          <p:nvGrpSpPr>
            <p:cNvPr id="11" name="Group 10"/>
            <p:cNvGrpSpPr/>
            <p:nvPr/>
          </p:nvGrpSpPr>
          <p:grpSpPr>
            <a:xfrm>
              <a:off x="4418012" y="381000"/>
              <a:ext cx="4405313" cy="3733800"/>
              <a:chOff x="4418012" y="381000"/>
              <a:chExt cx="4405313" cy="3733800"/>
            </a:xfrm>
          </p:grpSpPr>
          <p:pic>
            <p:nvPicPr>
              <p:cNvPr id="6" name="Picture 5"/>
              <p:cNvPicPr>
                <a:picLocks noChangeAspect="1"/>
              </p:cNvPicPr>
              <p:nvPr/>
            </p:nvPicPr>
            <p:blipFill>
              <a:blip r:embed="rId3"/>
              <a:stretch>
                <a:fillRect/>
              </a:stretch>
            </p:blipFill>
            <p:spPr>
              <a:xfrm>
                <a:off x="4418012" y="381000"/>
                <a:ext cx="4405313" cy="2819400"/>
              </a:xfrm>
              <a:prstGeom prst="ellipse">
                <a:avLst/>
              </a:prstGeom>
              <a:ln>
                <a:noFill/>
              </a:ln>
              <a:effectLst>
                <a:softEdge rad="112500"/>
              </a:effectLst>
            </p:spPr>
          </p:pic>
          <p:cxnSp>
            <p:nvCxnSpPr>
              <p:cNvPr id="8" name="Straight Arrow Connector 7"/>
              <p:cNvCxnSpPr/>
              <p:nvPr/>
            </p:nvCxnSpPr>
            <p:spPr>
              <a:xfrm>
                <a:off x="6353968" y="3276600"/>
                <a:ext cx="1066800" cy="83820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grpSp>
        <p:pic>
          <p:nvPicPr>
            <p:cNvPr id="10" name="Picture 9"/>
            <p:cNvPicPr>
              <a:picLocks noChangeAspect="1"/>
            </p:cNvPicPr>
            <p:nvPr/>
          </p:nvPicPr>
          <p:blipFill>
            <a:blip r:embed="rId4"/>
            <a:stretch>
              <a:fillRect/>
            </a:stretch>
          </p:blipFill>
          <p:spPr>
            <a:xfrm>
              <a:off x="7542212" y="4191000"/>
              <a:ext cx="2238375" cy="2238375"/>
            </a:xfrm>
            <a:prstGeom prst="rect">
              <a:avLst/>
            </a:prstGeom>
          </p:spPr>
        </p:pic>
      </p:grpSp>
    </p:spTree>
    <p:extLst>
      <p:ext uri="{BB962C8B-B14F-4D97-AF65-F5344CB8AC3E}">
        <p14:creationId xmlns:p14="http://schemas.microsoft.com/office/powerpoint/2010/main" val="41932071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13"/>
          <p:cNvSpPr>
            <a:spLocks noGrp="1"/>
          </p:cNvSpPr>
          <p:nvPr>
            <p:ph idx="1"/>
          </p:nvPr>
        </p:nvSpPr>
        <p:spPr/>
        <p:txBody>
          <a:bodyPr>
            <a:normAutofit/>
          </a:bodyPr>
          <a:lstStyle/>
          <a:p>
            <a:r>
              <a:rPr lang="en-US" sz="2800" dirty="0"/>
              <a:t>William </a:t>
            </a:r>
            <a:r>
              <a:rPr lang="en-US" sz="2800" dirty="0" err="1"/>
              <a:t>Greenough</a:t>
            </a:r>
            <a:r>
              <a:rPr lang="en-US" sz="2800" dirty="0"/>
              <a:t>- enrichment</a:t>
            </a:r>
          </a:p>
          <a:p>
            <a:pPr lvl="1"/>
            <a:r>
              <a:rPr lang="en-US" sz="2600" dirty="0"/>
              <a:t>Two Critical Requirements to Build a Better Brain</a:t>
            </a:r>
          </a:p>
          <a:p>
            <a:pPr lvl="2"/>
            <a:r>
              <a:rPr lang="en-US" sz="2400" dirty="0"/>
              <a:t>Appropriate Level of Challenge</a:t>
            </a:r>
          </a:p>
          <a:p>
            <a:pPr lvl="2"/>
            <a:r>
              <a:rPr lang="en-US" sz="2400" dirty="0"/>
              <a:t>Specific, clear, timely, multimodal, interactive feedback</a:t>
            </a:r>
          </a:p>
          <a:p>
            <a:pPr lvl="3"/>
            <a:r>
              <a:rPr lang="en-US" sz="2200" dirty="0"/>
              <a:t>The brain is specifically designed to operate on feedback</a:t>
            </a:r>
          </a:p>
        </p:txBody>
      </p:sp>
      <p:sp>
        <p:nvSpPr>
          <p:cNvPr id="13" name="Title 12"/>
          <p:cNvSpPr>
            <a:spLocks noGrp="1"/>
          </p:cNvSpPr>
          <p:nvPr>
            <p:ph type="title"/>
          </p:nvPr>
        </p:nvSpPr>
        <p:spPr/>
        <p:txBody>
          <a:bodyPr/>
          <a:lstStyle/>
          <a:p>
            <a:r>
              <a:rPr lang="en-US" dirty="0"/>
              <a:t>Brain Research</a:t>
            </a:r>
          </a:p>
        </p:txBody>
      </p:sp>
      <p:pic>
        <p:nvPicPr>
          <p:cNvPr id="3" name="Picture 2"/>
          <p:cNvPicPr>
            <a:picLocks noChangeAspect="1"/>
          </p:cNvPicPr>
          <p:nvPr/>
        </p:nvPicPr>
        <p:blipFill rotWithShape="1">
          <a:blip r:embed="rId2"/>
          <a:srcRect t="14924"/>
          <a:stretch/>
        </p:blipFill>
        <p:spPr>
          <a:xfrm>
            <a:off x="3294063" y="4191000"/>
            <a:ext cx="4762500" cy="2431026"/>
          </a:xfrm>
          <a:prstGeom prst="rect">
            <a:avLst/>
          </a:prstGeom>
        </p:spPr>
      </p:pic>
    </p:spTree>
    <p:extLst>
      <p:ext uri="{BB962C8B-B14F-4D97-AF65-F5344CB8AC3E}">
        <p14:creationId xmlns:p14="http://schemas.microsoft.com/office/powerpoint/2010/main" val="233815667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13"/>
          <p:cNvSpPr>
            <a:spLocks noGrp="1"/>
          </p:cNvSpPr>
          <p:nvPr>
            <p:ph idx="1"/>
          </p:nvPr>
        </p:nvSpPr>
        <p:spPr/>
        <p:txBody>
          <a:bodyPr>
            <a:normAutofit/>
          </a:bodyPr>
          <a:lstStyle/>
          <a:p>
            <a:r>
              <a:rPr lang="en-US" sz="3200" dirty="0"/>
              <a:t>Classroom Environments</a:t>
            </a:r>
          </a:p>
          <a:p>
            <a:pPr lvl="1"/>
            <a:r>
              <a:rPr lang="en-US" sz="2000" dirty="0"/>
              <a:t>Grow dendrites and save synapses through enriched learning experiences</a:t>
            </a:r>
          </a:p>
          <a:p>
            <a:pPr lvl="1"/>
            <a:r>
              <a:rPr lang="en-US" sz="2000" dirty="0"/>
              <a:t>Shed synapses due to lack of stimulation</a:t>
            </a:r>
          </a:p>
          <a:p>
            <a:r>
              <a:rPr lang="en-US" sz="2400" dirty="0"/>
              <a:t>Brain does not process meaningless information</a:t>
            </a:r>
          </a:p>
          <a:p>
            <a:r>
              <a:rPr lang="en-US" sz="2400" dirty="0"/>
              <a:t>Students must make sense of what they are learning</a:t>
            </a:r>
          </a:p>
          <a:p>
            <a:r>
              <a:rPr lang="en-US" sz="2400" dirty="0"/>
              <a:t>Phil </a:t>
            </a:r>
            <a:r>
              <a:rPr lang="en-US" sz="2400" dirty="0" err="1"/>
              <a:t>Schlechty</a:t>
            </a:r>
            <a:r>
              <a:rPr lang="en-US" sz="2400" dirty="0"/>
              <a:t>: Students learn by what they do</a:t>
            </a:r>
          </a:p>
          <a:p>
            <a:r>
              <a:rPr lang="en-US" sz="2400" dirty="0"/>
              <a:t>The Brain is innately collaborative and social</a:t>
            </a:r>
          </a:p>
        </p:txBody>
      </p:sp>
      <p:sp>
        <p:nvSpPr>
          <p:cNvPr id="13" name="Title 12"/>
          <p:cNvSpPr>
            <a:spLocks noGrp="1"/>
          </p:cNvSpPr>
          <p:nvPr>
            <p:ph type="title"/>
          </p:nvPr>
        </p:nvSpPr>
        <p:spPr/>
        <p:txBody>
          <a:bodyPr/>
          <a:lstStyle/>
          <a:p>
            <a:r>
              <a:rPr lang="en-US" dirty="0"/>
              <a:t>Brain Research</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17812" y="533400"/>
            <a:ext cx="5019502" cy="6015037"/>
          </a:xfrm>
          <a:prstGeom prst="rect">
            <a:avLst/>
          </a:prstGeom>
        </p:spPr>
      </p:pic>
    </p:spTree>
    <p:extLst>
      <p:ext uri="{BB962C8B-B14F-4D97-AF65-F5344CB8AC3E}">
        <p14:creationId xmlns:p14="http://schemas.microsoft.com/office/powerpoint/2010/main" val="17861868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www.azquotes.com/picture-quotes/quote-differentiation-is-simply-a-teacher-attending-to-the-learning-needs-of-a-particular-carol-ann-tomlinson-80-60-8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2812" y="1371600"/>
            <a:ext cx="8743950" cy="4114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96857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13"/>
          <p:cNvSpPr>
            <a:spLocks noGrp="1"/>
          </p:cNvSpPr>
          <p:nvPr>
            <p:ph idx="1"/>
          </p:nvPr>
        </p:nvSpPr>
        <p:spPr>
          <a:xfrm>
            <a:off x="1023156" y="1506794"/>
            <a:ext cx="3352798" cy="4191000"/>
          </a:xfrm>
        </p:spPr>
        <p:txBody>
          <a:bodyPr>
            <a:normAutofit/>
          </a:bodyPr>
          <a:lstStyle/>
          <a:p>
            <a:r>
              <a:rPr lang="en-US" sz="2800" dirty="0"/>
              <a:t>What are the great struggles as you think about  differentiation?</a:t>
            </a:r>
          </a:p>
        </p:txBody>
      </p:sp>
      <p:sp>
        <p:nvSpPr>
          <p:cNvPr id="13" name="Title 12"/>
          <p:cNvSpPr>
            <a:spLocks noGrp="1"/>
          </p:cNvSpPr>
          <p:nvPr>
            <p:ph type="title"/>
          </p:nvPr>
        </p:nvSpPr>
        <p:spPr>
          <a:xfrm>
            <a:off x="1522414" y="533400"/>
            <a:ext cx="9601200" cy="609600"/>
          </a:xfrm>
        </p:spPr>
        <p:txBody>
          <a:bodyPr/>
          <a:lstStyle/>
          <a:p>
            <a:r>
              <a:rPr lang="en-US" dirty="0"/>
              <a:t>Differentiate in Math?  Seriously?</a:t>
            </a:r>
          </a:p>
        </p:txBody>
      </p:sp>
      <p:pic>
        <p:nvPicPr>
          <p:cNvPr id="3" name="Picture 2"/>
          <p:cNvPicPr>
            <a:picLocks noChangeAspect="1"/>
          </p:cNvPicPr>
          <p:nvPr/>
        </p:nvPicPr>
        <p:blipFill rotWithShape="1">
          <a:blip r:embed="rId2"/>
          <a:srcRect l="11999" t="17442" r="14000" b="10931"/>
          <a:stretch/>
        </p:blipFill>
        <p:spPr>
          <a:xfrm>
            <a:off x="4375954" y="1143000"/>
            <a:ext cx="5223658" cy="5435428"/>
          </a:xfrm>
          <a:prstGeom prst="rect">
            <a:avLst/>
          </a:prstGeom>
        </p:spPr>
      </p:pic>
    </p:spTree>
    <p:extLst>
      <p:ext uri="{BB962C8B-B14F-4D97-AF65-F5344CB8AC3E}">
        <p14:creationId xmlns:p14="http://schemas.microsoft.com/office/powerpoint/2010/main" val="16180875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13"/>
          <p:cNvSpPr>
            <a:spLocks noGrp="1"/>
          </p:cNvSpPr>
          <p:nvPr>
            <p:ph idx="1"/>
          </p:nvPr>
        </p:nvSpPr>
        <p:spPr/>
        <p:txBody>
          <a:bodyPr>
            <a:normAutofit lnSpcReduction="10000"/>
          </a:bodyPr>
          <a:lstStyle/>
          <a:p>
            <a:pPr marL="514350" indent="-514350">
              <a:buAutoNum type="arabicParenR"/>
            </a:pPr>
            <a:r>
              <a:rPr lang="en-US" sz="2800" dirty="0"/>
              <a:t>There is only one right way to differentiate</a:t>
            </a:r>
          </a:p>
          <a:p>
            <a:pPr marL="514350" indent="-514350">
              <a:buAutoNum type="arabicParenR"/>
            </a:pPr>
            <a:r>
              <a:rPr lang="en-US" sz="2800" dirty="0"/>
              <a:t>You have to differentiate all the time to be effective</a:t>
            </a:r>
          </a:p>
          <a:p>
            <a:pPr marL="514350" indent="-514350">
              <a:buAutoNum type="arabicParenR"/>
            </a:pPr>
            <a:r>
              <a:rPr lang="en-US" sz="2800" dirty="0"/>
              <a:t>Differentiation cannot include whole-group instruction.</a:t>
            </a:r>
          </a:p>
          <a:p>
            <a:pPr marL="514350" indent="-514350">
              <a:buAutoNum type="arabicParenR"/>
            </a:pPr>
            <a:r>
              <a:rPr lang="en-US" sz="2800" dirty="0"/>
              <a:t>Differentiation does not really work when you have high-stakes testing.</a:t>
            </a:r>
          </a:p>
          <a:p>
            <a:pPr marL="514350" indent="-514350">
              <a:buAutoNum type="arabicParenR"/>
            </a:pPr>
            <a:r>
              <a:rPr lang="en-US" sz="2800" dirty="0"/>
              <a:t>Differentiation is best for students who are in </a:t>
            </a:r>
            <a:br>
              <a:rPr lang="en-US" sz="2800" dirty="0"/>
            </a:br>
            <a:r>
              <a:rPr lang="en-US" sz="2800" dirty="0"/>
              <a:t>special education</a:t>
            </a:r>
          </a:p>
        </p:txBody>
      </p:sp>
      <p:sp>
        <p:nvSpPr>
          <p:cNvPr id="13" name="Title 12"/>
          <p:cNvSpPr>
            <a:spLocks noGrp="1"/>
          </p:cNvSpPr>
          <p:nvPr>
            <p:ph type="title"/>
          </p:nvPr>
        </p:nvSpPr>
        <p:spPr/>
        <p:txBody>
          <a:bodyPr/>
          <a:lstStyle/>
          <a:p>
            <a:r>
              <a:rPr lang="en-US" dirty="0"/>
              <a:t>Myths of Differentiation</a:t>
            </a:r>
          </a:p>
        </p:txBody>
      </p:sp>
    </p:spTree>
    <p:extLst>
      <p:ext uri="{BB962C8B-B14F-4D97-AF65-F5344CB8AC3E}">
        <p14:creationId xmlns:p14="http://schemas.microsoft.com/office/powerpoint/2010/main" val="4813814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Math Skills</a:t>
            </a:r>
            <a:endParaRPr lang="en-US" dirty="0"/>
          </a:p>
        </p:txBody>
      </p:sp>
      <p:sp>
        <p:nvSpPr>
          <p:cNvPr id="3" name="Content Placeholder 2"/>
          <p:cNvSpPr>
            <a:spLocks noGrp="1"/>
          </p:cNvSpPr>
          <p:nvPr>
            <p:ph idx="1"/>
          </p:nvPr>
        </p:nvSpPr>
        <p:spPr/>
        <p:txBody>
          <a:bodyPr/>
          <a:lstStyle/>
          <a:p>
            <a:pPr marL="0" indent="0">
              <a:buNone/>
            </a:pPr>
            <a:r>
              <a:rPr lang="en-US" dirty="0" smtClean="0"/>
              <a:t>Basic Facts </a:t>
            </a:r>
          </a:p>
          <a:p>
            <a:r>
              <a:rPr lang="en-US" dirty="0" smtClean="0"/>
              <a:t>Content Differentiation</a:t>
            </a:r>
          </a:p>
          <a:p>
            <a:r>
              <a:rPr lang="en-US" dirty="0" smtClean="0"/>
              <a:t>Process Differentiation</a:t>
            </a:r>
          </a:p>
          <a:p>
            <a:r>
              <a:rPr lang="en-US" dirty="0" smtClean="0"/>
              <a:t>Product Differentiation</a:t>
            </a:r>
          </a:p>
          <a:p>
            <a:r>
              <a:rPr lang="en-US" dirty="0" smtClean="0"/>
              <a:t>Environment Differentiation</a:t>
            </a:r>
          </a:p>
          <a:p>
            <a:r>
              <a:rPr lang="en-US" dirty="0" smtClean="0"/>
              <a:t>Teacher Differentiation</a:t>
            </a:r>
            <a:endParaRPr lang="en-US" dirty="0"/>
          </a:p>
        </p:txBody>
      </p:sp>
      <p:pic>
        <p:nvPicPr>
          <p:cNvPr id="4" name="Picture 3"/>
          <p:cNvPicPr>
            <a:picLocks noChangeAspect="1"/>
          </p:cNvPicPr>
          <p:nvPr/>
        </p:nvPicPr>
        <p:blipFill>
          <a:blip r:embed="rId2"/>
          <a:stretch>
            <a:fillRect/>
          </a:stretch>
        </p:blipFill>
        <p:spPr>
          <a:xfrm>
            <a:off x="5787566" y="1676400"/>
            <a:ext cx="5310709" cy="3505200"/>
          </a:xfrm>
          <a:prstGeom prst="rect">
            <a:avLst/>
          </a:prstGeom>
        </p:spPr>
      </p:pic>
      <p:sp>
        <p:nvSpPr>
          <p:cNvPr id="5" name="TextBox 4"/>
          <p:cNvSpPr txBox="1"/>
          <p:nvPr/>
        </p:nvSpPr>
        <p:spPr>
          <a:xfrm>
            <a:off x="1522414" y="5284799"/>
            <a:ext cx="4800598" cy="1323439"/>
          </a:xfrm>
          <a:prstGeom prst="rect">
            <a:avLst/>
          </a:prstGeom>
          <a:solidFill>
            <a:schemeClr val="tx2"/>
          </a:solidFill>
          <a:ln>
            <a:solidFill>
              <a:schemeClr val="bg2"/>
            </a:solidFill>
          </a:ln>
        </p:spPr>
        <p:txBody>
          <a:bodyPr wrap="square" rtlCol="0" anchor="ctr" anchorCtr="1">
            <a:spAutoFit/>
          </a:bodyPr>
          <a:lstStyle/>
          <a:p>
            <a:pPr algn="ctr"/>
            <a:r>
              <a:rPr lang="en-US" sz="4000" dirty="0" smtClean="0">
                <a:ln w="0"/>
                <a:solidFill>
                  <a:schemeClr val="bg1"/>
                </a:solidFill>
                <a:effectLst>
                  <a:outerShdw blurRad="38100" dist="25400" dir="5400000" algn="ctr" rotWithShape="0">
                    <a:srgbClr val="6E747A">
                      <a:alpha val="43000"/>
                    </a:srgbClr>
                  </a:outerShdw>
                </a:effectLst>
              </a:rPr>
              <a:t>Discussion: 1 minute</a:t>
            </a:r>
            <a:endParaRPr lang="en-US" sz="4000" dirty="0" smtClean="0">
              <a:ln w="0"/>
              <a:solidFill>
                <a:schemeClr val="bg1"/>
              </a:solidFill>
              <a:effectLst>
                <a:outerShdw blurRad="38100" dist="25400" dir="5400000" algn="ctr" rotWithShape="0">
                  <a:srgbClr val="6E747A">
                    <a:alpha val="43000"/>
                  </a:srgbClr>
                </a:outerShdw>
              </a:effectLst>
            </a:endParaRPr>
          </a:p>
        </p:txBody>
      </p:sp>
    </p:spTree>
    <p:extLst>
      <p:ext uri="{BB962C8B-B14F-4D97-AF65-F5344CB8AC3E}">
        <p14:creationId xmlns:p14="http://schemas.microsoft.com/office/powerpoint/2010/main" val="35488780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13"/>
          <p:cNvSpPr>
            <a:spLocks noGrp="1"/>
          </p:cNvSpPr>
          <p:nvPr>
            <p:ph idx="1"/>
          </p:nvPr>
        </p:nvSpPr>
        <p:spPr/>
        <p:txBody>
          <a:bodyPr>
            <a:normAutofit lnSpcReduction="10000"/>
          </a:bodyPr>
          <a:lstStyle/>
          <a:p>
            <a:pPr marL="514350" indent="-514350">
              <a:buFont typeface="+mj-lt"/>
              <a:buAutoNum type="arabicParenR" startAt="6"/>
            </a:pPr>
            <a:r>
              <a:rPr lang="en-US" sz="2800" dirty="0"/>
              <a:t>Differentiation means the same thing as individualization or personalization.</a:t>
            </a:r>
          </a:p>
          <a:p>
            <a:pPr marL="514350" indent="-514350">
              <a:buAutoNum type="arabicParenR" startAt="6"/>
            </a:pPr>
            <a:r>
              <a:rPr lang="en-US" sz="2800" dirty="0"/>
              <a:t>Differentiating curriculum does not encourage mastery for all students.</a:t>
            </a:r>
          </a:p>
          <a:p>
            <a:pPr marL="514350" indent="-514350">
              <a:buAutoNum type="arabicParenR" startAt="6"/>
            </a:pPr>
            <a:r>
              <a:rPr lang="en-US" sz="2800" dirty="0"/>
              <a:t>Differentiation leads to unbalanced workloads.</a:t>
            </a:r>
          </a:p>
          <a:p>
            <a:pPr marL="514350" indent="-514350">
              <a:buAutoNum type="arabicParenR" startAt="6"/>
            </a:pPr>
            <a:r>
              <a:rPr lang="en-US" sz="2800" dirty="0"/>
              <a:t>You have to group students and stick with those same groups to be successful.</a:t>
            </a:r>
          </a:p>
          <a:p>
            <a:pPr marL="514350" indent="-514350">
              <a:buAutoNum type="arabicParenR" startAt="6"/>
            </a:pPr>
            <a:r>
              <a:rPr lang="en-US" sz="2800" dirty="0"/>
              <a:t>Above-grade-level students should be used </a:t>
            </a:r>
            <a:br>
              <a:rPr lang="en-US" sz="2800" dirty="0"/>
            </a:br>
            <a:r>
              <a:rPr lang="en-US" sz="2800" dirty="0"/>
              <a:t>as tutors for struggling students.</a:t>
            </a:r>
          </a:p>
          <a:p>
            <a:pPr marL="514350" indent="-514350">
              <a:buAutoNum type="arabicParenR" startAt="6"/>
            </a:pPr>
            <a:endParaRPr lang="en-US" sz="2800" dirty="0"/>
          </a:p>
        </p:txBody>
      </p:sp>
      <p:sp>
        <p:nvSpPr>
          <p:cNvPr id="13" name="Title 12"/>
          <p:cNvSpPr>
            <a:spLocks noGrp="1"/>
          </p:cNvSpPr>
          <p:nvPr>
            <p:ph type="title"/>
          </p:nvPr>
        </p:nvSpPr>
        <p:spPr/>
        <p:txBody>
          <a:bodyPr/>
          <a:lstStyle/>
          <a:p>
            <a:r>
              <a:rPr lang="en-US" dirty="0"/>
              <a:t>Myths of Differentiation</a:t>
            </a:r>
          </a:p>
        </p:txBody>
      </p:sp>
    </p:spTree>
    <p:extLst>
      <p:ext uri="{BB962C8B-B14F-4D97-AF65-F5344CB8AC3E}">
        <p14:creationId xmlns:p14="http://schemas.microsoft.com/office/powerpoint/2010/main" val="27093334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13"/>
          <p:cNvSpPr>
            <a:spLocks noGrp="1"/>
          </p:cNvSpPr>
          <p:nvPr>
            <p:ph idx="1"/>
          </p:nvPr>
        </p:nvSpPr>
        <p:spPr/>
        <p:txBody>
          <a:bodyPr>
            <a:normAutofit/>
          </a:bodyPr>
          <a:lstStyle/>
          <a:p>
            <a:pPr marL="514350" indent="-514350">
              <a:buFont typeface="+mj-lt"/>
              <a:buAutoNum type="arabicParenR" startAt="11"/>
            </a:pPr>
            <a:r>
              <a:rPr lang="en-US" sz="2800" dirty="0"/>
              <a:t>Differentiation is not fair to the students.</a:t>
            </a:r>
          </a:p>
          <a:p>
            <a:pPr marL="514350" indent="-514350">
              <a:buFont typeface="+mj-lt"/>
              <a:buAutoNum type="arabicParenR" startAt="11"/>
            </a:pPr>
            <a:r>
              <a:rPr lang="en-US" sz="2800" dirty="0"/>
              <a:t>Assessment is not challenging enough when you differentiate</a:t>
            </a:r>
          </a:p>
          <a:p>
            <a:pPr marL="514350" indent="-514350">
              <a:buAutoNum type="arabicParenR" startAt="11"/>
            </a:pPr>
            <a:endParaRPr lang="en-US" sz="2800" dirty="0"/>
          </a:p>
        </p:txBody>
      </p:sp>
      <p:sp>
        <p:nvSpPr>
          <p:cNvPr id="13" name="Title 12"/>
          <p:cNvSpPr>
            <a:spLocks noGrp="1"/>
          </p:cNvSpPr>
          <p:nvPr>
            <p:ph type="title"/>
          </p:nvPr>
        </p:nvSpPr>
        <p:spPr/>
        <p:txBody>
          <a:bodyPr/>
          <a:lstStyle/>
          <a:p>
            <a:r>
              <a:rPr lang="en-US" dirty="0"/>
              <a:t>Myths of Differentiation</a:t>
            </a:r>
          </a:p>
        </p:txBody>
      </p:sp>
    </p:spTree>
    <p:extLst>
      <p:ext uri="{BB962C8B-B14F-4D97-AF65-F5344CB8AC3E}">
        <p14:creationId xmlns:p14="http://schemas.microsoft.com/office/powerpoint/2010/main" val="15409504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13"/>
          <p:cNvSpPr>
            <a:spLocks noGrp="1"/>
          </p:cNvSpPr>
          <p:nvPr>
            <p:ph idx="1"/>
          </p:nvPr>
        </p:nvSpPr>
        <p:spPr>
          <a:xfrm>
            <a:off x="1522414" y="1371600"/>
            <a:ext cx="9601200" cy="5105400"/>
          </a:xfrm>
        </p:spPr>
        <p:txBody>
          <a:bodyPr>
            <a:normAutofit/>
          </a:bodyPr>
          <a:lstStyle/>
          <a:p>
            <a:r>
              <a:rPr lang="en-US" sz="2800" dirty="0"/>
              <a:t>Differentiation is a Mindset not a set of tools</a:t>
            </a:r>
          </a:p>
          <a:p>
            <a:r>
              <a:rPr lang="en-US" sz="2800" dirty="0"/>
              <a:t>Even so, we all need tools</a:t>
            </a:r>
          </a:p>
          <a:p>
            <a:pPr lvl="1"/>
            <a:r>
              <a:rPr lang="en-US" sz="2600" dirty="0">
                <a:hlinkClick r:id="rId2"/>
              </a:rPr>
              <a:t>SUDDS (6-8)</a:t>
            </a:r>
            <a:endParaRPr lang="en-US" sz="2600" dirty="0"/>
          </a:p>
          <a:p>
            <a:pPr lvl="1"/>
            <a:r>
              <a:rPr lang="en-US" sz="2600" dirty="0">
                <a:hlinkClick r:id="rId3"/>
              </a:rPr>
              <a:t>TurnonCCMath (k-8) </a:t>
            </a:r>
            <a:endParaRPr lang="en-US" sz="2600" dirty="0"/>
          </a:p>
          <a:p>
            <a:pPr lvl="1"/>
            <a:r>
              <a:rPr lang="en-US" sz="2600" dirty="0">
                <a:hlinkClick r:id="rId4"/>
              </a:rPr>
              <a:t>Quantiles</a:t>
            </a:r>
            <a:endParaRPr lang="en-US" sz="2600" dirty="0"/>
          </a:p>
          <a:p>
            <a:pPr lvl="1"/>
            <a:r>
              <a:rPr lang="en-US" sz="2600" dirty="0">
                <a:hlinkClick r:id="rId5"/>
              </a:rPr>
              <a:t>NC DPI IRP</a:t>
            </a:r>
            <a:endParaRPr lang="en-US" sz="2600" dirty="0"/>
          </a:p>
        </p:txBody>
      </p:sp>
      <p:sp>
        <p:nvSpPr>
          <p:cNvPr id="13" name="Title 12"/>
          <p:cNvSpPr>
            <a:spLocks noGrp="1"/>
          </p:cNvSpPr>
          <p:nvPr>
            <p:ph type="title"/>
          </p:nvPr>
        </p:nvSpPr>
        <p:spPr>
          <a:xfrm>
            <a:off x="1522414" y="0"/>
            <a:ext cx="9601200" cy="1143000"/>
          </a:xfrm>
        </p:spPr>
        <p:txBody>
          <a:bodyPr/>
          <a:lstStyle/>
          <a:p>
            <a:r>
              <a:rPr lang="en-US" dirty="0"/>
              <a:t>Tools</a:t>
            </a:r>
          </a:p>
        </p:txBody>
      </p:sp>
    </p:spTree>
    <p:extLst>
      <p:ext uri="{BB962C8B-B14F-4D97-AF65-F5344CB8AC3E}">
        <p14:creationId xmlns:p14="http://schemas.microsoft.com/office/powerpoint/2010/main" val="13171327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p:cNvPicPr>
            <a:picLocks noGrp="1" noChangeAspect="1"/>
          </p:cNvPicPr>
          <p:nvPr>
            <p:ph idx="1"/>
          </p:nvPr>
        </p:nvPicPr>
        <p:blipFill rotWithShape="1">
          <a:blip r:embed="rId2"/>
          <a:srcRect t="16417" b="5971"/>
          <a:stretch/>
        </p:blipFill>
        <p:spPr>
          <a:xfrm>
            <a:off x="1522414" y="1143000"/>
            <a:ext cx="8305798" cy="5086064"/>
          </a:xfrm>
          <a:prstGeom prst="rect">
            <a:avLst/>
          </a:prstGeom>
        </p:spPr>
      </p:pic>
      <p:sp>
        <p:nvSpPr>
          <p:cNvPr id="13" name="Title 12"/>
          <p:cNvSpPr>
            <a:spLocks noGrp="1"/>
          </p:cNvSpPr>
          <p:nvPr>
            <p:ph type="title"/>
          </p:nvPr>
        </p:nvSpPr>
        <p:spPr>
          <a:xfrm>
            <a:off x="1522414" y="0"/>
            <a:ext cx="9601200" cy="1143000"/>
          </a:xfrm>
        </p:spPr>
        <p:txBody>
          <a:bodyPr/>
          <a:lstStyle/>
          <a:p>
            <a:r>
              <a:rPr lang="en-US" dirty="0"/>
              <a:t>Tools: SUDDS</a:t>
            </a:r>
          </a:p>
        </p:txBody>
      </p:sp>
    </p:spTree>
    <p:extLst>
      <p:ext uri="{BB962C8B-B14F-4D97-AF65-F5344CB8AC3E}">
        <p14:creationId xmlns:p14="http://schemas.microsoft.com/office/powerpoint/2010/main" val="9161606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1522414" y="0"/>
            <a:ext cx="9601200" cy="1143000"/>
          </a:xfrm>
        </p:spPr>
        <p:txBody>
          <a:bodyPr/>
          <a:lstStyle/>
          <a:p>
            <a:r>
              <a:rPr lang="en-US" dirty="0"/>
              <a:t>Tools: SUDDS</a:t>
            </a:r>
          </a:p>
        </p:txBody>
      </p:sp>
      <p:pic>
        <p:nvPicPr>
          <p:cNvPr id="6" name="Content Placeholder 5"/>
          <p:cNvPicPr>
            <a:picLocks noGrp="1" noChangeAspect="1"/>
          </p:cNvPicPr>
          <p:nvPr>
            <p:ph idx="1"/>
          </p:nvPr>
        </p:nvPicPr>
        <p:blipFill rotWithShape="1">
          <a:blip r:embed="rId2"/>
          <a:srcRect l="818" t="21818" r="-818" b="9093"/>
          <a:stretch/>
        </p:blipFill>
        <p:spPr>
          <a:xfrm>
            <a:off x="1522414" y="1143000"/>
            <a:ext cx="8077198" cy="5105400"/>
          </a:xfrm>
          <a:prstGeom prst="rect">
            <a:avLst/>
          </a:prstGeom>
        </p:spPr>
      </p:pic>
    </p:spTree>
    <p:extLst>
      <p:ext uri="{BB962C8B-B14F-4D97-AF65-F5344CB8AC3E}">
        <p14:creationId xmlns:p14="http://schemas.microsoft.com/office/powerpoint/2010/main" val="391040204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1522414" y="0"/>
            <a:ext cx="9601200" cy="1143000"/>
          </a:xfrm>
        </p:spPr>
        <p:txBody>
          <a:bodyPr/>
          <a:lstStyle/>
          <a:p>
            <a:r>
              <a:rPr lang="en-US" dirty="0"/>
              <a:t>Tools: SUDDS</a:t>
            </a:r>
          </a:p>
        </p:txBody>
      </p:sp>
      <p:pic>
        <p:nvPicPr>
          <p:cNvPr id="5" name="Content Placeholder 4"/>
          <p:cNvPicPr>
            <a:picLocks noGrp="1" noChangeAspect="1"/>
          </p:cNvPicPr>
          <p:nvPr>
            <p:ph idx="1"/>
          </p:nvPr>
        </p:nvPicPr>
        <p:blipFill rotWithShape="1">
          <a:blip r:embed="rId2"/>
          <a:srcRect t="9091" b="10909"/>
          <a:stretch/>
        </p:blipFill>
        <p:spPr>
          <a:xfrm>
            <a:off x="1522414" y="1295399"/>
            <a:ext cx="7924798" cy="5177027"/>
          </a:xfrm>
          <a:prstGeom prst="rect">
            <a:avLst/>
          </a:prstGeom>
        </p:spPr>
      </p:pic>
    </p:spTree>
    <p:extLst>
      <p:ext uri="{BB962C8B-B14F-4D97-AF65-F5344CB8AC3E}">
        <p14:creationId xmlns:p14="http://schemas.microsoft.com/office/powerpoint/2010/main" val="9656800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p:cNvPicPr>
            <a:picLocks noGrp="1" noChangeAspect="1"/>
          </p:cNvPicPr>
          <p:nvPr>
            <p:ph idx="1"/>
          </p:nvPr>
        </p:nvPicPr>
        <p:blipFill rotWithShape="1">
          <a:blip r:embed="rId2"/>
          <a:srcRect l="29758" t="14925" r="30567" b="4477"/>
          <a:stretch/>
        </p:blipFill>
        <p:spPr>
          <a:xfrm>
            <a:off x="1522414" y="1143000"/>
            <a:ext cx="4876798" cy="5374430"/>
          </a:xfrm>
          <a:prstGeom prst="rect">
            <a:avLst/>
          </a:prstGeom>
        </p:spPr>
      </p:pic>
      <p:sp>
        <p:nvSpPr>
          <p:cNvPr id="13" name="Title 12"/>
          <p:cNvSpPr>
            <a:spLocks noGrp="1"/>
          </p:cNvSpPr>
          <p:nvPr>
            <p:ph type="title"/>
          </p:nvPr>
        </p:nvSpPr>
        <p:spPr>
          <a:xfrm>
            <a:off x="1522414" y="0"/>
            <a:ext cx="9601200" cy="1143000"/>
          </a:xfrm>
        </p:spPr>
        <p:txBody>
          <a:bodyPr/>
          <a:lstStyle/>
          <a:p>
            <a:r>
              <a:rPr lang="en-US" dirty="0"/>
              <a:t>Tools: Turn on CC Math</a:t>
            </a:r>
          </a:p>
        </p:txBody>
      </p:sp>
      <p:sp>
        <p:nvSpPr>
          <p:cNvPr id="4" name="TextBox 3"/>
          <p:cNvSpPr txBox="1"/>
          <p:nvPr/>
        </p:nvSpPr>
        <p:spPr>
          <a:xfrm>
            <a:off x="6399212" y="2271981"/>
            <a:ext cx="5257800" cy="1323439"/>
          </a:xfrm>
          <a:prstGeom prst="rect">
            <a:avLst/>
          </a:prstGeom>
          <a:noFill/>
          <a:ln>
            <a:solidFill>
              <a:schemeClr val="bg2"/>
            </a:solidFill>
          </a:ln>
        </p:spPr>
        <p:txBody>
          <a:bodyPr wrap="square" rtlCol="0" anchor="ctr" anchorCtr="1">
            <a:spAutoFit/>
          </a:bodyPr>
          <a:lstStyle/>
          <a:p>
            <a:r>
              <a:rPr lang="en-US" sz="4000" b="1" dirty="0"/>
              <a:t>By Grade Level or</a:t>
            </a:r>
          </a:p>
          <a:p>
            <a:r>
              <a:rPr lang="en-US" sz="4000" b="1" dirty="0"/>
              <a:t>By Strand Trajectory</a:t>
            </a:r>
          </a:p>
        </p:txBody>
      </p:sp>
    </p:spTree>
    <p:extLst>
      <p:ext uri="{BB962C8B-B14F-4D97-AF65-F5344CB8AC3E}">
        <p14:creationId xmlns:p14="http://schemas.microsoft.com/office/powerpoint/2010/main" val="21588124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p:cNvPicPr>
            <a:picLocks noGrp="1" noChangeAspect="1"/>
          </p:cNvPicPr>
          <p:nvPr>
            <p:ph idx="1"/>
          </p:nvPr>
        </p:nvPicPr>
        <p:blipFill rotWithShape="1">
          <a:blip r:embed="rId2"/>
          <a:srcRect l="29758" t="14925" r="30567" b="4477"/>
          <a:stretch/>
        </p:blipFill>
        <p:spPr>
          <a:xfrm>
            <a:off x="1522414" y="1143000"/>
            <a:ext cx="4876798" cy="5374430"/>
          </a:xfrm>
          <a:prstGeom prst="rect">
            <a:avLst/>
          </a:prstGeom>
        </p:spPr>
      </p:pic>
      <p:sp>
        <p:nvSpPr>
          <p:cNvPr id="13" name="Title 12"/>
          <p:cNvSpPr>
            <a:spLocks noGrp="1"/>
          </p:cNvSpPr>
          <p:nvPr>
            <p:ph type="title"/>
          </p:nvPr>
        </p:nvSpPr>
        <p:spPr>
          <a:xfrm>
            <a:off x="1522414" y="0"/>
            <a:ext cx="9601200" cy="1143000"/>
          </a:xfrm>
        </p:spPr>
        <p:txBody>
          <a:bodyPr/>
          <a:lstStyle/>
          <a:p>
            <a:r>
              <a:rPr lang="en-US" dirty="0"/>
              <a:t>Tools: Turn on CC Math</a:t>
            </a:r>
          </a:p>
        </p:txBody>
      </p:sp>
      <p:sp>
        <p:nvSpPr>
          <p:cNvPr id="4" name="TextBox 3"/>
          <p:cNvSpPr txBox="1"/>
          <p:nvPr/>
        </p:nvSpPr>
        <p:spPr>
          <a:xfrm>
            <a:off x="6399212" y="2271981"/>
            <a:ext cx="5257800" cy="1323439"/>
          </a:xfrm>
          <a:prstGeom prst="rect">
            <a:avLst/>
          </a:prstGeom>
          <a:noFill/>
          <a:ln>
            <a:solidFill>
              <a:schemeClr val="bg2"/>
            </a:solidFill>
          </a:ln>
        </p:spPr>
        <p:txBody>
          <a:bodyPr wrap="square" rtlCol="0" anchor="ctr" anchorCtr="1">
            <a:spAutoFit/>
          </a:bodyPr>
          <a:lstStyle/>
          <a:p>
            <a:r>
              <a:rPr lang="en-US" sz="4000" b="1" dirty="0"/>
              <a:t>By Grade Level or</a:t>
            </a:r>
          </a:p>
          <a:p>
            <a:r>
              <a:rPr lang="en-US" sz="4000" b="1" dirty="0"/>
              <a:t>By Strand Trajectory</a:t>
            </a:r>
          </a:p>
        </p:txBody>
      </p:sp>
    </p:spTree>
    <p:extLst>
      <p:ext uri="{BB962C8B-B14F-4D97-AF65-F5344CB8AC3E}">
        <p14:creationId xmlns:p14="http://schemas.microsoft.com/office/powerpoint/2010/main" val="29842143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srcRect t="11713"/>
          <a:stretch/>
        </p:blipFill>
        <p:spPr>
          <a:xfrm>
            <a:off x="1827212" y="780081"/>
            <a:ext cx="6781800" cy="4363734"/>
          </a:xfrm>
          <a:prstGeom prst="rect">
            <a:avLst/>
          </a:prstGeom>
        </p:spPr>
      </p:pic>
      <p:sp>
        <p:nvSpPr>
          <p:cNvPr id="6" name="TextBox 5"/>
          <p:cNvSpPr txBox="1"/>
          <p:nvPr/>
        </p:nvSpPr>
        <p:spPr>
          <a:xfrm>
            <a:off x="1979612" y="5429937"/>
            <a:ext cx="2743200" cy="646331"/>
          </a:xfrm>
          <a:prstGeom prst="rect">
            <a:avLst/>
          </a:prstGeom>
          <a:noFill/>
          <a:ln>
            <a:solidFill>
              <a:schemeClr val="bg2"/>
            </a:solidFill>
          </a:ln>
        </p:spPr>
        <p:txBody>
          <a:bodyPr wrap="square" rtlCol="0" anchor="ctr" anchorCtr="1">
            <a:spAutoFit/>
          </a:bodyPr>
          <a:lstStyle/>
          <a:p>
            <a:r>
              <a:rPr lang="en-US" sz="3600" dirty="0"/>
              <a:t>Equal</a:t>
            </a:r>
          </a:p>
        </p:txBody>
      </p:sp>
      <p:sp>
        <p:nvSpPr>
          <p:cNvPr id="8" name="TextBox 7"/>
          <p:cNvSpPr txBox="1"/>
          <p:nvPr/>
        </p:nvSpPr>
        <p:spPr>
          <a:xfrm>
            <a:off x="5332412" y="5429937"/>
            <a:ext cx="3276600" cy="646331"/>
          </a:xfrm>
          <a:prstGeom prst="rect">
            <a:avLst/>
          </a:prstGeom>
          <a:noFill/>
          <a:ln>
            <a:solidFill>
              <a:schemeClr val="bg2"/>
            </a:solidFill>
          </a:ln>
        </p:spPr>
        <p:txBody>
          <a:bodyPr wrap="square" rtlCol="0" anchor="ctr" anchorCtr="1">
            <a:spAutoFit/>
          </a:bodyPr>
          <a:lstStyle/>
          <a:p>
            <a:r>
              <a:rPr lang="en-US" sz="3600" dirty="0"/>
              <a:t>Differentiated</a:t>
            </a:r>
            <a:endParaRPr lang="en-US" sz="2400" dirty="0"/>
          </a:p>
        </p:txBody>
      </p:sp>
    </p:spTree>
    <p:extLst>
      <p:ext uri="{BB962C8B-B14F-4D97-AF65-F5344CB8AC3E}">
        <p14:creationId xmlns:p14="http://schemas.microsoft.com/office/powerpoint/2010/main" val="33985419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ttp://www.innovationmanagement.se/wp-content/uploads/2012/03/5-key-points-to-consider-when-developing-an-innovation-strategy.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722812" y="2352675"/>
            <a:ext cx="4381500" cy="314325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3"/>
          <a:stretch>
            <a:fillRect/>
          </a:stretch>
        </p:blipFill>
        <p:spPr>
          <a:xfrm>
            <a:off x="1141414" y="2247900"/>
            <a:ext cx="3352800" cy="3352800"/>
          </a:xfrm>
          <a:prstGeom prst="rect">
            <a:avLst/>
          </a:prstGeom>
        </p:spPr>
      </p:pic>
    </p:spTree>
    <p:extLst>
      <p:ext uri="{BB962C8B-B14F-4D97-AF65-F5344CB8AC3E}">
        <p14:creationId xmlns:p14="http://schemas.microsoft.com/office/powerpoint/2010/main" val="22854998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Math Concepts</a:t>
            </a:r>
            <a:endParaRPr lang="en-US" dirty="0"/>
          </a:p>
        </p:txBody>
      </p:sp>
      <p:sp>
        <p:nvSpPr>
          <p:cNvPr id="3" name="Content Placeholder 2"/>
          <p:cNvSpPr>
            <a:spLocks noGrp="1"/>
          </p:cNvSpPr>
          <p:nvPr>
            <p:ph idx="1"/>
          </p:nvPr>
        </p:nvSpPr>
        <p:spPr/>
        <p:txBody>
          <a:bodyPr/>
          <a:lstStyle/>
          <a:p>
            <a:pPr marL="0" indent="0">
              <a:buNone/>
            </a:pPr>
            <a:r>
              <a:rPr lang="en-US" dirty="0" smtClean="0"/>
              <a:t>Elementary: Place Value</a:t>
            </a:r>
            <a:br>
              <a:rPr lang="en-US" dirty="0" smtClean="0"/>
            </a:br>
            <a:r>
              <a:rPr lang="en-US" dirty="0" smtClean="0"/>
              <a:t>Middle/High: Slope</a:t>
            </a:r>
          </a:p>
          <a:p>
            <a:r>
              <a:rPr lang="en-US" dirty="0" smtClean="0"/>
              <a:t>Content Differentiation</a:t>
            </a:r>
          </a:p>
          <a:p>
            <a:r>
              <a:rPr lang="en-US" dirty="0" smtClean="0"/>
              <a:t>Process Differentiation</a:t>
            </a:r>
          </a:p>
          <a:p>
            <a:r>
              <a:rPr lang="en-US" dirty="0" smtClean="0"/>
              <a:t>Product Differentiation</a:t>
            </a:r>
          </a:p>
          <a:p>
            <a:r>
              <a:rPr lang="en-US" dirty="0" smtClean="0"/>
              <a:t>Environment Differentiation</a:t>
            </a:r>
          </a:p>
          <a:p>
            <a:r>
              <a:rPr lang="en-US" dirty="0" smtClean="0"/>
              <a:t>Teacher Differentiation</a:t>
            </a:r>
            <a:endParaRPr lang="en-US" dirty="0"/>
          </a:p>
        </p:txBody>
      </p:sp>
      <p:pic>
        <p:nvPicPr>
          <p:cNvPr id="4" name="Picture 3"/>
          <p:cNvPicPr>
            <a:picLocks noChangeAspect="1"/>
          </p:cNvPicPr>
          <p:nvPr/>
        </p:nvPicPr>
        <p:blipFill>
          <a:blip r:embed="rId2"/>
          <a:stretch>
            <a:fillRect/>
          </a:stretch>
        </p:blipFill>
        <p:spPr>
          <a:xfrm>
            <a:off x="5787566" y="1676400"/>
            <a:ext cx="5310709" cy="3505200"/>
          </a:xfrm>
          <a:prstGeom prst="rect">
            <a:avLst/>
          </a:prstGeom>
        </p:spPr>
      </p:pic>
      <p:sp>
        <p:nvSpPr>
          <p:cNvPr id="5" name="TextBox 4"/>
          <p:cNvSpPr txBox="1"/>
          <p:nvPr/>
        </p:nvSpPr>
        <p:spPr>
          <a:xfrm>
            <a:off x="1522414" y="5284799"/>
            <a:ext cx="4800598" cy="1323439"/>
          </a:xfrm>
          <a:prstGeom prst="rect">
            <a:avLst/>
          </a:prstGeom>
          <a:solidFill>
            <a:schemeClr val="tx2"/>
          </a:solidFill>
          <a:ln>
            <a:solidFill>
              <a:schemeClr val="bg2"/>
            </a:solidFill>
          </a:ln>
        </p:spPr>
        <p:txBody>
          <a:bodyPr wrap="square" rtlCol="0" anchor="ctr" anchorCtr="1">
            <a:spAutoFit/>
          </a:bodyPr>
          <a:lstStyle/>
          <a:p>
            <a:pPr algn="ctr"/>
            <a:r>
              <a:rPr lang="en-US" sz="4000" dirty="0" smtClean="0">
                <a:ln w="0"/>
                <a:solidFill>
                  <a:schemeClr val="bg1"/>
                </a:solidFill>
                <a:effectLst>
                  <a:outerShdw blurRad="38100" dist="25400" dir="5400000" algn="ctr" rotWithShape="0">
                    <a:srgbClr val="6E747A">
                      <a:alpha val="43000"/>
                    </a:srgbClr>
                  </a:outerShdw>
                </a:effectLst>
              </a:rPr>
              <a:t>Discussion: 1 minute</a:t>
            </a:r>
            <a:endParaRPr lang="en-US" sz="4000" dirty="0" smtClean="0">
              <a:ln w="0"/>
              <a:solidFill>
                <a:schemeClr val="bg1"/>
              </a:solidFill>
              <a:effectLst>
                <a:outerShdw blurRad="38100" dist="25400" dir="5400000" algn="ctr" rotWithShape="0">
                  <a:srgbClr val="6E747A">
                    <a:alpha val="43000"/>
                  </a:srgbClr>
                </a:outerShdw>
              </a:effectLst>
            </a:endParaRPr>
          </a:p>
        </p:txBody>
      </p:sp>
    </p:spTree>
    <p:extLst>
      <p:ext uri="{BB962C8B-B14F-4D97-AF65-F5344CB8AC3E}">
        <p14:creationId xmlns:p14="http://schemas.microsoft.com/office/powerpoint/2010/main" val="25772548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8323262" y="571500"/>
            <a:ext cx="3009900" cy="3009900"/>
          </a:xfrm>
          <a:prstGeom prst="rect">
            <a:avLst/>
          </a:prstGeom>
        </p:spPr>
      </p:pic>
      <p:pic>
        <p:nvPicPr>
          <p:cNvPr id="4" name="Picture 3"/>
          <p:cNvPicPr>
            <a:picLocks noChangeAspect="1"/>
          </p:cNvPicPr>
          <p:nvPr/>
        </p:nvPicPr>
        <p:blipFill>
          <a:blip r:embed="rId3"/>
          <a:stretch>
            <a:fillRect/>
          </a:stretch>
        </p:blipFill>
        <p:spPr>
          <a:xfrm>
            <a:off x="1599330" y="2429169"/>
            <a:ext cx="6638925" cy="3379237"/>
          </a:xfrm>
          <a:prstGeom prst="rect">
            <a:avLst/>
          </a:prstGeom>
        </p:spPr>
      </p:pic>
      <p:sp>
        <p:nvSpPr>
          <p:cNvPr id="5" name="Title 4"/>
          <p:cNvSpPr>
            <a:spLocks noGrp="1"/>
          </p:cNvSpPr>
          <p:nvPr>
            <p:ph type="title"/>
          </p:nvPr>
        </p:nvSpPr>
        <p:spPr/>
        <p:txBody>
          <a:bodyPr/>
          <a:lstStyle/>
          <a:p>
            <a:r>
              <a:rPr lang="en-US" dirty="0"/>
              <a:t>Project/Problem Based Learning</a:t>
            </a:r>
          </a:p>
        </p:txBody>
      </p:sp>
    </p:spTree>
    <p:extLst>
      <p:ext uri="{BB962C8B-B14F-4D97-AF65-F5344CB8AC3E}">
        <p14:creationId xmlns:p14="http://schemas.microsoft.com/office/powerpoint/2010/main" val="9362876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13"/>
          <p:cNvSpPr>
            <a:spLocks noGrp="1"/>
          </p:cNvSpPr>
          <p:nvPr>
            <p:ph idx="1"/>
          </p:nvPr>
        </p:nvSpPr>
        <p:spPr>
          <a:xfrm>
            <a:off x="1522414" y="1371600"/>
            <a:ext cx="9601200" cy="5105400"/>
          </a:xfrm>
        </p:spPr>
        <p:txBody>
          <a:bodyPr>
            <a:normAutofit/>
          </a:bodyPr>
          <a:lstStyle/>
          <a:p>
            <a:r>
              <a:rPr lang="en-US" sz="2600" dirty="0"/>
              <a:t>Buck Institute (www.bie.org)</a:t>
            </a:r>
          </a:p>
          <a:p>
            <a:endParaRPr lang="en-US" sz="2600" dirty="0"/>
          </a:p>
        </p:txBody>
      </p:sp>
      <p:pic>
        <p:nvPicPr>
          <p:cNvPr id="3" name="Picture 2"/>
          <p:cNvPicPr>
            <a:picLocks noChangeAspect="1"/>
          </p:cNvPicPr>
          <p:nvPr/>
        </p:nvPicPr>
        <p:blipFill>
          <a:blip r:embed="rId2"/>
          <a:stretch>
            <a:fillRect/>
          </a:stretch>
        </p:blipFill>
        <p:spPr>
          <a:xfrm>
            <a:off x="8323262" y="571500"/>
            <a:ext cx="3009900" cy="3009900"/>
          </a:xfrm>
          <a:prstGeom prst="rect">
            <a:avLst/>
          </a:prstGeom>
        </p:spPr>
      </p:pic>
      <p:sp>
        <p:nvSpPr>
          <p:cNvPr id="6" name="Title 4"/>
          <p:cNvSpPr txBox="1">
            <a:spLocks/>
          </p:cNvSpPr>
          <p:nvPr/>
        </p:nvSpPr>
        <p:spPr>
          <a:xfrm>
            <a:off x="1522414" y="0"/>
            <a:ext cx="9601200" cy="114300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r>
              <a:rPr lang="en-US" dirty="0"/>
              <a:t>Project/Problem Based Learning</a:t>
            </a:r>
          </a:p>
        </p:txBody>
      </p:sp>
      <p:pic>
        <p:nvPicPr>
          <p:cNvPr id="5" name="Picture 4"/>
          <p:cNvPicPr>
            <a:picLocks noChangeAspect="1"/>
          </p:cNvPicPr>
          <p:nvPr/>
        </p:nvPicPr>
        <p:blipFill>
          <a:blip r:embed="rId3"/>
          <a:stretch>
            <a:fillRect/>
          </a:stretch>
        </p:blipFill>
        <p:spPr>
          <a:xfrm>
            <a:off x="2103438" y="1981200"/>
            <a:ext cx="4648200" cy="4648200"/>
          </a:xfrm>
          <a:prstGeom prst="rect">
            <a:avLst/>
          </a:prstGeom>
        </p:spPr>
      </p:pic>
    </p:spTree>
    <p:extLst>
      <p:ext uri="{BB962C8B-B14F-4D97-AF65-F5344CB8AC3E}">
        <p14:creationId xmlns:p14="http://schemas.microsoft.com/office/powerpoint/2010/main" val="24745622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13"/>
          <p:cNvSpPr>
            <a:spLocks noGrp="1"/>
          </p:cNvSpPr>
          <p:nvPr>
            <p:ph idx="1"/>
          </p:nvPr>
        </p:nvSpPr>
        <p:spPr>
          <a:xfrm>
            <a:off x="1522414" y="1371600"/>
            <a:ext cx="9601200" cy="5105400"/>
          </a:xfrm>
        </p:spPr>
        <p:txBody>
          <a:bodyPr>
            <a:normAutofit/>
          </a:bodyPr>
          <a:lstStyle/>
          <a:p>
            <a:r>
              <a:rPr lang="en-US" sz="2600" dirty="0"/>
              <a:t>Buck Institute (</a:t>
            </a:r>
            <a:r>
              <a:rPr lang="en-US" sz="2600" dirty="0">
                <a:hlinkClick r:id="rId2"/>
              </a:rPr>
              <a:t>www.bie.org</a:t>
            </a:r>
            <a:r>
              <a:rPr lang="en-US" sz="2600" dirty="0"/>
              <a:t>) Project Search</a:t>
            </a:r>
          </a:p>
          <a:p>
            <a:endParaRPr lang="en-US" sz="2600" dirty="0"/>
          </a:p>
        </p:txBody>
      </p:sp>
      <p:pic>
        <p:nvPicPr>
          <p:cNvPr id="3" name="Picture 2"/>
          <p:cNvPicPr>
            <a:picLocks noChangeAspect="1"/>
          </p:cNvPicPr>
          <p:nvPr/>
        </p:nvPicPr>
        <p:blipFill>
          <a:blip r:embed="rId3"/>
          <a:stretch>
            <a:fillRect/>
          </a:stretch>
        </p:blipFill>
        <p:spPr>
          <a:xfrm>
            <a:off x="10005104" y="571500"/>
            <a:ext cx="1328057" cy="1328057"/>
          </a:xfrm>
          <a:prstGeom prst="rect">
            <a:avLst/>
          </a:prstGeom>
        </p:spPr>
      </p:pic>
      <p:sp>
        <p:nvSpPr>
          <p:cNvPr id="6" name="Title 4"/>
          <p:cNvSpPr txBox="1">
            <a:spLocks/>
          </p:cNvSpPr>
          <p:nvPr/>
        </p:nvSpPr>
        <p:spPr>
          <a:xfrm>
            <a:off x="1522414" y="0"/>
            <a:ext cx="9601200" cy="114300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r>
              <a:rPr lang="en-US" dirty="0"/>
              <a:t>Project/Problem Based Learning</a:t>
            </a:r>
          </a:p>
        </p:txBody>
      </p:sp>
      <p:pic>
        <p:nvPicPr>
          <p:cNvPr id="5" name="Picture 4"/>
          <p:cNvPicPr>
            <a:picLocks noChangeAspect="1"/>
          </p:cNvPicPr>
          <p:nvPr/>
        </p:nvPicPr>
        <p:blipFill>
          <a:blip r:embed="rId4"/>
          <a:stretch>
            <a:fillRect/>
          </a:stretch>
        </p:blipFill>
        <p:spPr>
          <a:xfrm>
            <a:off x="8017489" y="3785419"/>
            <a:ext cx="1828800" cy="1828800"/>
          </a:xfrm>
          <a:prstGeom prst="rect">
            <a:avLst/>
          </a:prstGeom>
        </p:spPr>
      </p:pic>
      <p:pic>
        <p:nvPicPr>
          <p:cNvPr id="4" name="Picture 3"/>
          <p:cNvPicPr>
            <a:picLocks noChangeAspect="1"/>
          </p:cNvPicPr>
          <p:nvPr/>
        </p:nvPicPr>
        <p:blipFill rotWithShape="1">
          <a:blip r:embed="rId5"/>
          <a:srcRect l="13881" t="6682" r="9119" b="14977"/>
          <a:stretch/>
        </p:blipFill>
        <p:spPr>
          <a:xfrm>
            <a:off x="1446212" y="1975757"/>
            <a:ext cx="8293250" cy="4577443"/>
          </a:xfrm>
          <a:prstGeom prst="rect">
            <a:avLst/>
          </a:prstGeom>
        </p:spPr>
      </p:pic>
    </p:spTree>
    <p:extLst>
      <p:ext uri="{BB962C8B-B14F-4D97-AF65-F5344CB8AC3E}">
        <p14:creationId xmlns:p14="http://schemas.microsoft.com/office/powerpoint/2010/main" val="23248373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13"/>
          <p:cNvSpPr>
            <a:spLocks noGrp="1"/>
          </p:cNvSpPr>
          <p:nvPr>
            <p:ph idx="1"/>
          </p:nvPr>
        </p:nvSpPr>
        <p:spPr/>
        <p:txBody>
          <a:bodyPr>
            <a:normAutofit/>
          </a:bodyPr>
          <a:lstStyle/>
          <a:p>
            <a:r>
              <a:rPr lang="en-US" sz="2600" dirty="0"/>
              <a:t>Math Topic: Measurement</a:t>
            </a:r>
          </a:p>
          <a:p>
            <a:pPr lvl="1"/>
            <a:r>
              <a:rPr lang="en-US" sz="2400" dirty="0"/>
              <a:t>K-2: Great Feat</a:t>
            </a:r>
          </a:p>
          <a:p>
            <a:pPr lvl="1"/>
            <a:r>
              <a:rPr lang="en-US" sz="2400" dirty="0"/>
              <a:t>3-5: Kids Just Want to Play</a:t>
            </a:r>
          </a:p>
          <a:p>
            <a:pPr lvl="1"/>
            <a:r>
              <a:rPr lang="en-US" sz="2400" dirty="0"/>
              <a:t>6-8: Rectangular Prisms, Cylinders, and Cones</a:t>
            </a:r>
          </a:p>
          <a:p>
            <a:pPr lvl="1"/>
            <a:r>
              <a:rPr lang="en-US" sz="2400" dirty="0"/>
              <a:t>9-12: Applying Dilations</a:t>
            </a:r>
          </a:p>
          <a:p>
            <a:endParaRPr lang="en-US" sz="2600" dirty="0"/>
          </a:p>
        </p:txBody>
      </p:sp>
      <p:sp>
        <p:nvSpPr>
          <p:cNvPr id="13" name="Title 12"/>
          <p:cNvSpPr>
            <a:spLocks noGrp="1"/>
          </p:cNvSpPr>
          <p:nvPr>
            <p:ph type="title"/>
          </p:nvPr>
        </p:nvSpPr>
        <p:spPr/>
        <p:txBody>
          <a:bodyPr/>
          <a:lstStyle/>
          <a:p>
            <a:r>
              <a:rPr lang="en-US" dirty="0"/>
              <a:t>Tiered Assignments</a:t>
            </a:r>
          </a:p>
        </p:txBody>
      </p:sp>
      <p:pic>
        <p:nvPicPr>
          <p:cNvPr id="3" name="Picture 2"/>
          <p:cNvPicPr>
            <a:picLocks noChangeAspect="1"/>
          </p:cNvPicPr>
          <p:nvPr/>
        </p:nvPicPr>
        <p:blipFill>
          <a:blip r:embed="rId2"/>
          <a:stretch>
            <a:fillRect/>
          </a:stretch>
        </p:blipFill>
        <p:spPr>
          <a:xfrm>
            <a:off x="8723314" y="533400"/>
            <a:ext cx="2400300" cy="2400300"/>
          </a:xfrm>
          <a:prstGeom prst="rect">
            <a:avLst/>
          </a:prstGeom>
        </p:spPr>
      </p:pic>
    </p:spTree>
    <p:extLst>
      <p:ext uri="{BB962C8B-B14F-4D97-AF65-F5344CB8AC3E}">
        <p14:creationId xmlns:p14="http://schemas.microsoft.com/office/powerpoint/2010/main" val="401664910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wipe(down)">
                                      <p:cBhvr>
                                        <p:cTn id="7" dur="500"/>
                                        <p:tgtEl>
                                          <p:spTgt spid="14">
                                            <p:txEl>
                                              <p:pRg st="0" end="0"/>
                                            </p:txEl>
                                          </p:spTgt>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4">
                                            <p:txEl>
                                              <p:pRg st="1" end="1"/>
                                            </p:txEl>
                                          </p:spTgt>
                                        </p:tgtEl>
                                        <p:attrNameLst>
                                          <p:attrName>style.visibility</p:attrName>
                                        </p:attrNameLst>
                                      </p:cBhvr>
                                      <p:to>
                                        <p:strVal val="visible"/>
                                      </p:to>
                                    </p:set>
                                    <p:animEffect transition="in" filter="wipe(down)">
                                      <p:cBhvr>
                                        <p:cTn id="10" dur="500"/>
                                        <p:tgtEl>
                                          <p:spTgt spid="14">
                                            <p:txEl>
                                              <p:pRg st="1" end="1"/>
                                            </p:txEl>
                                          </p:spTgt>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4">
                                            <p:txEl>
                                              <p:pRg st="2" end="2"/>
                                            </p:txEl>
                                          </p:spTgt>
                                        </p:tgtEl>
                                        <p:attrNameLst>
                                          <p:attrName>style.visibility</p:attrName>
                                        </p:attrNameLst>
                                      </p:cBhvr>
                                      <p:to>
                                        <p:strVal val="visible"/>
                                      </p:to>
                                    </p:set>
                                    <p:animEffect transition="in" filter="wipe(down)">
                                      <p:cBhvr>
                                        <p:cTn id="13" dur="500"/>
                                        <p:tgtEl>
                                          <p:spTgt spid="14">
                                            <p:txEl>
                                              <p:pRg st="2" end="2"/>
                                            </p:txEl>
                                          </p:spTgt>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4">
                                            <p:txEl>
                                              <p:pRg st="3" end="3"/>
                                            </p:txEl>
                                          </p:spTgt>
                                        </p:tgtEl>
                                        <p:attrNameLst>
                                          <p:attrName>style.visibility</p:attrName>
                                        </p:attrNameLst>
                                      </p:cBhvr>
                                      <p:to>
                                        <p:strVal val="visible"/>
                                      </p:to>
                                    </p:set>
                                    <p:animEffect transition="in" filter="wipe(down)">
                                      <p:cBhvr>
                                        <p:cTn id="16" dur="500"/>
                                        <p:tgtEl>
                                          <p:spTgt spid="14">
                                            <p:txEl>
                                              <p:pRg st="3" end="3"/>
                                            </p:txEl>
                                          </p:spTgt>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14">
                                            <p:txEl>
                                              <p:pRg st="4" end="4"/>
                                            </p:txEl>
                                          </p:spTgt>
                                        </p:tgtEl>
                                        <p:attrNameLst>
                                          <p:attrName>style.visibility</p:attrName>
                                        </p:attrNameLst>
                                      </p:cBhvr>
                                      <p:to>
                                        <p:strVal val="visible"/>
                                      </p:to>
                                    </p:set>
                                    <p:animEffect transition="in" filter="wipe(down)">
                                      <p:cBhvr>
                                        <p:cTn id="19" dur="500"/>
                                        <p:tgtEl>
                                          <p:spTgt spid="1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13"/>
          <p:cNvSpPr>
            <a:spLocks noGrp="1"/>
          </p:cNvSpPr>
          <p:nvPr>
            <p:ph idx="1"/>
          </p:nvPr>
        </p:nvSpPr>
        <p:spPr>
          <a:xfrm>
            <a:off x="1522414" y="1828800"/>
            <a:ext cx="8305798" cy="4191000"/>
          </a:xfrm>
        </p:spPr>
        <p:txBody>
          <a:bodyPr>
            <a:normAutofit fontScale="92500" lnSpcReduction="10000"/>
          </a:bodyPr>
          <a:lstStyle/>
          <a:p>
            <a:r>
              <a:rPr lang="en-US" sz="2600" dirty="0"/>
              <a:t>Scaffolding</a:t>
            </a:r>
          </a:p>
          <a:p>
            <a:r>
              <a:rPr lang="en-US" sz="2600" dirty="0"/>
              <a:t>Same instructional/learning goal</a:t>
            </a:r>
          </a:p>
          <a:p>
            <a:r>
              <a:rPr lang="en-US" sz="2600" dirty="0"/>
              <a:t>Honors different levels of ability and interest</a:t>
            </a:r>
          </a:p>
          <a:p>
            <a:r>
              <a:rPr lang="en-US" sz="2600" dirty="0"/>
              <a:t>Consider teaching how to cook Thanksgiving Dinner</a:t>
            </a:r>
          </a:p>
          <a:p>
            <a:pPr lvl="1"/>
            <a:r>
              <a:rPr lang="en-US" sz="2400" dirty="0"/>
              <a:t>What would be the goal?</a:t>
            </a:r>
          </a:p>
          <a:p>
            <a:pPr lvl="1"/>
            <a:r>
              <a:rPr lang="en-US" sz="2400" dirty="0"/>
              <a:t>What different levels of readiness could we expect?</a:t>
            </a:r>
          </a:p>
          <a:p>
            <a:pPr lvl="1"/>
            <a:r>
              <a:rPr lang="en-US" sz="2400" dirty="0"/>
              <a:t>How could we know what levels to prepare for?</a:t>
            </a:r>
          </a:p>
          <a:p>
            <a:pPr lvl="1"/>
            <a:r>
              <a:rPr lang="en-US" sz="2400" dirty="0"/>
              <a:t>What types of learning experiences would each person need/deserve?</a:t>
            </a:r>
          </a:p>
          <a:p>
            <a:pPr lvl="1"/>
            <a:r>
              <a:rPr lang="en-US" sz="2400" dirty="0"/>
              <a:t>Can you see the tiers emerge?</a:t>
            </a:r>
          </a:p>
          <a:p>
            <a:pPr lvl="1"/>
            <a:endParaRPr lang="en-US" sz="2400" dirty="0"/>
          </a:p>
          <a:p>
            <a:pPr lvl="1"/>
            <a:endParaRPr lang="en-US" sz="2400" dirty="0"/>
          </a:p>
          <a:p>
            <a:endParaRPr lang="en-US" sz="2600" dirty="0"/>
          </a:p>
        </p:txBody>
      </p:sp>
      <p:sp>
        <p:nvSpPr>
          <p:cNvPr id="13" name="Title 12"/>
          <p:cNvSpPr>
            <a:spLocks noGrp="1"/>
          </p:cNvSpPr>
          <p:nvPr>
            <p:ph type="title"/>
          </p:nvPr>
        </p:nvSpPr>
        <p:spPr/>
        <p:txBody>
          <a:bodyPr/>
          <a:lstStyle/>
          <a:p>
            <a:r>
              <a:rPr lang="en-US" dirty="0" err="1"/>
              <a:t>Tiering</a:t>
            </a:r>
            <a:r>
              <a:rPr lang="en-US" dirty="0"/>
              <a:t>, An Overview</a:t>
            </a:r>
          </a:p>
        </p:txBody>
      </p:sp>
      <p:pic>
        <p:nvPicPr>
          <p:cNvPr id="3" name="Picture 2"/>
          <p:cNvPicPr>
            <a:picLocks noChangeAspect="1"/>
          </p:cNvPicPr>
          <p:nvPr/>
        </p:nvPicPr>
        <p:blipFill>
          <a:blip r:embed="rId2"/>
          <a:stretch>
            <a:fillRect/>
          </a:stretch>
        </p:blipFill>
        <p:spPr>
          <a:xfrm>
            <a:off x="10285412" y="576403"/>
            <a:ext cx="1371600" cy="1368119"/>
          </a:xfrm>
          <a:prstGeom prst="rect">
            <a:avLst/>
          </a:prstGeom>
        </p:spPr>
      </p:pic>
    </p:spTree>
    <p:extLst>
      <p:ext uri="{BB962C8B-B14F-4D97-AF65-F5344CB8AC3E}">
        <p14:creationId xmlns:p14="http://schemas.microsoft.com/office/powerpoint/2010/main" val="42784326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 calcmode="lin" valueType="num">
                                      <p:cBhvr additive="base">
                                        <p:cTn id="7"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4">
                                            <p:txEl>
                                              <p:pRg st="1" end="1"/>
                                            </p:txEl>
                                          </p:spTgt>
                                        </p:tgtEl>
                                        <p:attrNameLst>
                                          <p:attrName>style.visibility</p:attrName>
                                        </p:attrNameLst>
                                      </p:cBhvr>
                                      <p:to>
                                        <p:strVal val="visible"/>
                                      </p:to>
                                    </p:set>
                                    <p:anim calcmode="lin" valueType="num">
                                      <p:cBhvr additive="base">
                                        <p:cTn id="13" dur="500" fill="hold"/>
                                        <p:tgtEl>
                                          <p:spTgt spid="1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4">
                                            <p:txEl>
                                              <p:pRg st="2" end="2"/>
                                            </p:txEl>
                                          </p:spTgt>
                                        </p:tgtEl>
                                        <p:attrNameLst>
                                          <p:attrName>style.visibility</p:attrName>
                                        </p:attrNameLst>
                                      </p:cBhvr>
                                      <p:to>
                                        <p:strVal val="visible"/>
                                      </p:to>
                                    </p:set>
                                    <p:anim calcmode="lin" valueType="num">
                                      <p:cBhvr additive="base">
                                        <p:cTn id="19" dur="500" fill="hold"/>
                                        <p:tgtEl>
                                          <p:spTgt spid="14">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4">
                                            <p:txEl>
                                              <p:pRg st="3" end="3"/>
                                            </p:txEl>
                                          </p:spTgt>
                                        </p:tgtEl>
                                        <p:attrNameLst>
                                          <p:attrName>style.visibility</p:attrName>
                                        </p:attrNameLst>
                                      </p:cBhvr>
                                      <p:to>
                                        <p:strVal val="visible"/>
                                      </p:to>
                                    </p:set>
                                    <p:anim calcmode="lin" valueType="num">
                                      <p:cBhvr additive="base">
                                        <p:cTn id="25" dur="500" fill="hold"/>
                                        <p:tgtEl>
                                          <p:spTgt spid="14">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4">
                                            <p:txEl>
                                              <p:pRg st="4" end="4"/>
                                            </p:txEl>
                                          </p:spTgt>
                                        </p:tgtEl>
                                        <p:attrNameLst>
                                          <p:attrName>style.visibility</p:attrName>
                                        </p:attrNameLst>
                                      </p:cBhvr>
                                      <p:to>
                                        <p:strVal val="visible"/>
                                      </p:to>
                                    </p:set>
                                    <p:anim calcmode="lin" valueType="num">
                                      <p:cBhvr additive="base">
                                        <p:cTn id="31" dur="500" fill="hold"/>
                                        <p:tgtEl>
                                          <p:spTgt spid="14">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4">
                                            <p:txEl>
                                              <p:pRg st="5" end="5"/>
                                            </p:txEl>
                                          </p:spTgt>
                                        </p:tgtEl>
                                        <p:attrNameLst>
                                          <p:attrName>style.visibility</p:attrName>
                                        </p:attrNameLst>
                                      </p:cBhvr>
                                      <p:to>
                                        <p:strVal val="visible"/>
                                      </p:to>
                                    </p:set>
                                    <p:anim calcmode="lin" valueType="num">
                                      <p:cBhvr additive="base">
                                        <p:cTn id="37" dur="500" fill="hold"/>
                                        <p:tgtEl>
                                          <p:spTgt spid="14">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4">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4">
                                            <p:txEl>
                                              <p:pRg st="6" end="6"/>
                                            </p:txEl>
                                          </p:spTgt>
                                        </p:tgtEl>
                                        <p:attrNameLst>
                                          <p:attrName>style.visibility</p:attrName>
                                        </p:attrNameLst>
                                      </p:cBhvr>
                                      <p:to>
                                        <p:strVal val="visible"/>
                                      </p:to>
                                    </p:set>
                                    <p:anim calcmode="lin" valueType="num">
                                      <p:cBhvr additive="base">
                                        <p:cTn id="43" dur="500" fill="hold"/>
                                        <p:tgtEl>
                                          <p:spTgt spid="14">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4">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4">
                                            <p:txEl>
                                              <p:pRg st="7" end="7"/>
                                            </p:txEl>
                                          </p:spTgt>
                                        </p:tgtEl>
                                        <p:attrNameLst>
                                          <p:attrName>style.visibility</p:attrName>
                                        </p:attrNameLst>
                                      </p:cBhvr>
                                      <p:to>
                                        <p:strVal val="visible"/>
                                      </p:to>
                                    </p:set>
                                    <p:anim calcmode="lin" valueType="num">
                                      <p:cBhvr additive="base">
                                        <p:cTn id="49" dur="500" fill="hold"/>
                                        <p:tgtEl>
                                          <p:spTgt spid="14">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14">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14">
                                            <p:txEl>
                                              <p:pRg st="8" end="8"/>
                                            </p:txEl>
                                          </p:spTgt>
                                        </p:tgtEl>
                                        <p:attrNameLst>
                                          <p:attrName>style.visibility</p:attrName>
                                        </p:attrNameLst>
                                      </p:cBhvr>
                                      <p:to>
                                        <p:strVal val="visible"/>
                                      </p:to>
                                    </p:set>
                                    <p:anim calcmode="lin" valueType="num">
                                      <p:cBhvr additive="base">
                                        <p:cTn id="55" dur="500" fill="hold"/>
                                        <p:tgtEl>
                                          <p:spTgt spid="14">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14">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13"/>
          <p:cNvSpPr>
            <a:spLocks noGrp="1"/>
          </p:cNvSpPr>
          <p:nvPr>
            <p:ph idx="1"/>
          </p:nvPr>
        </p:nvSpPr>
        <p:spPr>
          <a:xfrm>
            <a:off x="1522414" y="1828800"/>
            <a:ext cx="8305798" cy="4800600"/>
          </a:xfrm>
        </p:spPr>
        <p:txBody>
          <a:bodyPr>
            <a:normAutofit fontScale="77500" lnSpcReduction="20000"/>
          </a:bodyPr>
          <a:lstStyle/>
          <a:p>
            <a:pPr marL="736282" lvl="1" indent="-457200">
              <a:buFont typeface="+mj-lt"/>
              <a:buAutoNum type="arabicPeriod"/>
            </a:pPr>
            <a:r>
              <a:rPr lang="en-US" sz="2400" dirty="0"/>
              <a:t>Pick the grade level objective/standard you will be addressing</a:t>
            </a:r>
          </a:p>
          <a:p>
            <a:pPr marL="736282" lvl="1" indent="-457200">
              <a:buFont typeface="+mj-lt"/>
              <a:buAutoNum type="arabicPeriod"/>
            </a:pPr>
            <a:r>
              <a:rPr lang="en-US" sz="2400" dirty="0"/>
              <a:t>Decide on the specific skills, concepts, or generalizations that need to be learned.</a:t>
            </a:r>
          </a:p>
          <a:p>
            <a:pPr marL="736282" lvl="1" indent="-457200">
              <a:buFont typeface="+mj-lt"/>
              <a:buAutoNum type="arabicPeriod"/>
            </a:pPr>
            <a:r>
              <a:rPr lang="en-US" sz="2400" dirty="0"/>
              <a:t>Plan an activity that teaches the skills, concepts or generalizations.  This base activity should be on-grade-level.</a:t>
            </a:r>
          </a:p>
          <a:p>
            <a:pPr marL="736282" lvl="1" indent="-457200">
              <a:buFont typeface="+mj-lt"/>
              <a:buAutoNum type="arabicPeriod"/>
            </a:pPr>
            <a:r>
              <a:rPr lang="en-US" sz="2400" dirty="0"/>
              <a:t>Examine the task for complexity</a:t>
            </a:r>
            <a:br>
              <a:rPr lang="en-US" sz="2400" dirty="0"/>
            </a:br>
            <a:r>
              <a:rPr lang="en-US" sz="2400" dirty="0"/>
              <a:t>How could it be made less complex?</a:t>
            </a:r>
            <a:br>
              <a:rPr lang="en-US" sz="2400" dirty="0"/>
            </a:br>
            <a:r>
              <a:rPr lang="en-US" sz="2400" dirty="0"/>
              <a:t>How could it be made more complex?</a:t>
            </a:r>
          </a:p>
          <a:p>
            <a:pPr marL="736282" lvl="1" indent="-457200">
              <a:buFont typeface="+mj-lt"/>
              <a:buAutoNum type="arabicPeriod"/>
            </a:pPr>
            <a:r>
              <a:rPr lang="en-US" sz="2400" dirty="0"/>
              <a:t>Create tiered assignments</a:t>
            </a:r>
            <a:br>
              <a:rPr lang="en-US" sz="2400" dirty="0"/>
            </a:br>
            <a:r>
              <a:rPr lang="en-US" sz="2400" dirty="0"/>
              <a:t>English Language Learners- add context; make more personal; make more visual</a:t>
            </a:r>
            <a:br>
              <a:rPr lang="en-US" sz="2400" dirty="0"/>
            </a:br>
            <a:r>
              <a:rPr lang="en-US" sz="2400" dirty="0"/>
              <a:t>Below Grade Level- Smaller pieces; greater support; increased visuals; </a:t>
            </a:r>
            <a:br>
              <a:rPr lang="en-US" sz="2400" dirty="0"/>
            </a:br>
            <a:r>
              <a:rPr lang="en-US" sz="2400" dirty="0"/>
              <a:t>Above Grade Level- increase complexity or decrease structure (open-ended, creativity-centered, research)</a:t>
            </a:r>
          </a:p>
          <a:p>
            <a:pPr marL="736282" lvl="1" indent="-457200">
              <a:buFont typeface="+mj-lt"/>
              <a:buAutoNum type="arabicPeriod"/>
            </a:pPr>
            <a:r>
              <a:rPr lang="en-US" sz="2400" dirty="0"/>
              <a:t>Pre-assess using discussions, quizzes, tests, journals to establish groups</a:t>
            </a:r>
          </a:p>
          <a:p>
            <a:pPr marL="736282" lvl="1" indent="-457200">
              <a:buFont typeface="+mj-lt"/>
              <a:buAutoNum type="arabicPeriod"/>
            </a:pPr>
            <a:r>
              <a:rPr lang="en-US" sz="2400" dirty="0"/>
              <a:t>Distribute assignment sheets (or online assignments) to appropriate students and proceed with lessons.</a:t>
            </a:r>
            <a:br>
              <a:rPr lang="en-US" sz="2400" dirty="0"/>
            </a:br>
            <a:endParaRPr lang="en-US" sz="2400" dirty="0"/>
          </a:p>
          <a:p>
            <a:pPr lvl="1"/>
            <a:endParaRPr lang="en-US" sz="2400" dirty="0"/>
          </a:p>
          <a:p>
            <a:endParaRPr lang="en-US" sz="2600" dirty="0"/>
          </a:p>
        </p:txBody>
      </p:sp>
      <p:sp>
        <p:nvSpPr>
          <p:cNvPr id="13" name="Title 12"/>
          <p:cNvSpPr>
            <a:spLocks noGrp="1"/>
          </p:cNvSpPr>
          <p:nvPr>
            <p:ph type="title"/>
          </p:nvPr>
        </p:nvSpPr>
        <p:spPr/>
        <p:txBody>
          <a:bodyPr/>
          <a:lstStyle/>
          <a:p>
            <a:r>
              <a:rPr lang="en-US" dirty="0" err="1"/>
              <a:t>Tiering</a:t>
            </a:r>
            <a:r>
              <a:rPr lang="en-US" dirty="0"/>
              <a:t>: General Steps</a:t>
            </a:r>
          </a:p>
        </p:txBody>
      </p:sp>
      <p:pic>
        <p:nvPicPr>
          <p:cNvPr id="3" name="Picture 2"/>
          <p:cNvPicPr>
            <a:picLocks noChangeAspect="1"/>
          </p:cNvPicPr>
          <p:nvPr/>
        </p:nvPicPr>
        <p:blipFill>
          <a:blip r:embed="rId2"/>
          <a:stretch>
            <a:fillRect/>
          </a:stretch>
        </p:blipFill>
        <p:spPr>
          <a:xfrm>
            <a:off x="10056752" y="566057"/>
            <a:ext cx="1371719" cy="1365622"/>
          </a:xfrm>
          <a:prstGeom prst="rect">
            <a:avLst/>
          </a:prstGeom>
        </p:spPr>
      </p:pic>
    </p:spTree>
    <p:extLst>
      <p:ext uri="{BB962C8B-B14F-4D97-AF65-F5344CB8AC3E}">
        <p14:creationId xmlns:p14="http://schemas.microsoft.com/office/powerpoint/2010/main" val="57356175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 calcmode="lin" valueType="num">
                                      <p:cBhvr additive="base">
                                        <p:cTn id="7"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4">
                                            <p:txEl>
                                              <p:pRg st="1" end="1"/>
                                            </p:txEl>
                                          </p:spTgt>
                                        </p:tgtEl>
                                        <p:attrNameLst>
                                          <p:attrName>style.visibility</p:attrName>
                                        </p:attrNameLst>
                                      </p:cBhvr>
                                      <p:to>
                                        <p:strVal val="visible"/>
                                      </p:to>
                                    </p:set>
                                    <p:anim calcmode="lin" valueType="num">
                                      <p:cBhvr additive="base">
                                        <p:cTn id="13" dur="500" fill="hold"/>
                                        <p:tgtEl>
                                          <p:spTgt spid="1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4">
                                            <p:txEl>
                                              <p:pRg st="2" end="2"/>
                                            </p:txEl>
                                          </p:spTgt>
                                        </p:tgtEl>
                                        <p:attrNameLst>
                                          <p:attrName>style.visibility</p:attrName>
                                        </p:attrNameLst>
                                      </p:cBhvr>
                                      <p:to>
                                        <p:strVal val="visible"/>
                                      </p:to>
                                    </p:set>
                                    <p:anim calcmode="lin" valueType="num">
                                      <p:cBhvr additive="base">
                                        <p:cTn id="19" dur="500" fill="hold"/>
                                        <p:tgtEl>
                                          <p:spTgt spid="14">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4">
                                            <p:txEl>
                                              <p:pRg st="3" end="3"/>
                                            </p:txEl>
                                          </p:spTgt>
                                        </p:tgtEl>
                                        <p:attrNameLst>
                                          <p:attrName>style.visibility</p:attrName>
                                        </p:attrNameLst>
                                      </p:cBhvr>
                                      <p:to>
                                        <p:strVal val="visible"/>
                                      </p:to>
                                    </p:set>
                                    <p:anim calcmode="lin" valueType="num">
                                      <p:cBhvr additive="base">
                                        <p:cTn id="25" dur="500" fill="hold"/>
                                        <p:tgtEl>
                                          <p:spTgt spid="14">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4">
                                            <p:txEl>
                                              <p:pRg st="4" end="4"/>
                                            </p:txEl>
                                          </p:spTgt>
                                        </p:tgtEl>
                                        <p:attrNameLst>
                                          <p:attrName>style.visibility</p:attrName>
                                        </p:attrNameLst>
                                      </p:cBhvr>
                                      <p:to>
                                        <p:strVal val="visible"/>
                                      </p:to>
                                    </p:set>
                                    <p:anim calcmode="lin" valueType="num">
                                      <p:cBhvr additive="base">
                                        <p:cTn id="31" dur="500" fill="hold"/>
                                        <p:tgtEl>
                                          <p:spTgt spid="14">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4">
                                            <p:txEl>
                                              <p:pRg st="5" end="5"/>
                                            </p:txEl>
                                          </p:spTgt>
                                        </p:tgtEl>
                                        <p:attrNameLst>
                                          <p:attrName>style.visibility</p:attrName>
                                        </p:attrNameLst>
                                      </p:cBhvr>
                                      <p:to>
                                        <p:strVal val="visible"/>
                                      </p:to>
                                    </p:set>
                                    <p:anim calcmode="lin" valueType="num">
                                      <p:cBhvr additive="base">
                                        <p:cTn id="37" dur="500" fill="hold"/>
                                        <p:tgtEl>
                                          <p:spTgt spid="14">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4">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4">
                                            <p:txEl>
                                              <p:pRg st="6" end="6"/>
                                            </p:txEl>
                                          </p:spTgt>
                                        </p:tgtEl>
                                        <p:attrNameLst>
                                          <p:attrName>style.visibility</p:attrName>
                                        </p:attrNameLst>
                                      </p:cBhvr>
                                      <p:to>
                                        <p:strVal val="visible"/>
                                      </p:to>
                                    </p:set>
                                    <p:anim calcmode="lin" valueType="num">
                                      <p:cBhvr additive="base">
                                        <p:cTn id="43" dur="500" fill="hold"/>
                                        <p:tgtEl>
                                          <p:spTgt spid="14">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4">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827212" y="457200"/>
            <a:ext cx="3505200" cy="4790440"/>
          </a:xfrm>
          <a:prstGeom prst="rect">
            <a:avLst/>
          </a:prstGeom>
        </p:spPr>
      </p:pic>
      <p:pic>
        <p:nvPicPr>
          <p:cNvPr id="7" name="Picture 6"/>
          <p:cNvPicPr>
            <a:picLocks noChangeAspect="1"/>
          </p:cNvPicPr>
          <p:nvPr/>
        </p:nvPicPr>
        <p:blipFill>
          <a:blip r:embed="rId3"/>
          <a:stretch>
            <a:fillRect/>
          </a:stretch>
        </p:blipFill>
        <p:spPr>
          <a:xfrm>
            <a:off x="5713412" y="1720361"/>
            <a:ext cx="5638800" cy="2927839"/>
          </a:xfrm>
          <a:prstGeom prst="rect">
            <a:avLst/>
          </a:prstGeom>
        </p:spPr>
      </p:pic>
    </p:spTree>
    <p:extLst>
      <p:ext uri="{BB962C8B-B14F-4D97-AF65-F5344CB8AC3E}">
        <p14:creationId xmlns:p14="http://schemas.microsoft.com/office/powerpoint/2010/main" val="7124582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p:cNvPicPr>
            <a:picLocks noGrp="1" noChangeAspect="1"/>
          </p:cNvPicPr>
          <p:nvPr>
            <p:ph idx="1"/>
          </p:nvPr>
        </p:nvPicPr>
        <p:blipFill>
          <a:blip r:embed="rId2"/>
          <a:stretch>
            <a:fillRect/>
          </a:stretch>
        </p:blipFill>
        <p:spPr>
          <a:xfrm>
            <a:off x="1598612" y="617218"/>
            <a:ext cx="7935687" cy="5554981"/>
          </a:xfrm>
          <a:prstGeom prst="rect">
            <a:avLst/>
          </a:prstGeom>
        </p:spPr>
      </p:pic>
    </p:spTree>
    <p:extLst>
      <p:ext uri="{BB962C8B-B14F-4D97-AF65-F5344CB8AC3E}">
        <p14:creationId xmlns:p14="http://schemas.microsoft.com/office/powerpoint/2010/main" val="7226121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13"/>
          <p:cNvSpPr>
            <a:spLocks noGrp="1"/>
          </p:cNvSpPr>
          <p:nvPr>
            <p:ph idx="1"/>
          </p:nvPr>
        </p:nvSpPr>
        <p:spPr/>
        <p:txBody>
          <a:bodyPr>
            <a:normAutofit/>
          </a:bodyPr>
          <a:lstStyle/>
          <a:p>
            <a:pPr marL="0" indent="0">
              <a:buNone/>
            </a:pPr>
            <a:r>
              <a:rPr lang="en-US" sz="2600" dirty="0"/>
              <a:t>Topic of Study: Measurement</a:t>
            </a:r>
          </a:p>
          <a:p>
            <a:r>
              <a:rPr lang="en-US" sz="2600" dirty="0"/>
              <a:t>A Great Feat (k-2)</a:t>
            </a:r>
          </a:p>
          <a:p>
            <a:r>
              <a:rPr lang="en-US" sz="2600" dirty="0"/>
              <a:t>Kids Just Want to Play (3</a:t>
            </a:r>
            <a:r>
              <a:rPr lang="en-US" sz="2600" baseline="30000" dirty="0"/>
              <a:t>rd</a:t>
            </a:r>
            <a:r>
              <a:rPr lang="en-US" sz="2600" dirty="0"/>
              <a:t> -5</a:t>
            </a:r>
            <a:r>
              <a:rPr lang="en-US" sz="2600" baseline="30000" dirty="0"/>
              <a:t>th</a:t>
            </a:r>
            <a:r>
              <a:rPr lang="en-US" sz="2600" dirty="0"/>
              <a:t>)</a:t>
            </a:r>
          </a:p>
          <a:p>
            <a:r>
              <a:rPr lang="en-US" sz="2600" dirty="0"/>
              <a:t>Rectangular Prisms, Cylinders, and Cones (6</a:t>
            </a:r>
            <a:r>
              <a:rPr lang="en-US" sz="2600" baseline="30000" dirty="0"/>
              <a:t>th</a:t>
            </a:r>
            <a:r>
              <a:rPr lang="en-US" sz="2600" dirty="0"/>
              <a:t>-8</a:t>
            </a:r>
            <a:r>
              <a:rPr lang="en-US" sz="2600" baseline="30000" dirty="0"/>
              <a:t>th</a:t>
            </a:r>
            <a:r>
              <a:rPr lang="en-US" sz="2600" dirty="0"/>
              <a:t>)</a:t>
            </a:r>
          </a:p>
          <a:p>
            <a:r>
              <a:rPr lang="en-US" sz="2600" dirty="0"/>
              <a:t>Applying Dilations (High School)</a:t>
            </a:r>
          </a:p>
          <a:p>
            <a:endParaRPr lang="en-US" sz="2600" dirty="0"/>
          </a:p>
          <a:p>
            <a:endParaRPr lang="en-US" sz="2600" dirty="0"/>
          </a:p>
          <a:p>
            <a:endParaRPr lang="en-US" sz="2600" dirty="0"/>
          </a:p>
        </p:txBody>
      </p:sp>
      <p:sp>
        <p:nvSpPr>
          <p:cNvPr id="13" name="Title 12"/>
          <p:cNvSpPr>
            <a:spLocks noGrp="1"/>
          </p:cNvSpPr>
          <p:nvPr>
            <p:ph type="title"/>
          </p:nvPr>
        </p:nvSpPr>
        <p:spPr/>
        <p:txBody>
          <a:bodyPr/>
          <a:lstStyle/>
          <a:p>
            <a:r>
              <a:rPr lang="en-US" dirty="0"/>
              <a:t>Diving In (or Stepping In)</a:t>
            </a:r>
          </a:p>
        </p:txBody>
      </p:sp>
      <p:pic>
        <p:nvPicPr>
          <p:cNvPr id="3" name="Picture 2"/>
          <p:cNvPicPr>
            <a:picLocks noChangeAspect="1"/>
          </p:cNvPicPr>
          <p:nvPr/>
        </p:nvPicPr>
        <p:blipFill>
          <a:blip r:embed="rId2"/>
          <a:stretch>
            <a:fillRect/>
          </a:stretch>
        </p:blipFill>
        <p:spPr>
          <a:xfrm>
            <a:off x="10056752" y="615578"/>
            <a:ext cx="1371719" cy="1365622"/>
          </a:xfrm>
          <a:prstGeom prst="rect">
            <a:avLst/>
          </a:prstGeom>
        </p:spPr>
      </p:pic>
    </p:spTree>
    <p:extLst>
      <p:ext uri="{BB962C8B-B14F-4D97-AF65-F5344CB8AC3E}">
        <p14:creationId xmlns:p14="http://schemas.microsoft.com/office/powerpoint/2010/main" val="21119697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13"/>
          <p:cNvSpPr>
            <a:spLocks noGrp="1"/>
          </p:cNvSpPr>
          <p:nvPr>
            <p:ph idx="1"/>
          </p:nvPr>
        </p:nvSpPr>
        <p:spPr>
          <a:xfrm>
            <a:off x="1522414" y="1828800"/>
            <a:ext cx="9601200" cy="4800600"/>
          </a:xfrm>
        </p:spPr>
        <p:txBody>
          <a:bodyPr>
            <a:normAutofit fontScale="92500" lnSpcReduction="10000"/>
          </a:bodyPr>
          <a:lstStyle/>
          <a:p>
            <a:pPr marL="0" indent="0">
              <a:buNone/>
            </a:pPr>
            <a:r>
              <a:rPr lang="en-US" sz="2600" dirty="0"/>
              <a:t>What is the goal or the standard being addressed?</a:t>
            </a:r>
          </a:p>
          <a:p>
            <a:pPr marL="0" indent="0">
              <a:buNone/>
            </a:pPr>
            <a:r>
              <a:rPr lang="en-US" sz="2600" dirty="0"/>
              <a:t>	Non-standard and standard units of measure</a:t>
            </a:r>
          </a:p>
          <a:p>
            <a:r>
              <a:rPr lang="en-US" sz="2600" dirty="0"/>
              <a:t>What do all students do?</a:t>
            </a:r>
          </a:p>
          <a:p>
            <a:pPr lvl="1"/>
            <a:r>
              <a:rPr lang="en-US" sz="2400" dirty="0"/>
              <a:t>Listen to the story</a:t>
            </a:r>
          </a:p>
          <a:p>
            <a:pPr lvl="1"/>
            <a:r>
              <a:rPr lang="en-US" sz="2400" dirty="0"/>
              <a:t>Trace and cut out their shoe print</a:t>
            </a:r>
          </a:p>
          <a:p>
            <a:pPr lvl="1"/>
            <a:r>
              <a:rPr lang="en-US" sz="2400" dirty="0"/>
              <a:t>Measure each other’s height with the shoe print</a:t>
            </a:r>
          </a:p>
          <a:p>
            <a:pPr lvl="1"/>
            <a:r>
              <a:rPr lang="en-US" sz="2400" dirty="0"/>
              <a:t>Make a visual of height (in shoe units)</a:t>
            </a:r>
          </a:p>
          <a:p>
            <a:r>
              <a:rPr lang="en-US" sz="2600" dirty="0"/>
              <a:t>How is it tiered?</a:t>
            </a:r>
          </a:p>
          <a:p>
            <a:pPr lvl="1"/>
            <a:r>
              <a:rPr lang="en-US" sz="2400" dirty="0"/>
              <a:t>Expectations on what to do with the cut-out</a:t>
            </a:r>
          </a:p>
          <a:p>
            <a:pPr lvl="1"/>
            <a:r>
              <a:rPr lang="en-US" sz="2400" dirty="0"/>
              <a:t>Moving to standard units</a:t>
            </a:r>
          </a:p>
          <a:p>
            <a:r>
              <a:rPr lang="en-US" sz="2600" dirty="0"/>
              <a:t>Possible Anchor Activity: Inchworm Measurement</a:t>
            </a:r>
          </a:p>
          <a:p>
            <a:endParaRPr lang="en-US" sz="2600" dirty="0"/>
          </a:p>
          <a:p>
            <a:endParaRPr lang="en-US" sz="2600" dirty="0"/>
          </a:p>
          <a:p>
            <a:endParaRPr lang="en-US" sz="2600" dirty="0"/>
          </a:p>
          <a:p>
            <a:endParaRPr lang="en-US" sz="2600" dirty="0"/>
          </a:p>
        </p:txBody>
      </p:sp>
      <p:sp>
        <p:nvSpPr>
          <p:cNvPr id="13" name="Title 12"/>
          <p:cNvSpPr>
            <a:spLocks noGrp="1"/>
          </p:cNvSpPr>
          <p:nvPr>
            <p:ph type="title"/>
          </p:nvPr>
        </p:nvSpPr>
        <p:spPr/>
        <p:txBody>
          <a:bodyPr/>
          <a:lstStyle/>
          <a:p>
            <a:r>
              <a:rPr lang="en-US" dirty="0"/>
              <a:t>A Great Feet (k-2)</a:t>
            </a:r>
          </a:p>
        </p:txBody>
      </p:sp>
      <p:pic>
        <p:nvPicPr>
          <p:cNvPr id="3" name="Picture 2"/>
          <p:cNvPicPr>
            <a:picLocks noChangeAspect="1"/>
          </p:cNvPicPr>
          <p:nvPr/>
        </p:nvPicPr>
        <p:blipFill>
          <a:blip r:embed="rId2"/>
          <a:stretch>
            <a:fillRect/>
          </a:stretch>
        </p:blipFill>
        <p:spPr>
          <a:xfrm>
            <a:off x="10056752" y="533400"/>
            <a:ext cx="1371719" cy="1365622"/>
          </a:xfrm>
          <a:prstGeom prst="rect">
            <a:avLst/>
          </a:prstGeom>
        </p:spPr>
      </p:pic>
    </p:spTree>
    <p:extLst>
      <p:ext uri="{BB962C8B-B14F-4D97-AF65-F5344CB8AC3E}">
        <p14:creationId xmlns:p14="http://schemas.microsoft.com/office/powerpoint/2010/main" val="30943757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Science and Math: What is relevant? To Kids?</a:t>
            </a:r>
          </a:p>
        </p:txBody>
      </p:sp>
      <p:sp>
        <p:nvSpPr>
          <p:cNvPr id="3" name="Content Placeholder 2"/>
          <p:cNvSpPr>
            <a:spLocks noGrp="1"/>
          </p:cNvSpPr>
          <p:nvPr>
            <p:ph idx="1"/>
          </p:nvPr>
        </p:nvSpPr>
        <p:spPr>
          <a:xfrm>
            <a:off x="1522414" y="1828800"/>
            <a:ext cx="9601200" cy="4724400"/>
          </a:xfrm>
        </p:spPr>
        <p:txBody>
          <a:bodyPr>
            <a:normAutofit lnSpcReduction="10000"/>
          </a:bodyPr>
          <a:lstStyle/>
          <a:p>
            <a:r>
              <a:rPr lang="en-US" dirty="0" smtClean="0"/>
              <a:t>What do gifted students (and others) always ask?</a:t>
            </a:r>
          </a:p>
          <a:p>
            <a:r>
              <a:rPr lang="en-US" dirty="0" smtClean="0"/>
              <a:t>What are some ways to make math relevant to students?</a:t>
            </a:r>
          </a:p>
          <a:p>
            <a:r>
              <a:rPr lang="en-US" dirty="0" smtClean="0"/>
              <a:t>One Idea </a:t>
            </a:r>
            <a:br>
              <a:rPr lang="en-US" dirty="0" smtClean="0"/>
            </a:br>
            <a:r>
              <a:rPr lang="en-US" dirty="0" smtClean="0"/>
              <a:t>Adjusting the process or the learning environment</a:t>
            </a:r>
            <a:br>
              <a:rPr lang="en-US" dirty="0" smtClean="0"/>
            </a:br>
            <a:r>
              <a:rPr lang="en-US" dirty="0" smtClean="0"/>
              <a:t/>
            </a:r>
            <a:br>
              <a:rPr lang="en-US" dirty="0" smtClean="0"/>
            </a:br>
            <a:r>
              <a:rPr lang="en-US" dirty="0" err="1" smtClean="0"/>
              <a:t>NewsELA</a:t>
            </a:r>
            <a:endParaRPr lang="en-US" dirty="0" smtClean="0"/>
          </a:p>
          <a:p>
            <a:r>
              <a:rPr lang="en-US" dirty="0">
                <a:hlinkClick r:id="rId3"/>
              </a:rPr>
              <a:t>https://newsela.com/articles/#/</a:t>
            </a:r>
            <a:r>
              <a:rPr lang="en-US" dirty="0" smtClean="0">
                <a:hlinkClick r:id="rId3"/>
              </a:rPr>
              <a:t>subject/science-and-math</a:t>
            </a:r>
            <a:endParaRPr lang="en-US" dirty="0" smtClean="0"/>
          </a:p>
          <a:p>
            <a:r>
              <a:rPr lang="en-US" dirty="0" smtClean="0"/>
              <a:t>So many examples, so little time</a:t>
            </a:r>
          </a:p>
          <a:p>
            <a:pPr lvl="1"/>
            <a:r>
              <a:rPr lang="en-US" dirty="0" smtClean="0">
                <a:hlinkClick r:id="rId4"/>
              </a:rPr>
              <a:t>www.yummymath.com</a:t>
            </a:r>
            <a:endParaRPr lang="en-US" dirty="0" smtClean="0"/>
          </a:p>
          <a:p>
            <a:pPr lvl="1"/>
            <a:r>
              <a:rPr lang="en-US" dirty="0">
                <a:hlinkClick r:id="rId5"/>
              </a:rPr>
              <a:t>http://www.discoveryeducation.com</a:t>
            </a:r>
            <a:r>
              <a:rPr lang="en-US" dirty="0" smtClean="0">
                <a:hlinkClick r:id="rId5"/>
              </a:rPr>
              <a:t>/</a:t>
            </a:r>
            <a:endParaRPr lang="en-US" dirty="0" smtClean="0"/>
          </a:p>
          <a:p>
            <a:pPr lvl="1"/>
            <a:endParaRPr lang="en-US" dirty="0" smtClean="0"/>
          </a:p>
          <a:p>
            <a:pPr marL="0" indent="0">
              <a:buNone/>
            </a:pPr>
            <a:r>
              <a:rPr lang="en-US" dirty="0" smtClean="0"/>
              <a:t> </a:t>
            </a:r>
            <a:endParaRPr lang="en-US" dirty="0"/>
          </a:p>
        </p:txBody>
      </p:sp>
      <p:pic>
        <p:nvPicPr>
          <p:cNvPr id="4" name="Picture 3"/>
          <p:cNvPicPr>
            <a:picLocks noChangeAspect="1"/>
          </p:cNvPicPr>
          <p:nvPr/>
        </p:nvPicPr>
        <p:blipFill>
          <a:blip r:embed="rId6"/>
          <a:stretch>
            <a:fillRect/>
          </a:stretch>
        </p:blipFill>
        <p:spPr>
          <a:xfrm>
            <a:off x="8532812" y="4295775"/>
            <a:ext cx="3009900" cy="2257425"/>
          </a:xfrm>
          <a:prstGeom prst="rect">
            <a:avLst/>
          </a:prstGeom>
        </p:spPr>
      </p:pic>
    </p:spTree>
    <p:extLst>
      <p:ext uri="{BB962C8B-B14F-4D97-AF65-F5344CB8AC3E}">
        <p14:creationId xmlns:p14="http://schemas.microsoft.com/office/powerpoint/2010/main" val="25210843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anim calcmode="lin" valueType="num">
                                      <p:cBhvr>
                                        <p:cTn id="8" dur="2000" fill="hold"/>
                                        <p:tgtEl>
                                          <p:spTgt spid="3">
                                            <p:txEl>
                                              <p:pRg st="0" end="0"/>
                                            </p:txEl>
                                          </p:spTgt>
                                        </p:tgtEl>
                                        <p:attrNameLst>
                                          <p:attrName>ppt_w</p:attrName>
                                        </p:attrNameLst>
                                      </p:cBhvr>
                                      <p:tavLst>
                                        <p:tav tm="0" fmla="#ppt_w*sin(2.5*pi*$)">
                                          <p:val>
                                            <p:fltVal val="0"/>
                                          </p:val>
                                        </p:tav>
                                        <p:tav tm="100000">
                                          <p:val>
                                            <p:fltVal val="1"/>
                                          </p:val>
                                        </p:tav>
                                      </p:tavLst>
                                    </p:anim>
                                    <p:anim calcmode="lin" valueType="num">
                                      <p:cBhvr>
                                        <p:cTn id="9" dur="2000" fill="hold"/>
                                        <p:tgtEl>
                                          <p:spTgt spid="3">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45"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2000"/>
                                        <p:tgtEl>
                                          <p:spTgt spid="3">
                                            <p:txEl>
                                              <p:pRg st="1" end="1"/>
                                            </p:txEl>
                                          </p:spTgt>
                                        </p:tgtEl>
                                      </p:cBhvr>
                                    </p:animEffect>
                                    <p:anim calcmode="lin" valueType="num">
                                      <p:cBhvr>
                                        <p:cTn id="15" dur="2000" fill="hold"/>
                                        <p:tgtEl>
                                          <p:spTgt spid="3">
                                            <p:txEl>
                                              <p:pRg st="1" end="1"/>
                                            </p:txEl>
                                          </p:spTgt>
                                        </p:tgtEl>
                                        <p:attrNameLst>
                                          <p:attrName>ppt_w</p:attrName>
                                        </p:attrNameLst>
                                      </p:cBhvr>
                                      <p:tavLst>
                                        <p:tav tm="0" fmla="#ppt_w*sin(2.5*pi*$)">
                                          <p:val>
                                            <p:fltVal val="0"/>
                                          </p:val>
                                        </p:tav>
                                        <p:tav tm="100000">
                                          <p:val>
                                            <p:fltVal val="1"/>
                                          </p:val>
                                        </p:tav>
                                      </p:tavLst>
                                    </p:anim>
                                    <p:anim calcmode="lin" valueType="num">
                                      <p:cBhvr>
                                        <p:cTn id="16" dur="2000" fill="hold"/>
                                        <p:tgtEl>
                                          <p:spTgt spid="3">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45"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2000"/>
                                        <p:tgtEl>
                                          <p:spTgt spid="3">
                                            <p:txEl>
                                              <p:pRg st="2" end="2"/>
                                            </p:txEl>
                                          </p:spTgt>
                                        </p:tgtEl>
                                      </p:cBhvr>
                                    </p:animEffect>
                                    <p:anim calcmode="lin" valueType="num">
                                      <p:cBhvr>
                                        <p:cTn id="22" dur="2000" fill="hold"/>
                                        <p:tgtEl>
                                          <p:spTgt spid="3">
                                            <p:txEl>
                                              <p:pRg st="2" end="2"/>
                                            </p:txEl>
                                          </p:spTgt>
                                        </p:tgtEl>
                                        <p:attrNameLst>
                                          <p:attrName>ppt_w</p:attrName>
                                        </p:attrNameLst>
                                      </p:cBhvr>
                                      <p:tavLst>
                                        <p:tav tm="0" fmla="#ppt_w*sin(2.5*pi*$)">
                                          <p:val>
                                            <p:fltVal val="0"/>
                                          </p:val>
                                        </p:tav>
                                        <p:tav tm="100000">
                                          <p:val>
                                            <p:fltVal val="1"/>
                                          </p:val>
                                        </p:tav>
                                      </p:tavLst>
                                    </p:anim>
                                    <p:anim calcmode="lin" valueType="num">
                                      <p:cBhvr>
                                        <p:cTn id="23" dur="2000" fill="hold"/>
                                        <p:tgtEl>
                                          <p:spTgt spid="3">
                                            <p:txEl>
                                              <p:pRg st="2" end="2"/>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lstStyle/>
          <a:p>
            <a:r>
              <a:rPr lang="en-US" dirty="0"/>
              <a:t>File Name: Page035.pdf</a:t>
            </a:r>
          </a:p>
        </p:txBody>
      </p:sp>
      <p:pic>
        <p:nvPicPr>
          <p:cNvPr id="4" name="Picture 3"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86195" y="1676400"/>
            <a:ext cx="3417617" cy="4670959"/>
          </a:xfrm>
          <a:prstGeom prst="rect">
            <a:avLst/>
          </a:prstGeom>
        </p:spPr>
      </p:pic>
      <p:pic>
        <p:nvPicPr>
          <p:cNvPr id="5" name="Picture 4"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84461" y="1676400"/>
            <a:ext cx="3505551" cy="4693986"/>
          </a:xfrm>
          <a:prstGeom prst="rect">
            <a:avLst/>
          </a:prstGeom>
        </p:spPr>
      </p:pic>
      <p:pic>
        <p:nvPicPr>
          <p:cNvPr id="3" name="Picture 2"/>
          <p:cNvPicPr>
            <a:picLocks noChangeAspect="1"/>
          </p:cNvPicPr>
          <p:nvPr/>
        </p:nvPicPr>
        <p:blipFill>
          <a:blip r:embed="rId4"/>
          <a:stretch>
            <a:fillRect/>
          </a:stretch>
        </p:blipFill>
        <p:spPr>
          <a:xfrm>
            <a:off x="10132544" y="533400"/>
            <a:ext cx="1371719" cy="1365622"/>
          </a:xfrm>
          <a:prstGeom prst="rect">
            <a:avLst/>
          </a:prstGeom>
        </p:spPr>
      </p:pic>
    </p:spTree>
    <p:extLst>
      <p:ext uri="{BB962C8B-B14F-4D97-AF65-F5344CB8AC3E}">
        <p14:creationId xmlns:p14="http://schemas.microsoft.com/office/powerpoint/2010/main" val="15645886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1522414" y="381000"/>
            <a:ext cx="9601200" cy="1143000"/>
          </a:xfrm>
        </p:spPr>
        <p:txBody>
          <a:bodyPr/>
          <a:lstStyle/>
          <a:p>
            <a:r>
              <a:rPr lang="en-US" dirty="0"/>
              <a:t>File Name: Page035.pdf</a:t>
            </a:r>
          </a:p>
        </p:txBody>
      </p:sp>
      <p:pic>
        <p:nvPicPr>
          <p:cNvPr id="6" name="Picture 5"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2414" y="1609653"/>
            <a:ext cx="3729388" cy="5003182"/>
          </a:xfrm>
          <a:prstGeom prst="rect">
            <a:avLst/>
          </a:prstGeom>
        </p:spPr>
      </p:pic>
      <p:pic>
        <p:nvPicPr>
          <p:cNvPr id="7" name="Picture 6"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17850" y="1609653"/>
            <a:ext cx="3810362" cy="4980087"/>
          </a:xfrm>
          <a:prstGeom prst="rect">
            <a:avLst/>
          </a:prstGeom>
        </p:spPr>
      </p:pic>
      <p:pic>
        <p:nvPicPr>
          <p:cNvPr id="3" name="Picture 2"/>
          <p:cNvPicPr>
            <a:picLocks noChangeAspect="1"/>
          </p:cNvPicPr>
          <p:nvPr/>
        </p:nvPicPr>
        <p:blipFill>
          <a:blip r:embed="rId4"/>
          <a:stretch>
            <a:fillRect/>
          </a:stretch>
        </p:blipFill>
        <p:spPr>
          <a:xfrm>
            <a:off x="10134919" y="685800"/>
            <a:ext cx="1371719" cy="1365622"/>
          </a:xfrm>
          <a:prstGeom prst="rect">
            <a:avLst/>
          </a:prstGeom>
        </p:spPr>
      </p:pic>
    </p:spTree>
    <p:extLst>
      <p:ext uri="{BB962C8B-B14F-4D97-AF65-F5344CB8AC3E}">
        <p14:creationId xmlns:p14="http://schemas.microsoft.com/office/powerpoint/2010/main" val="37468900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13"/>
          <p:cNvSpPr>
            <a:spLocks noGrp="1"/>
          </p:cNvSpPr>
          <p:nvPr>
            <p:ph idx="1"/>
          </p:nvPr>
        </p:nvSpPr>
        <p:spPr/>
        <p:txBody>
          <a:bodyPr>
            <a:normAutofit/>
          </a:bodyPr>
          <a:lstStyle/>
          <a:p>
            <a:pPr marL="0" indent="0">
              <a:buNone/>
            </a:pPr>
            <a:r>
              <a:rPr lang="en-US" sz="2600" dirty="0"/>
              <a:t>File Page039.pdf</a:t>
            </a:r>
          </a:p>
          <a:p>
            <a:endParaRPr lang="en-US" sz="2600" dirty="0"/>
          </a:p>
          <a:p>
            <a:endParaRPr lang="en-US" sz="2600" dirty="0"/>
          </a:p>
          <a:p>
            <a:endParaRPr lang="en-US" sz="2600" dirty="0"/>
          </a:p>
        </p:txBody>
      </p:sp>
      <p:sp>
        <p:nvSpPr>
          <p:cNvPr id="13" name="Title 12"/>
          <p:cNvSpPr>
            <a:spLocks noGrp="1"/>
          </p:cNvSpPr>
          <p:nvPr>
            <p:ph type="title"/>
          </p:nvPr>
        </p:nvSpPr>
        <p:spPr/>
        <p:txBody>
          <a:bodyPr/>
          <a:lstStyle/>
          <a:p>
            <a:r>
              <a:rPr lang="en-US" dirty="0"/>
              <a:t>Possible Anchor Activity: Inchworm Measurement</a:t>
            </a:r>
          </a:p>
        </p:txBody>
      </p:sp>
      <p:pic>
        <p:nvPicPr>
          <p:cNvPr id="3" name="Picture 2"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75212" y="1219200"/>
            <a:ext cx="4035717" cy="5410200"/>
          </a:xfrm>
          <a:prstGeom prst="rect">
            <a:avLst/>
          </a:prstGeom>
        </p:spPr>
      </p:pic>
      <p:pic>
        <p:nvPicPr>
          <p:cNvPr id="4" name="Picture 3"/>
          <p:cNvPicPr>
            <a:picLocks noChangeAspect="1"/>
          </p:cNvPicPr>
          <p:nvPr/>
        </p:nvPicPr>
        <p:blipFill>
          <a:blip r:embed="rId3"/>
          <a:stretch>
            <a:fillRect/>
          </a:stretch>
        </p:blipFill>
        <p:spPr>
          <a:xfrm>
            <a:off x="10172378" y="544286"/>
            <a:ext cx="1371719" cy="1365622"/>
          </a:xfrm>
          <a:prstGeom prst="rect">
            <a:avLst/>
          </a:prstGeom>
        </p:spPr>
      </p:pic>
    </p:spTree>
    <p:extLst>
      <p:ext uri="{BB962C8B-B14F-4D97-AF65-F5344CB8AC3E}">
        <p14:creationId xmlns:p14="http://schemas.microsoft.com/office/powerpoint/2010/main" val="299170543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13"/>
          <p:cNvSpPr>
            <a:spLocks noGrp="1"/>
          </p:cNvSpPr>
          <p:nvPr>
            <p:ph idx="1"/>
          </p:nvPr>
        </p:nvSpPr>
        <p:spPr/>
        <p:txBody>
          <a:bodyPr>
            <a:normAutofit/>
          </a:bodyPr>
          <a:lstStyle/>
          <a:p>
            <a:pPr marL="0" indent="0">
              <a:buNone/>
            </a:pPr>
            <a:r>
              <a:rPr lang="en-US" sz="2600" dirty="0"/>
              <a:t>File: Page040.pdf</a:t>
            </a:r>
          </a:p>
          <a:p>
            <a:endParaRPr lang="en-US" sz="2600" dirty="0"/>
          </a:p>
          <a:p>
            <a:endParaRPr lang="en-US" sz="2600" dirty="0"/>
          </a:p>
          <a:p>
            <a:endParaRPr lang="en-US" sz="2600" dirty="0"/>
          </a:p>
          <a:p>
            <a:endParaRPr lang="en-US" sz="2600" dirty="0"/>
          </a:p>
        </p:txBody>
      </p:sp>
      <p:sp>
        <p:nvSpPr>
          <p:cNvPr id="13" name="Title 12"/>
          <p:cNvSpPr>
            <a:spLocks noGrp="1"/>
          </p:cNvSpPr>
          <p:nvPr>
            <p:ph type="title"/>
          </p:nvPr>
        </p:nvSpPr>
        <p:spPr/>
        <p:txBody>
          <a:bodyPr/>
          <a:lstStyle/>
          <a:p>
            <a:r>
              <a:rPr lang="en-US" dirty="0"/>
              <a:t>A Great Feat Assessment</a:t>
            </a:r>
          </a:p>
        </p:txBody>
      </p:sp>
      <p:pic>
        <p:nvPicPr>
          <p:cNvPr id="3" name="Picture 2"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08040" y="1643270"/>
            <a:ext cx="4586774" cy="5053473"/>
          </a:xfrm>
          <a:prstGeom prst="rect">
            <a:avLst/>
          </a:prstGeom>
        </p:spPr>
      </p:pic>
      <p:pic>
        <p:nvPicPr>
          <p:cNvPr id="4" name="Picture 3"/>
          <p:cNvPicPr>
            <a:picLocks noChangeAspect="1"/>
          </p:cNvPicPr>
          <p:nvPr/>
        </p:nvPicPr>
        <p:blipFill>
          <a:blip r:embed="rId3"/>
          <a:stretch>
            <a:fillRect/>
          </a:stretch>
        </p:blipFill>
        <p:spPr>
          <a:xfrm>
            <a:off x="10056752" y="615578"/>
            <a:ext cx="1371719" cy="1365622"/>
          </a:xfrm>
          <a:prstGeom prst="rect">
            <a:avLst/>
          </a:prstGeom>
        </p:spPr>
      </p:pic>
    </p:spTree>
    <p:extLst>
      <p:ext uri="{BB962C8B-B14F-4D97-AF65-F5344CB8AC3E}">
        <p14:creationId xmlns:p14="http://schemas.microsoft.com/office/powerpoint/2010/main" val="2677829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13"/>
          <p:cNvSpPr>
            <a:spLocks noGrp="1"/>
          </p:cNvSpPr>
          <p:nvPr>
            <p:ph idx="1"/>
          </p:nvPr>
        </p:nvSpPr>
        <p:spPr>
          <a:xfrm>
            <a:off x="1522414" y="1828800"/>
            <a:ext cx="9601200" cy="4800600"/>
          </a:xfrm>
        </p:spPr>
        <p:txBody>
          <a:bodyPr>
            <a:normAutofit/>
          </a:bodyPr>
          <a:lstStyle/>
          <a:p>
            <a:pPr marL="0" indent="0">
              <a:buNone/>
            </a:pPr>
            <a:r>
              <a:rPr lang="en-US" sz="2600" dirty="0"/>
              <a:t>What is the goal or the standard being addressed?</a:t>
            </a:r>
          </a:p>
          <a:p>
            <a:pPr marL="0" indent="0">
              <a:buNone/>
            </a:pPr>
            <a:r>
              <a:rPr lang="en-US" sz="2600" dirty="0"/>
              <a:t>	Perimeter</a:t>
            </a:r>
          </a:p>
          <a:p>
            <a:r>
              <a:rPr lang="en-US" sz="2600" dirty="0"/>
              <a:t>What do all students do?</a:t>
            </a:r>
          </a:p>
          <a:p>
            <a:pPr lvl="1"/>
            <a:r>
              <a:rPr lang="en-US" sz="2400" dirty="0"/>
              <a:t>Explore perimeter</a:t>
            </a:r>
          </a:p>
          <a:p>
            <a:pPr lvl="1"/>
            <a:r>
              <a:rPr lang="en-US" sz="2400" dirty="0"/>
              <a:t>Design a playground with 1000 feet of fence</a:t>
            </a:r>
          </a:p>
          <a:p>
            <a:pPr lvl="1"/>
            <a:r>
              <a:rPr lang="en-US" sz="2400" dirty="0"/>
              <a:t>Draw a model</a:t>
            </a:r>
          </a:p>
          <a:p>
            <a:r>
              <a:rPr lang="en-US" sz="2600" dirty="0"/>
              <a:t>Possible Anchor Activity</a:t>
            </a:r>
          </a:p>
          <a:p>
            <a:pPr lvl="1"/>
            <a:r>
              <a:rPr lang="en-US" sz="2400" dirty="0"/>
              <a:t>Students explore other shapes for playgrounds. Which shape will give the most room to play?</a:t>
            </a:r>
          </a:p>
          <a:p>
            <a:pPr marL="279082" lvl="1" indent="0">
              <a:buNone/>
            </a:pPr>
            <a:endParaRPr lang="en-US" sz="2400" dirty="0"/>
          </a:p>
        </p:txBody>
      </p:sp>
      <p:sp>
        <p:nvSpPr>
          <p:cNvPr id="13" name="Title 12"/>
          <p:cNvSpPr>
            <a:spLocks noGrp="1"/>
          </p:cNvSpPr>
          <p:nvPr>
            <p:ph type="title"/>
          </p:nvPr>
        </p:nvSpPr>
        <p:spPr/>
        <p:txBody>
          <a:bodyPr/>
          <a:lstStyle/>
          <a:p>
            <a:r>
              <a:rPr lang="en-US" dirty="0"/>
              <a:t>Kids Just Want To Play (Grades 3-5)</a:t>
            </a:r>
          </a:p>
        </p:txBody>
      </p:sp>
      <p:pic>
        <p:nvPicPr>
          <p:cNvPr id="3" name="Picture 2"/>
          <p:cNvPicPr>
            <a:picLocks noChangeAspect="1"/>
          </p:cNvPicPr>
          <p:nvPr/>
        </p:nvPicPr>
        <p:blipFill>
          <a:blip r:embed="rId2"/>
          <a:stretch>
            <a:fillRect/>
          </a:stretch>
        </p:blipFill>
        <p:spPr>
          <a:xfrm>
            <a:off x="10056752" y="533400"/>
            <a:ext cx="1371719" cy="1365622"/>
          </a:xfrm>
          <a:prstGeom prst="rect">
            <a:avLst/>
          </a:prstGeom>
        </p:spPr>
      </p:pic>
    </p:spTree>
    <p:extLst>
      <p:ext uri="{BB962C8B-B14F-4D97-AF65-F5344CB8AC3E}">
        <p14:creationId xmlns:p14="http://schemas.microsoft.com/office/powerpoint/2010/main" val="33024477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1522412" y="457200"/>
            <a:ext cx="9601200" cy="1143000"/>
          </a:xfrm>
        </p:spPr>
        <p:txBody>
          <a:bodyPr/>
          <a:lstStyle/>
          <a:p>
            <a:r>
              <a:rPr lang="en-US" dirty="0"/>
              <a:t>File: Page043.pdf</a:t>
            </a:r>
          </a:p>
        </p:txBody>
      </p:sp>
      <p:pic>
        <p:nvPicPr>
          <p:cNvPr id="5" name="Picture 4"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92609" y="526774"/>
            <a:ext cx="4353893" cy="6019800"/>
          </a:xfrm>
          <a:prstGeom prst="rect">
            <a:avLst/>
          </a:prstGeom>
        </p:spPr>
      </p:pic>
      <p:sp>
        <p:nvSpPr>
          <p:cNvPr id="8" name="Content Placeholder 13"/>
          <p:cNvSpPr>
            <a:spLocks noGrp="1"/>
          </p:cNvSpPr>
          <p:nvPr>
            <p:ph idx="1"/>
          </p:nvPr>
        </p:nvSpPr>
        <p:spPr>
          <a:xfrm>
            <a:off x="1522414" y="1828800"/>
            <a:ext cx="3970195" cy="4800600"/>
          </a:xfrm>
        </p:spPr>
        <p:txBody>
          <a:bodyPr>
            <a:normAutofit/>
          </a:bodyPr>
          <a:lstStyle/>
          <a:p>
            <a:pPr marL="0" indent="0">
              <a:buNone/>
            </a:pPr>
            <a:r>
              <a:rPr lang="en-US" sz="2600" dirty="0"/>
              <a:t>Cut Into strips</a:t>
            </a:r>
          </a:p>
          <a:p>
            <a:pPr marL="0" indent="0">
              <a:buNone/>
            </a:pPr>
            <a:r>
              <a:rPr lang="en-US" sz="2600" dirty="0"/>
              <a:t>Each Group has a slightly different task</a:t>
            </a:r>
          </a:p>
          <a:p>
            <a:pPr marL="0" indent="0">
              <a:buNone/>
            </a:pPr>
            <a:r>
              <a:rPr lang="en-US" sz="2600" dirty="0"/>
              <a:t>What do you notice about each task?</a:t>
            </a:r>
          </a:p>
          <a:p>
            <a:pPr marL="0" indent="0">
              <a:buNone/>
            </a:pPr>
            <a:r>
              <a:rPr lang="en-US" sz="2600" dirty="0"/>
              <a:t>When students are done in homogeneous groups, jigsaw to share.</a:t>
            </a:r>
          </a:p>
        </p:txBody>
      </p:sp>
      <p:pic>
        <p:nvPicPr>
          <p:cNvPr id="3" name="Picture 2"/>
          <p:cNvPicPr>
            <a:picLocks noChangeAspect="1"/>
          </p:cNvPicPr>
          <p:nvPr/>
        </p:nvPicPr>
        <p:blipFill>
          <a:blip r:embed="rId3"/>
          <a:stretch>
            <a:fillRect/>
          </a:stretch>
        </p:blipFill>
        <p:spPr>
          <a:xfrm>
            <a:off x="10065897" y="526774"/>
            <a:ext cx="1371719" cy="1365622"/>
          </a:xfrm>
          <a:prstGeom prst="rect">
            <a:avLst/>
          </a:prstGeom>
        </p:spPr>
      </p:pic>
    </p:spTree>
    <p:extLst>
      <p:ext uri="{BB962C8B-B14F-4D97-AF65-F5344CB8AC3E}">
        <p14:creationId xmlns:p14="http://schemas.microsoft.com/office/powerpoint/2010/main" val="1136317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lstStyle/>
          <a:p>
            <a:r>
              <a:rPr lang="en-US" dirty="0"/>
              <a:t>Kids Just Want to Play Peer Assessment</a:t>
            </a:r>
            <a:br>
              <a:rPr lang="en-US" dirty="0"/>
            </a:br>
            <a:r>
              <a:rPr lang="en-US" dirty="0"/>
              <a:t>File: Page044.pdf</a:t>
            </a:r>
          </a:p>
        </p:txBody>
      </p:sp>
      <p:pic>
        <p:nvPicPr>
          <p:cNvPr id="4" name="Picture 3"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84812" y="1295400"/>
            <a:ext cx="3864729" cy="5181600"/>
          </a:xfrm>
          <a:prstGeom prst="rect">
            <a:avLst/>
          </a:prstGeom>
        </p:spPr>
      </p:pic>
      <p:pic>
        <p:nvPicPr>
          <p:cNvPr id="3" name="Picture 2"/>
          <p:cNvPicPr>
            <a:picLocks noChangeAspect="1"/>
          </p:cNvPicPr>
          <p:nvPr/>
        </p:nvPicPr>
        <p:blipFill>
          <a:blip r:embed="rId3"/>
          <a:stretch>
            <a:fillRect/>
          </a:stretch>
        </p:blipFill>
        <p:spPr>
          <a:xfrm>
            <a:off x="9991230" y="612589"/>
            <a:ext cx="1371719" cy="1365622"/>
          </a:xfrm>
          <a:prstGeom prst="rect">
            <a:avLst/>
          </a:prstGeom>
        </p:spPr>
      </p:pic>
    </p:spTree>
    <p:extLst>
      <p:ext uri="{BB962C8B-B14F-4D97-AF65-F5344CB8AC3E}">
        <p14:creationId xmlns:p14="http://schemas.microsoft.com/office/powerpoint/2010/main" val="133746739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13"/>
          <p:cNvSpPr>
            <a:spLocks noGrp="1"/>
          </p:cNvSpPr>
          <p:nvPr>
            <p:ph idx="1"/>
          </p:nvPr>
        </p:nvSpPr>
        <p:spPr>
          <a:xfrm>
            <a:off x="1522414" y="1828800"/>
            <a:ext cx="9601200" cy="4800600"/>
          </a:xfrm>
        </p:spPr>
        <p:txBody>
          <a:bodyPr>
            <a:normAutofit/>
          </a:bodyPr>
          <a:lstStyle/>
          <a:p>
            <a:pPr marL="0" indent="0">
              <a:buNone/>
            </a:pPr>
            <a:r>
              <a:rPr lang="en-US" sz="2600" dirty="0"/>
              <a:t>What is the goal or the standard being addressed?</a:t>
            </a:r>
          </a:p>
          <a:p>
            <a:pPr marL="0" indent="0">
              <a:buNone/>
            </a:pPr>
            <a:r>
              <a:rPr lang="en-US" sz="2600" dirty="0"/>
              <a:t>	Volume and Surface Area </a:t>
            </a:r>
            <a:br>
              <a:rPr lang="en-US" sz="2600" dirty="0"/>
            </a:br>
            <a:r>
              <a:rPr lang="en-US" sz="2600" dirty="0"/>
              <a:t>             (Rectangular Prisms, Cylinders, and Cones)</a:t>
            </a:r>
          </a:p>
          <a:p>
            <a:r>
              <a:rPr lang="en-US" sz="2600" dirty="0"/>
              <a:t>What do all students do?</a:t>
            </a:r>
          </a:p>
          <a:p>
            <a:pPr lvl="1"/>
            <a:r>
              <a:rPr lang="en-US" sz="2400" dirty="0"/>
              <a:t>Receive 27 CM Cubes and asked to create a 3x3x3 cube</a:t>
            </a:r>
          </a:p>
          <a:p>
            <a:pPr lvl="1"/>
            <a:r>
              <a:rPr lang="en-US" sz="2400" dirty="0"/>
              <a:t>Discuss area, volume, and surface area</a:t>
            </a:r>
          </a:p>
          <a:p>
            <a:pPr lvl="1"/>
            <a:r>
              <a:rPr lang="en-US" sz="2400" dirty="0"/>
              <a:t>Draw a net of the cube</a:t>
            </a:r>
          </a:p>
          <a:p>
            <a:pPr lvl="1"/>
            <a:r>
              <a:rPr lang="en-US" sz="2400" dirty="0"/>
              <a:t>Brainstorm types of solid figures</a:t>
            </a:r>
          </a:p>
          <a:p>
            <a:r>
              <a:rPr lang="en-US" sz="2600" dirty="0"/>
              <a:t>Possible Anchor Activity</a:t>
            </a:r>
          </a:p>
          <a:p>
            <a:pPr lvl="1"/>
            <a:r>
              <a:rPr lang="en-US" sz="2400" dirty="0"/>
              <a:t>Working with Triangular Prisms</a:t>
            </a:r>
          </a:p>
          <a:p>
            <a:pPr marL="279082" lvl="1" indent="0">
              <a:buNone/>
            </a:pPr>
            <a:endParaRPr lang="en-US" sz="2400" dirty="0"/>
          </a:p>
        </p:txBody>
      </p:sp>
      <p:sp>
        <p:nvSpPr>
          <p:cNvPr id="13" name="Title 12"/>
          <p:cNvSpPr>
            <a:spLocks noGrp="1"/>
          </p:cNvSpPr>
          <p:nvPr>
            <p:ph type="title"/>
          </p:nvPr>
        </p:nvSpPr>
        <p:spPr/>
        <p:txBody>
          <a:bodyPr/>
          <a:lstStyle/>
          <a:p>
            <a:r>
              <a:rPr lang="en-US" dirty="0"/>
              <a:t>Rectangular Prisms, Cylinders, and Cones </a:t>
            </a:r>
            <a:br>
              <a:rPr lang="en-US" dirty="0"/>
            </a:br>
            <a:r>
              <a:rPr lang="en-US" dirty="0"/>
              <a:t>Grades 6-8</a:t>
            </a:r>
          </a:p>
        </p:txBody>
      </p:sp>
      <p:pic>
        <p:nvPicPr>
          <p:cNvPr id="3" name="Picture 2"/>
          <p:cNvPicPr>
            <a:picLocks noChangeAspect="1"/>
          </p:cNvPicPr>
          <p:nvPr/>
        </p:nvPicPr>
        <p:blipFill>
          <a:blip r:embed="rId2"/>
          <a:stretch>
            <a:fillRect/>
          </a:stretch>
        </p:blipFill>
        <p:spPr>
          <a:xfrm>
            <a:off x="10056752" y="566057"/>
            <a:ext cx="1371719" cy="1365622"/>
          </a:xfrm>
          <a:prstGeom prst="rect">
            <a:avLst/>
          </a:prstGeom>
        </p:spPr>
      </p:pic>
    </p:spTree>
    <p:extLst>
      <p:ext uri="{BB962C8B-B14F-4D97-AF65-F5344CB8AC3E}">
        <p14:creationId xmlns:p14="http://schemas.microsoft.com/office/powerpoint/2010/main" val="23697557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lstStyle/>
          <a:p>
            <a:endParaRPr lang="en-US" dirty="0"/>
          </a:p>
        </p:txBody>
      </p:sp>
      <p:pic>
        <p:nvPicPr>
          <p:cNvPr id="4" name="Picture 3"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2412" y="980606"/>
            <a:ext cx="4176466" cy="5420194"/>
          </a:xfrm>
          <a:prstGeom prst="rect">
            <a:avLst/>
          </a:prstGeom>
        </p:spPr>
      </p:pic>
      <p:sp>
        <p:nvSpPr>
          <p:cNvPr id="7" name="Content Placeholder 13"/>
          <p:cNvSpPr>
            <a:spLocks noGrp="1"/>
          </p:cNvSpPr>
          <p:nvPr>
            <p:ph idx="1"/>
          </p:nvPr>
        </p:nvSpPr>
        <p:spPr>
          <a:xfrm>
            <a:off x="1522414" y="1828800"/>
            <a:ext cx="3970195" cy="4800600"/>
          </a:xfrm>
        </p:spPr>
        <p:txBody>
          <a:bodyPr>
            <a:normAutofit/>
          </a:bodyPr>
          <a:lstStyle/>
          <a:p>
            <a:pPr marL="0" indent="0">
              <a:buNone/>
            </a:pPr>
            <a:r>
              <a:rPr lang="en-US" sz="2600" dirty="0">
                <a:solidFill>
                  <a:srgbClr val="FF0000"/>
                </a:solidFill>
              </a:rPr>
              <a:t>Above Grade Level </a:t>
            </a:r>
          </a:p>
          <a:p>
            <a:pPr marL="0" indent="0">
              <a:buNone/>
            </a:pPr>
            <a:r>
              <a:rPr lang="en-US" sz="2600" dirty="0"/>
              <a:t>Calculator</a:t>
            </a:r>
          </a:p>
          <a:p>
            <a:pPr marL="0" indent="0">
              <a:buNone/>
            </a:pPr>
            <a:r>
              <a:rPr lang="en-US" sz="2600" dirty="0"/>
              <a:t>30 or more cm cubes</a:t>
            </a:r>
          </a:p>
          <a:p>
            <a:pPr marL="0" indent="0">
              <a:buNone/>
            </a:pPr>
            <a:r>
              <a:rPr lang="en-US" sz="2600" dirty="0"/>
              <a:t>Scissors and Tape</a:t>
            </a:r>
          </a:p>
          <a:p>
            <a:pPr marL="0" indent="0">
              <a:buNone/>
            </a:pPr>
            <a:r>
              <a:rPr lang="en-US" sz="2600" dirty="0"/>
              <a:t>Analyzing.pdf</a:t>
            </a:r>
          </a:p>
          <a:p>
            <a:pPr marL="0" indent="0">
              <a:buNone/>
            </a:pPr>
            <a:r>
              <a:rPr lang="en-US" sz="2600" dirty="0"/>
              <a:t>Working.pdf</a:t>
            </a:r>
          </a:p>
          <a:p>
            <a:pPr marL="0" indent="0">
              <a:buNone/>
            </a:pPr>
            <a:r>
              <a:rPr lang="en-US" sz="2600" dirty="0"/>
              <a:t>Nets.pdf</a:t>
            </a:r>
          </a:p>
        </p:txBody>
      </p:sp>
      <p:pic>
        <p:nvPicPr>
          <p:cNvPr id="5" name="Picture 4"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86544" y="672493"/>
            <a:ext cx="4296292" cy="5877394"/>
          </a:xfrm>
          <a:prstGeom prst="rect">
            <a:avLst/>
          </a:prstGeom>
        </p:spPr>
      </p:pic>
      <p:pic>
        <p:nvPicPr>
          <p:cNvPr id="6" name="Picture 5"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37985" y="764811"/>
            <a:ext cx="4125025" cy="5785075"/>
          </a:xfrm>
          <a:prstGeom prst="rect">
            <a:avLst/>
          </a:prstGeom>
        </p:spPr>
      </p:pic>
      <p:pic>
        <p:nvPicPr>
          <p:cNvPr id="3" name="Picture 2"/>
          <p:cNvPicPr>
            <a:picLocks noChangeAspect="1"/>
          </p:cNvPicPr>
          <p:nvPr/>
        </p:nvPicPr>
        <p:blipFill>
          <a:blip r:embed="rId5"/>
          <a:stretch>
            <a:fillRect/>
          </a:stretch>
        </p:blipFill>
        <p:spPr>
          <a:xfrm>
            <a:off x="10056752" y="683379"/>
            <a:ext cx="1371719" cy="1365622"/>
          </a:xfrm>
          <a:prstGeom prst="rect">
            <a:avLst/>
          </a:prstGeom>
        </p:spPr>
      </p:pic>
    </p:spTree>
    <p:extLst>
      <p:ext uri="{BB962C8B-B14F-4D97-AF65-F5344CB8AC3E}">
        <p14:creationId xmlns:p14="http://schemas.microsoft.com/office/powerpoint/2010/main" val="3817598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lstStyle/>
          <a:p>
            <a:endParaRPr lang="en-US" dirty="0"/>
          </a:p>
        </p:txBody>
      </p:sp>
      <p:sp>
        <p:nvSpPr>
          <p:cNvPr id="7" name="Content Placeholder 13"/>
          <p:cNvSpPr>
            <a:spLocks noGrp="1"/>
          </p:cNvSpPr>
          <p:nvPr>
            <p:ph idx="1"/>
          </p:nvPr>
        </p:nvSpPr>
        <p:spPr>
          <a:xfrm>
            <a:off x="1522414" y="1828800"/>
            <a:ext cx="3970195" cy="4800600"/>
          </a:xfrm>
        </p:spPr>
        <p:txBody>
          <a:bodyPr>
            <a:normAutofit/>
          </a:bodyPr>
          <a:lstStyle/>
          <a:p>
            <a:pPr marL="0" indent="0">
              <a:buNone/>
            </a:pPr>
            <a:r>
              <a:rPr lang="en-US" sz="2600" dirty="0">
                <a:solidFill>
                  <a:srgbClr val="FF0000"/>
                </a:solidFill>
              </a:rPr>
              <a:t>On Grade Level</a:t>
            </a:r>
          </a:p>
          <a:p>
            <a:pPr marL="0" indent="0">
              <a:buNone/>
            </a:pPr>
            <a:r>
              <a:rPr lang="en-US" sz="2600" dirty="0"/>
              <a:t>Calculator</a:t>
            </a:r>
          </a:p>
          <a:p>
            <a:pPr marL="0" indent="0">
              <a:buNone/>
            </a:pPr>
            <a:r>
              <a:rPr lang="en-US" sz="2600" dirty="0"/>
              <a:t>30 or more cm cubes</a:t>
            </a:r>
          </a:p>
          <a:p>
            <a:pPr marL="0" indent="0">
              <a:buNone/>
            </a:pPr>
            <a:r>
              <a:rPr lang="en-US" sz="2600" dirty="0"/>
              <a:t>Scissors and Tape</a:t>
            </a:r>
          </a:p>
          <a:p>
            <a:pPr marL="0" indent="0">
              <a:buNone/>
            </a:pPr>
            <a:r>
              <a:rPr lang="en-US" sz="2600" dirty="0"/>
              <a:t>finding.pdf</a:t>
            </a:r>
          </a:p>
          <a:p>
            <a:pPr marL="0" indent="0">
              <a:buNone/>
            </a:pPr>
            <a:r>
              <a:rPr lang="en-US" sz="2600" dirty="0"/>
              <a:t>undrstndS.pdf</a:t>
            </a:r>
          </a:p>
          <a:p>
            <a:pPr marL="0" indent="0">
              <a:buNone/>
            </a:pPr>
            <a:r>
              <a:rPr lang="en-US" sz="2600" dirty="0"/>
              <a:t>nets.pdf</a:t>
            </a:r>
          </a:p>
        </p:txBody>
      </p:sp>
      <p:pic>
        <p:nvPicPr>
          <p:cNvPr id="3" name="Picture 2"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92608" y="510208"/>
            <a:ext cx="4470721" cy="6119191"/>
          </a:xfrm>
          <a:prstGeom prst="rect">
            <a:avLst/>
          </a:prstGeom>
        </p:spPr>
      </p:pic>
      <p:pic>
        <p:nvPicPr>
          <p:cNvPr id="8" name="Picture 7"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92608" y="500268"/>
            <a:ext cx="4525260" cy="6065406"/>
          </a:xfrm>
          <a:prstGeom prst="rect">
            <a:avLst/>
          </a:prstGeom>
        </p:spPr>
      </p:pic>
      <p:pic>
        <p:nvPicPr>
          <p:cNvPr id="6" name="Picture 5"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03684" y="500267"/>
            <a:ext cx="4125025" cy="5785075"/>
          </a:xfrm>
          <a:prstGeom prst="rect">
            <a:avLst/>
          </a:prstGeom>
        </p:spPr>
      </p:pic>
      <p:pic>
        <p:nvPicPr>
          <p:cNvPr id="4" name="Picture 3"/>
          <p:cNvPicPr>
            <a:picLocks noChangeAspect="1"/>
          </p:cNvPicPr>
          <p:nvPr/>
        </p:nvPicPr>
        <p:blipFill>
          <a:blip r:embed="rId5"/>
          <a:stretch>
            <a:fillRect/>
          </a:stretch>
        </p:blipFill>
        <p:spPr>
          <a:xfrm>
            <a:off x="10151580" y="566057"/>
            <a:ext cx="1371719" cy="1365622"/>
          </a:xfrm>
          <a:prstGeom prst="rect">
            <a:avLst/>
          </a:prstGeom>
        </p:spPr>
      </p:pic>
    </p:spTree>
    <p:extLst>
      <p:ext uri="{BB962C8B-B14F-4D97-AF65-F5344CB8AC3E}">
        <p14:creationId xmlns:p14="http://schemas.microsoft.com/office/powerpoint/2010/main" val="41300921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13"/>
          <p:cNvSpPr>
            <a:spLocks noGrp="1"/>
          </p:cNvSpPr>
          <p:nvPr>
            <p:ph idx="1"/>
          </p:nvPr>
        </p:nvSpPr>
        <p:spPr>
          <a:xfrm>
            <a:off x="1522414" y="1143000"/>
            <a:ext cx="9601200" cy="4191000"/>
          </a:xfrm>
        </p:spPr>
        <p:txBody>
          <a:bodyPr>
            <a:normAutofit/>
          </a:bodyPr>
          <a:lstStyle/>
          <a:p>
            <a:r>
              <a:rPr lang="en-US" sz="2800" dirty="0"/>
              <a:t>New Synapses are created with early sensory development</a:t>
            </a:r>
          </a:p>
          <a:p>
            <a:r>
              <a:rPr lang="en-US" sz="2800" dirty="0"/>
              <a:t>Eric Jensen, “Teaching With the Brain in Mind”</a:t>
            </a:r>
          </a:p>
          <a:p>
            <a:pPr lvl="1"/>
            <a:r>
              <a:rPr lang="en-US" sz="2600" dirty="0"/>
              <a:t>Children’s minds burn 225% the adult level of glucose</a:t>
            </a:r>
          </a:p>
          <a:p>
            <a:pPr lvl="1"/>
            <a:r>
              <a:rPr lang="en-US" sz="2600" dirty="0"/>
              <a:t>Keys: Stimulation, repetition, novelty</a:t>
            </a:r>
          </a:p>
          <a:p>
            <a:pPr lvl="1"/>
            <a:r>
              <a:rPr lang="en-US" sz="2600" dirty="0"/>
              <a:t>Without the keys, synapses are shed</a:t>
            </a:r>
          </a:p>
        </p:txBody>
      </p:sp>
      <p:sp>
        <p:nvSpPr>
          <p:cNvPr id="13" name="Title 12"/>
          <p:cNvSpPr>
            <a:spLocks noGrp="1"/>
          </p:cNvSpPr>
          <p:nvPr>
            <p:ph type="title"/>
          </p:nvPr>
        </p:nvSpPr>
        <p:spPr>
          <a:xfrm>
            <a:off x="1522414" y="-152400"/>
            <a:ext cx="9601200" cy="1143000"/>
          </a:xfrm>
        </p:spPr>
        <p:txBody>
          <a:bodyPr/>
          <a:lstStyle/>
          <a:p>
            <a:r>
              <a:rPr lang="en-US" dirty="0"/>
              <a:t>Brain Research</a:t>
            </a:r>
          </a:p>
        </p:txBody>
      </p:sp>
      <p:pic>
        <p:nvPicPr>
          <p:cNvPr id="3" name="Picture 2"/>
          <p:cNvPicPr>
            <a:picLocks noChangeAspect="1"/>
          </p:cNvPicPr>
          <p:nvPr/>
        </p:nvPicPr>
        <p:blipFill>
          <a:blip r:embed="rId2"/>
          <a:stretch>
            <a:fillRect/>
          </a:stretch>
        </p:blipFill>
        <p:spPr>
          <a:xfrm>
            <a:off x="3769953" y="3947100"/>
            <a:ext cx="3886202" cy="2910900"/>
          </a:xfrm>
          <a:prstGeom prst="rect">
            <a:avLst/>
          </a:prstGeom>
        </p:spPr>
      </p:pic>
    </p:spTree>
    <p:extLst>
      <p:ext uri="{BB962C8B-B14F-4D97-AF65-F5344CB8AC3E}">
        <p14:creationId xmlns:p14="http://schemas.microsoft.com/office/powerpoint/2010/main" val="6335215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4">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uiExpand="1" build="p"/>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lstStyle/>
          <a:p>
            <a:endParaRPr lang="en-US" dirty="0"/>
          </a:p>
        </p:txBody>
      </p:sp>
      <p:sp>
        <p:nvSpPr>
          <p:cNvPr id="7" name="Content Placeholder 13"/>
          <p:cNvSpPr>
            <a:spLocks noGrp="1"/>
          </p:cNvSpPr>
          <p:nvPr>
            <p:ph idx="1"/>
          </p:nvPr>
        </p:nvSpPr>
        <p:spPr>
          <a:xfrm>
            <a:off x="1522414" y="1828800"/>
            <a:ext cx="3970195" cy="4800600"/>
          </a:xfrm>
        </p:spPr>
        <p:txBody>
          <a:bodyPr>
            <a:normAutofit lnSpcReduction="10000"/>
          </a:bodyPr>
          <a:lstStyle/>
          <a:p>
            <a:pPr marL="0" indent="0">
              <a:buNone/>
            </a:pPr>
            <a:r>
              <a:rPr lang="en-US" sz="2600" dirty="0">
                <a:solidFill>
                  <a:srgbClr val="FF0000"/>
                </a:solidFill>
              </a:rPr>
              <a:t>Below Grade Level</a:t>
            </a:r>
          </a:p>
          <a:p>
            <a:pPr marL="0" indent="0">
              <a:buNone/>
            </a:pPr>
            <a:r>
              <a:rPr lang="en-US" sz="2600" dirty="0"/>
              <a:t>Teacher Support</a:t>
            </a:r>
          </a:p>
          <a:p>
            <a:pPr marL="0" indent="0">
              <a:buNone/>
            </a:pPr>
            <a:r>
              <a:rPr lang="en-US" sz="2600" dirty="0"/>
              <a:t>Calculator</a:t>
            </a:r>
          </a:p>
          <a:p>
            <a:pPr marL="0" indent="0">
              <a:buNone/>
            </a:pPr>
            <a:r>
              <a:rPr lang="en-US" sz="2600" dirty="0"/>
              <a:t>30 or more cm cubes</a:t>
            </a:r>
          </a:p>
          <a:p>
            <a:pPr marL="0" indent="0">
              <a:buNone/>
            </a:pPr>
            <a:r>
              <a:rPr lang="en-US" sz="2600" dirty="0"/>
              <a:t>Scissors and Tape</a:t>
            </a:r>
          </a:p>
          <a:p>
            <a:pPr marL="0" indent="0">
              <a:buNone/>
            </a:pPr>
            <a:r>
              <a:rPr lang="en-US" sz="2600" dirty="0"/>
              <a:t>Uncooked rice</a:t>
            </a:r>
          </a:p>
          <a:p>
            <a:pPr marL="0" indent="0">
              <a:buNone/>
            </a:pPr>
            <a:r>
              <a:rPr lang="en-US" sz="2600" dirty="0"/>
              <a:t>demnstrte.pdf</a:t>
            </a:r>
          </a:p>
          <a:p>
            <a:pPr marL="0" indent="0">
              <a:buNone/>
            </a:pPr>
            <a:r>
              <a:rPr lang="en-US" sz="2600" dirty="0"/>
              <a:t>undrstndV.pdf</a:t>
            </a:r>
          </a:p>
          <a:p>
            <a:pPr marL="0" indent="0">
              <a:buNone/>
            </a:pPr>
            <a:r>
              <a:rPr lang="en-US" sz="2600" dirty="0"/>
              <a:t>nets.pdf</a:t>
            </a:r>
          </a:p>
        </p:txBody>
      </p:sp>
      <p:pic>
        <p:nvPicPr>
          <p:cNvPr id="4" name="Picture 3"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13412" y="1235364"/>
            <a:ext cx="4043176" cy="5509894"/>
          </a:xfrm>
          <a:prstGeom prst="rect">
            <a:avLst/>
          </a:prstGeom>
        </p:spPr>
      </p:pic>
      <p:pic>
        <p:nvPicPr>
          <p:cNvPr id="5" name="Picture 4"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86205" y="533400"/>
            <a:ext cx="4556869" cy="6096000"/>
          </a:xfrm>
          <a:prstGeom prst="rect">
            <a:avLst/>
          </a:prstGeom>
        </p:spPr>
      </p:pic>
      <p:pic>
        <p:nvPicPr>
          <p:cNvPr id="6" name="Picture 5"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02126" y="688862"/>
            <a:ext cx="4340948" cy="6087893"/>
          </a:xfrm>
          <a:prstGeom prst="rect">
            <a:avLst/>
          </a:prstGeom>
        </p:spPr>
      </p:pic>
      <p:pic>
        <p:nvPicPr>
          <p:cNvPr id="3" name="Picture 2"/>
          <p:cNvPicPr>
            <a:picLocks noChangeAspect="1"/>
          </p:cNvPicPr>
          <p:nvPr/>
        </p:nvPicPr>
        <p:blipFill>
          <a:blip r:embed="rId5"/>
          <a:stretch>
            <a:fillRect/>
          </a:stretch>
        </p:blipFill>
        <p:spPr>
          <a:xfrm>
            <a:off x="10020115" y="688862"/>
            <a:ext cx="1371719" cy="1365622"/>
          </a:xfrm>
          <a:prstGeom prst="rect">
            <a:avLst/>
          </a:prstGeom>
        </p:spPr>
      </p:pic>
    </p:spTree>
    <p:extLst>
      <p:ext uri="{BB962C8B-B14F-4D97-AF65-F5344CB8AC3E}">
        <p14:creationId xmlns:p14="http://schemas.microsoft.com/office/powerpoint/2010/main" val="19264664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13"/>
          <p:cNvSpPr>
            <a:spLocks noGrp="1"/>
          </p:cNvSpPr>
          <p:nvPr>
            <p:ph idx="1"/>
          </p:nvPr>
        </p:nvSpPr>
        <p:spPr/>
        <p:txBody>
          <a:bodyPr>
            <a:normAutofit/>
          </a:bodyPr>
          <a:lstStyle/>
          <a:p>
            <a:pPr marL="0" indent="0">
              <a:buNone/>
            </a:pPr>
            <a:r>
              <a:rPr lang="en-US" sz="2600" dirty="0"/>
              <a:t>Page051.pdf</a:t>
            </a:r>
          </a:p>
          <a:p>
            <a:endParaRPr lang="en-US" sz="2600" dirty="0"/>
          </a:p>
          <a:p>
            <a:endParaRPr lang="en-US" sz="2600" dirty="0"/>
          </a:p>
          <a:p>
            <a:endParaRPr lang="en-US" sz="2600" dirty="0"/>
          </a:p>
        </p:txBody>
      </p:sp>
      <p:sp>
        <p:nvSpPr>
          <p:cNvPr id="13" name="Title 12"/>
          <p:cNvSpPr>
            <a:spLocks noGrp="1"/>
          </p:cNvSpPr>
          <p:nvPr>
            <p:ph type="title"/>
          </p:nvPr>
        </p:nvSpPr>
        <p:spPr/>
        <p:txBody>
          <a:bodyPr/>
          <a:lstStyle/>
          <a:p>
            <a:r>
              <a:rPr lang="en-US" dirty="0"/>
              <a:t>Tiered Assignment Assessment</a:t>
            </a:r>
          </a:p>
        </p:txBody>
      </p:sp>
      <p:pic>
        <p:nvPicPr>
          <p:cNvPr id="3" name="Picture 2"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56212" y="541568"/>
            <a:ext cx="4602367" cy="6087832"/>
          </a:xfrm>
          <a:prstGeom prst="rect">
            <a:avLst/>
          </a:prstGeom>
        </p:spPr>
      </p:pic>
      <p:pic>
        <p:nvPicPr>
          <p:cNvPr id="4" name="Picture 3"/>
          <p:cNvPicPr>
            <a:picLocks noChangeAspect="1"/>
          </p:cNvPicPr>
          <p:nvPr/>
        </p:nvPicPr>
        <p:blipFill>
          <a:blip r:embed="rId3"/>
          <a:stretch>
            <a:fillRect/>
          </a:stretch>
        </p:blipFill>
        <p:spPr>
          <a:xfrm>
            <a:off x="10071936" y="615578"/>
            <a:ext cx="1371719" cy="1365622"/>
          </a:xfrm>
          <a:prstGeom prst="rect">
            <a:avLst/>
          </a:prstGeom>
        </p:spPr>
      </p:pic>
    </p:spTree>
    <p:extLst>
      <p:ext uri="{BB962C8B-B14F-4D97-AF65-F5344CB8AC3E}">
        <p14:creationId xmlns:p14="http://schemas.microsoft.com/office/powerpoint/2010/main" val="2667972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13"/>
          <p:cNvSpPr>
            <a:spLocks noGrp="1"/>
          </p:cNvSpPr>
          <p:nvPr>
            <p:ph idx="1"/>
          </p:nvPr>
        </p:nvSpPr>
        <p:spPr>
          <a:xfrm>
            <a:off x="760412" y="1752600"/>
            <a:ext cx="9067800" cy="4800600"/>
          </a:xfrm>
        </p:spPr>
        <p:txBody>
          <a:bodyPr>
            <a:normAutofit fontScale="92500" lnSpcReduction="20000"/>
          </a:bodyPr>
          <a:lstStyle/>
          <a:p>
            <a:pPr marL="0" indent="0">
              <a:buNone/>
            </a:pPr>
            <a:r>
              <a:rPr lang="en-US" sz="2600" dirty="0"/>
              <a:t>What is the goal or the standard being addressed?</a:t>
            </a:r>
          </a:p>
          <a:p>
            <a:pPr marL="0" indent="0">
              <a:buNone/>
            </a:pPr>
            <a:r>
              <a:rPr lang="en-US" sz="2600" dirty="0"/>
              <a:t>	Dilations about the origin	</a:t>
            </a:r>
          </a:p>
          <a:p>
            <a:pPr marL="0" indent="0">
              <a:buNone/>
            </a:pPr>
            <a:r>
              <a:rPr lang="en-US" sz="2600" dirty="0"/>
              <a:t>What do all students do?</a:t>
            </a:r>
          </a:p>
          <a:p>
            <a:r>
              <a:rPr lang="en-US" sz="2600" dirty="0"/>
              <a:t>Discuss and explore dilation and scale</a:t>
            </a:r>
          </a:p>
          <a:p>
            <a:r>
              <a:rPr lang="en-US" sz="2600" dirty="0"/>
              <a:t>Work with images and dilations</a:t>
            </a:r>
          </a:p>
          <a:p>
            <a:pPr marL="0" indent="0">
              <a:buNone/>
            </a:pPr>
            <a:r>
              <a:rPr lang="en-US" sz="2600" dirty="0"/>
              <a:t>Possible Anchor Activities</a:t>
            </a:r>
          </a:p>
          <a:p>
            <a:r>
              <a:rPr lang="en-US" sz="2600" dirty="0"/>
              <a:t>Have several pictures and transparent grids available</a:t>
            </a:r>
          </a:p>
          <a:p>
            <a:r>
              <a:rPr lang="en-US" sz="2600" dirty="0"/>
              <a:t>Students use the grids to find the coordinates of points on the picture and use them to create enlarged or shrunken images</a:t>
            </a:r>
          </a:p>
          <a:p>
            <a:pPr lvl="1"/>
            <a:r>
              <a:rPr lang="en-US" sz="2400" dirty="0"/>
              <a:t>Explore what happens if different scales are used for x and y</a:t>
            </a:r>
          </a:p>
        </p:txBody>
      </p:sp>
      <p:sp>
        <p:nvSpPr>
          <p:cNvPr id="13" name="Title 12"/>
          <p:cNvSpPr>
            <a:spLocks noGrp="1"/>
          </p:cNvSpPr>
          <p:nvPr>
            <p:ph type="title"/>
          </p:nvPr>
        </p:nvSpPr>
        <p:spPr/>
        <p:txBody>
          <a:bodyPr/>
          <a:lstStyle/>
          <a:p>
            <a:r>
              <a:rPr lang="en-US" dirty="0"/>
              <a:t>Applying Dilations</a:t>
            </a:r>
            <a:br>
              <a:rPr lang="en-US" dirty="0"/>
            </a:br>
            <a:r>
              <a:rPr lang="en-US" dirty="0"/>
              <a:t>Grades 9-12</a:t>
            </a:r>
          </a:p>
        </p:txBody>
      </p:sp>
      <p:pic>
        <p:nvPicPr>
          <p:cNvPr id="3" name="Picture 2"/>
          <p:cNvPicPr>
            <a:picLocks noChangeAspect="1"/>
          </p:cNvPicPr>
          <p:nvPr/>
        </p:nvPicPr>
        <p:blipFill>
          <a:blip r:embed="rId2"/>
          <a:stretch>
            <a:fillRect/>
          </a:stretch>
        </p:blipFill>
        <p:spPr>
          <a:xfrm>
            <a:off x="10022507" y="533400"/>
            <a:ext cx="1371719" cy="1365622"/>
          </a:xfrm>
          <a:prstGeom prst="rect">
            <a:avLst/>
          </a:prstGeom>
        </p:spPr>
      </p:pic>
    </p:spTree>
    <p:extLst>
      <p:ext uri="{BB962C8B-B14F-4D97-AF65-F5344CB8AC3E}">
        <p14:creationId xmlns:p14="http://schemas.microsoft.com/office/powerpoint/2010/main" val="25759492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13"/>
          <p:cNvSpPr>
            <a:spLocks noGrp="1"/>
          </p:cNvSpPr>
          <p:nvPr>
            <p:ph idx="1"/>
          </p:nvPr>
        </p:nvSpPr>
        <p:spPr>
          <a:xfrm>
            <a:off x="1522414" y="1828800"/>
            <a:ext cx="4168496" cy="4191000"/>
          </a:xfrm>
        </p:spPr>
        <p:txBody>
          <a:bodyPr>
            <a:normAutofit/>
          </a:bodyPr>
          <a:lstStyle/>
          <a:p>
            <a:r>
              <a:rPr lang="en-US" sz="2600" dirty="0"/>
              <a:t>Graph Paper</a:t>
            </a:r>
          </a:p>
          <a:p>
            <a:r>
              <a:rPr lang="en-US" sz="2600" dirty="0"/>
              <a:t>Rulers</a:t>
            </a:r>
          </a:p>
          <a:p>
            <a:r>
              <a:rPr lang="en-US" sz="2600" dirty="0"/>
              <a:t>Doubled.pdf</a:t>
            </a:r>
          </a:p>
          <a:p>
            <a:r>
              <a:rPr lang="en-US" sz="2600" dirty="0"/>
              <a:t>Page055.pdf</a:t>
            </a:r>
          </a:p>
          <a:p>
            <a:r>
              <a:rPr lang="en-US" sz="2600" dirty="0"/>
              <a:t>Create dilated figures and investigate</a:t>
            </a:r>
          </a:p>
          <a:p>
            <a:endParaRPr lang="en-US" sz="2600" dirty="0"/>
          </a:p>
          <a:p>
            <a:endParaRPr lang="en-US" sz="2600" dirty="0"/>
          </a:p>
          <a:p>
            <a:endParaRPr lang="en-US" sz="2600" dirty="0"/>
          </a:p>
          <a:p>
            <a:endParaRPr lang="en-US" sz="2600" dirty="0"/>
          </a:p>
        </p:txBody>
      </p:sp>
      <p:sp>
        <p:nvSpPr>
          <p:cNvPr id="13" name="Title 12"/>
          <p:cNvSpPr>
            <a:spLocks noGrp="1"/>
          </p:cNvSpPr>
          <p:nvPr>
            <p:ph type="title"/>
          </p:nvPr>
        </p:nvSpPr>
        <p:spPr/>
        <p:txBody>
          <a:bodyPr>
            <a:normAutofit fontScale="90000"/>
          </a:bodyPr>
          <a:lstStyle/>
          <a:p>
            <a:r>
              <a:rPr lang="en-US" dirty="0"/>
              <a:t>Applying Dilations</a:t>
            </a:r>
            <a:br>
              <a:rPr lang="en-US" dirty="0"/>
            </a:br>
            <a:r>
              <a:rPr lang="en-US" dirty="0"/>
              <a:t>Grades 9-12</a:t>
            </a:r>
            <a:br>
              <a:rPr lang="en-US" dirty="0"/>
            </a:br>
            <a:r>
              <a:rPr lang="en-US" dirty="0"/>
              <a:t>Below Grade Level</a:t>
            </a:r>
          </a:p>
        </p:txBody>
      </p:sp>
      <p:pic>
        <p:nvPicPr>
          <p:cNvPr id="3" name="Picture 2"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37470" y="914400"/>
            <a:ext cx="3690742" cy="5796116"/>
          </a:xfrm>
          <a:prstGeom prst="rect">
            <a:avLst/>
          </a:prstGeom>
        </p:spPr>
      </p:pic>
      <p:pic>
        <p:nvPicPr>
          <p:cNvPr id="4" name="Picture 3"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84812" y="693054"/>
            <a:ext cx="4475244" cy="5958468"/>
          </a:xfrm>
          <a:prstGeom prst="rect">
            <a:avLst/>
          </a:prstGeom>
        </p:spPr>
      </p:pic>
      <p:pic>
        <p:nvPicPr>
          <p:cNvPr id="5" name="Picture 4"/>
          <p:cNvPicPr>
            <a:picLocks noChangeAspect="1"/>
          </p:cNvPicPr>
          <p:nvPr/>
        </p:nvPicPr>
        <p:blipFill>
          <a:blip r:embed="rId4"/>
          <a:stretch>
            <a:fillRect/>
          </a:stretch>
        </p:blipFill>
        <p:spPr>
          <a:xfrm>
            <a:off x="10274772" y="660397"/>
            <a:ext cx="1371719" cy="1365622"/>
          </a:xfrm>
          <a:prstGeom prst="rect">
            <a:avLst/>
          </a:prstGeom>
        </p:spPr>
      </p:pic>
    </p:spTree>
    <p:extLst>
      <p:ext uri="{BB962C8B-B14F-4D97-AF65-F5344CB8AC3E}">
        <p14:creationId xmlns:p14="http://schemas.microsoft.com/office/powerpoint/2010/main" val="26608386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13"/>
          <p:cNvSpPr>
            <a:spLocks noGrp="1"/>
          </p:cNvSpPr>
          <p:nvPr>
            <p:ph idx="1"/>
          </p:nvPr>
        </p:nvSpPr>
        <p:spPr>
          <a:xfrm>
            <a:off x="1522414" y="1828800"/>
            <a:ext cx="4168496" cy="4191000"/>
          </a:xfrm>
        </p:spPr>
        <p:txBody>
          <a:bodyPr>
            <a:normAutofit/>
          </a:bodyPr>
          <a:lstStyle/>
          <a:p>
            <a:r>
              <a:rPr lang="en-US" sz="2600" dirty="0"/>
              <a:t>Graph Paper</a:t>
            </a:r>
          </a:p>
          <a:p>
            <a:r>
              <a:rPr lang="en-US" sz="2600" dirty="0"/>
              <a:t>Rulers</a:t>
            </a:r>
          </a:p>
          <a:p>
            <a:r>
              <a:rPr lang="en-US" sz="2600" dirty="0"/>
              <a:t>boxed.pdf</a:t>
            </a:r>
          </a:p>
          <a:p>
            <a:r>
              <a:rPr lang="en-US" sz="2600" dirty="0"/>
              <a:t>Page055.pdf</a:t>
            </a:r>
          </a:p>
          <a:p>
            <a:r>
              <a:rPr lang="en-US" sz="2600" dirty="0"/>
              <a:t>Create dilated figures and investigate</a:t>
            </a:r>
          </a:p>
          <a:p>
            <a:endParaRPr lang="en-US" sz="2600" dirty="0"/>
          </a:p>
          <a:p>
            <a:endParaRPr lang="en-US" sz="2600" dirty="0"/>
          </a:p>
          <a:p>
            <a:endParaRPr lang="en-US" sz="2600" dirty="0"/>
          </a:p>
          <a:p>
            <a:endParaRPr lang="en-US" sz="2600" dirty="0"/>
          </a:p>
        </p:txBody>
      </p:sp>
      <p:sp>
        <p:nvSpPr>
          <p:cNvPr id="13" name="Title 12"/>
          <p:cNvSpPr>
            <a:spLocks noGrp="1"/>
          </p:cNvSpPr>
          <p:nvPr>
            <p:ph type="title"/>
          </p:nvPr>
        </p:nvSpPr>
        <p:spPr/>
        <p:txBody>
          <a:bodyPr>
            <a:normAutofit fontScale="90000"/>
          </a:bodyPr>
          <a:lstStyle/>
          <a:p>
            <a:r>
              <a:rPr lang="en-US" dirty="0"/>
              <a:t>Applying Dilations</a:t>
            </a:r>
            <a:br>
              <a:rPr lang="en-US" dirty="0"/>
            </a:br>
            <a:r>
              <a:rPr lang="en-US" dirty="0"/>
              <a:t>Grades 9-12</a:t>
            </a:r>
            <a:br>
              <a:rPr lang="en-US" dirty="0"/>
            </a:br>
            <a:r>
              <a:rPr lang="en-US" dirty="0"/>
              <a:t>On Grade Level</a:t>
            </a:r>
          </a:p>
        </p:txBody>
      </p:sp>
      <p:pic>
        <p:nvPicPr>
          <p:cNvPr id="5" name="Picture 4"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90910" y="533400"/>
            <a:ext cx="4137302" cy="5922706"/>
          </a:xfrm>
          <a:prstGeom prst="rect">
            <a:avLst/>
          </a:prstGeom>
        </p:spPr>
      </p:pic>
      <p:pic>
        <p:nvPicPr>
          <p:cNvPr id="4" name="Picture 3"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85793" y="533400"/>
            <a:ext cx="4475244" cy="5958468"/>
          </a:xfrm>
          <a:prstGeom prst="rect">
            <a:avLst/>
          </a:prstGeom>
        </p:spPr>
      </p:pic>
      <p:pic>
        <p:nvPicPr>
          <p:cNvPr id="3" name="Picture 2"/>
          <p:cNvPicPr>
            <a:picLocks noChangeAspect="1"/>
          </p:cNvPicPr>
          <p:nvPr/>
        </p:nvPicPr>
        <p:blipFill>
          <a:blip r:embed="rId4"/>
          <a:stretch>
            <a:fillRect/>
          </a:stretch>
        </p:blipFill>
        <p:spPr>
          <a:xfrm>
            <a:off x="10251048" y="500743"/>
            <a:ext cx="1371719" cy="1365622"/>
          </a:xfrm>
          <a:prstGeom prst="rect">
            <a:avLst/>
          </a:prstGeom>
        </p:spPr>
      </p:pic>
    </p:spTree>
    <p:extLst>
      <p:ext uri="{BB962C8B-B14F-4D97-AF65-F5344CB8AC3E}">
        <p14:creationId xmlns:p14="http://schemas.microsoft.com/office/powerpoint/2010/main" val="27561852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13"/>
          <p:cNvSpPr>
            <a:spLocks noGrp="1"/>
          </p:cNvSpPr>
          <p:nvPr>
            <p:ph idx="1"/>
          </p:nvPr>
        </p:nvSpPr>
        <p:spPr>
          <a:xfrm>
            <a:off x="1293812" y="1828800"/>
            <a:ext cx="4168496" cy="4191000"/>
          </a:xfrm>
        </p:spPr>
        <p:txBody>
          <a:bodyPr>
            <a:normAutofit/>
          </a:bodyPr>
          <a:lstStyle/>
          <a:p>
            <a:r>
              <a:rPr lang="en-US" sz="2600" dirty="0"/>
              <a:t>Graphing Calculator</a:t>
            </a:r>
          </a:p>
          <a:p>
            <a:r>
              <a:rPr lang="en-US" sz="2600" dirty="0"/>
              <a:t>plot.pdf</a:t>
            </a:r>
          </a:p>
          <a:p>
            <a:r>
              <a:rPr lang="en-US" sz="2600" dirty="0"/>
              <a:t>Page055.pdf</a:t>
            </a:r>
          </a:p>
          <a:p>
            <a:r>
              <a:rPr lang="en-US" sz="2600" dirty="0"/>
              <a:t>Create dilated figures and investigate</a:t>
            </a:r>
          </a:p>
          <a:p>
            <a:endParaRPr lang="en-US" sz="2600" dirty="0"/>
          </a:p>
          <a:p>
            <a:endParaRPr lang="en-US" sz="2600" dirty="0"/>
          </a:p>
          <a:p>
            <a:endParaRPr lang="en-US" sz="2600" dirty="0"/>
          </a:p>
          <a:p>
            <a:endParaRPr lang="en-US" sz="2600" dirty="0"/>
          </a:p>
        </p:txBody>
      </p:sp>
      <p:sp>
        <p:nvSpPr>
          <p:cNvPr id="13" name="Title 12"/>
          <p:cNvSpPr>
            <a:spLocks noGrp="1"/>
          </p:cNvSpPr>
          <p:nvPr>
            <p:ph type="title"/>
          </p:nvPr>
        </p:nvSpPr>
        <p:spPr>
          <a:xfrm>
            <a:off x="1293812" y="533400"/>
            <a:ext cx="9601200" cy="1143000"/>
          </a:xfrm>
        </p:spPr>
        <p:txBody>
          <a:bodyPr>
            <a:normAutofit fontScale="90000"/>
          </a:bodyPr>
          <a:lstStyle/>
          <a:p>
            <a:r>
              <a:rPr lang="en-US" dirty="0"/>
              <a:t>Applying Dilations</a:t>
            </a:r>
            <a:br>
              <a:rPr lang="en-US" dirty="0"/>
            </a:br>
            <a:r>
              <a:rPr lang="en-US" dirty="0"/>
              <a:t>Grades 9-12</a:t>
            </a:r>
            <a:br>
              <a:rPr lang="en-US" dirty="0"/>
            </a:br>
            <a:r>
              <a:rPr lang="en-US" dirty="0"/>
              <a:t>Above Grade Level</a:t>
            </a:r>
          </a:p>
        </p:txBody>
      </p:sp>
      <p:pic>
        <p:nvPicPr>
          <p:cNvPr id="3" name="Picture 2"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16462" y="533399"/>
            <a:ext cx="4511750" cy="6061587"/>
          </a:xfrm>
          <a:prstGeom prst="rect">
            <a:avLst/>
          </a:prstGeom>
        </p:spPr>
      </p:pic>
      <p:pic>
        <p:nvPicPr>
          <p:cNvPr id="4" name="Picture 3"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88251" y="259266"/>
            <a:ext cx="4475244" cy="5958468"/>
          </a:xfrm>
          <a:prstGeom prst="rect">
            <a:avLst/>
          </a:prstGeom>
        </p:spPr>
      </p:pic>
      <p:pic>
        <p:nvPicPr>
          <p:cNvPr id="5" name="Picture 4"/>
          <p:cNvPicPr>
            <a:picLocks noChangeAspect="1"/>
          </p:cNvPicPr>
          <p:nvPr/>
        </p:nvPicPr>
        <p:blipFill>
          <a:blip r:embed="rId4"/>
          <a:stretch>
            <a:fillRect/>
          </a:stretch>
        </p:blipFill>
        <p:spPr>
          <a:xfrm>
            <a:off x="10083692" y="533399"/>
            <a:ext cx="1371719" cy="1365622"/>
          </a:xfrm>
          <a:prstGeom prst="rect">
            <a:avLst/>
          </a:prstGeom>
        </p:spPr>
      </p:pic>
    </p:spTree>
    <p:extLst>
      <p:ext uri="{BB962C8B-B14F-4D97-AF65-F5344CB8AC3E}">
        <p14:creationId xmlns:p14="http://schemas.microsoft.com/office/powerpoint/2010/main" val="25833118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13"/>
          <p:cNvSpPr>
            <a:spLocks noGrp="1"/>
          </p:cNvSpPr>
          <p:nvPr>
            <p:ph idx="1"/>
          </p:nvPr>
        </p:nvSpPr>
        <p:spPr/>
        <p:txBody>
          <a:bodyPr>
            <a:normAutofit/>
          </a:bodyPr>
          <a:lstStyle/>
          <a:p>
            <a:pPr marL="0" indent="0">
              <a:buNone/>
            </a:pPr>
            <a:r>
              <a:rPr lang="en-US" sz="2600" dirty="0"/>
              <a:t>Closure</a:t>
            </a:r>
          </a:p>
          <a:p>
            <a:r>
              <a:rPr lang="en-US" sz="2600" dirty="0"/>
              <a:t>Regroup so that there are at least two students from each of the previous groups included in the new groups</a:t>
            </a:r>
          </a:p>
          <a:p>
            <a:r>
              <a:rPr lang="en-US" sz="2600" dirty="0"/>
              <a:t>Whole class discussion on dilation, scale, how scale relates to changes in perimeter and area</a:t>
            </a:r>
          </a:p>
          <a:p>
            <a:r>
              <a:rPr lang="en-US" sz="2600" dirty="0"/>
              <a:t>Connect scale factors such as 0.8 and how they could be used to multiply by a fraction</a:t>
            </a:r>
          </a:p>
          <a:p>
            <a:endParaRPr lang="en-US" sz="2600" dirty="0"/>
          </a:p>
          <a:p>
            <a:endParaRPr lang="en-US" sz="2600" dirty="0"/>
          </a:p>
          <a:p>
            <a:endParaRPr lang="en-US" sz="2600" dirty="0"/>
          </a:p>
          <a:p>
            <a:endParaRPr lang="en-US" sz="2600" dirty="0"/>
          </a:p>
          <a:p>
            <a:endParaRPr lang="en-US" sz="2600" dirty="0"/>
          </a:p>
        </p:txBody>
      </p:sp>
      <p:sp>
        <p:nvSpPr>
          <p:cNvPr id="13" name="Title 12"/>
          <p:cNvSpPr>
            <a:spLocks noGrp="1"/>
          </p:cNvSpPr>
          <p:nvPr>
            <p:ph type="title"/>
          </p:nvPr>
        </p:nvSpPr>
        <p:spPr/>
        <p:txBody>
          <a:bodyPr/>
          <a:lstStyle/>
          <a:p>
            <a:r>
              <a:rPr lang="en-US" dirty="0"/>
              <a:t>Applying Dilations</a:t>
            </a:r>
            <a:br>
              <a:rPr lang="en-US" dirty="0"/>
            </a:br>
            <a:r>
              <a:rPr lang="en-US" dirty="0"/>
              <a:t>Grades 9-12</a:t>
            </a:r>
          </a:p>
        </p:txBody>
      </p:sp>
      <p:pic>
        <p:nvPicPr>
          <p:cNvPr id="3" name="Picture 2"/>
          <p:cNvPicPr>
            <a:picLocks noChangeAspect="1"/>
          </p:cNvPicPr>
          <p:nvPr/>
        </p:nvPicPr>
        <p:blipFill>
          <a:blip r:embed="rId2"/>
          <a:stretch>
            <a:fillRect/>
          </a:stretch>
        </p:blipFill>
        <p:spPr>
          <a:xfrm>
            <a:off x="10056752" y="615578"/>
            <a:ext cx="1371719" cy="1365622"/>
          </a:xfrm>
          <a:prstGeom prst="rect">
            <a:avLst/>
          </a:prstGeom>
        </p:spPr>
      </p:pic>
    </p:spTree>
    <p:extLst>
      <p:ext uri="{BB962C8B-B14F-4D97-AF65-F5344CB8AC3E}">
        <p14:creationId xmlns:p14="http://schemas.microsoft.com/office/powerpoint/2010/main" val="4185951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13"/>
          <p:cNvSpPr>
            <a:spLocks noGrp="1"/>
          </p:cNvSpPr>
          <p:nvPr>
            <p:ph idx="1"/>
          </p:nvPr>
        </p:nvSpPr>
        <p:spPr>
          <a:xfrm>
            <a:off x="1522414" y="1828800"/>
            <a:ext cx="2590798" cy="4191000"/>
          </a:xfrm>
        </p:spPr>
        <p:txBody>
          <a:bodyPr>
            <a:normAutofit/>
          </a:bodyPr>
          <a:lstStyle/>
          <a:p>
            <a:pPr marL="0" indent="0">
              <a:buNone/>
            </a:pPr>
            <a:r>
              <a:rPr lang="en-US" sz="2600" dirty="0"/>
              <a:t>Assessment</a:t>
            </a:r>
          </a:p>
          <a:p>
            <a:pPr marL="0" indent="0">
              <a:buNone/>
            </a:pPr>
            <a:r>
              <a:rPr lang="en-US" sz="2600" dirty="0"/>
              <a:t>Page056.pdf</a:t>
            </a:r>
          </a:p>
          <a:p>
            <a:endParaRPr lang="en-US" sz="2600" dirty="0"/>
          </a:p>
          <a:p>
            <a:endParaRPr lang="en-US" sz="2600" dirty="0"/>
          </a:p>
          <a:p>
            <a:endParaRPr lang="en-US" sz="2600" dirty="0"/>
          </a:p>
          <a:p>
            <a:endParaRPr lang="en-US" sz="2600" dirty="0"/>
          </a:p>
          <a:p>
            <a:endParaRPr lang="en-US" sz="2600" dirty="0"/>
          </a:p>
        </p:txBody>
      </p:sp>
      <p:sp>
        <p:nvSpPr>
          <p:cNvPr id="13" name="Title 12"/>
          <p:cNvSpPr>
            <a:spLocks noGrp="1"/>
          </p:cNvSpPr>
          <p:nvPr>
            <p:ph type="title"/>
          </p:nvPr>
        </p:nvSpPr>
        <p:spPr/>
        <p:txBody>
          <a:bodyPr/>
          <a:lstStyle/>
          <a:p>
            <a:r>
              <a:rPr lang="en-US" dirty="0"/>
              <a:t>Applying Dilations</a:t>
            </a:r>
            <a:br>
              <a:rPr lang="en-US" dirty="0"/>
            </a:br>
            <a:r>
              <a:rPr lang="en-US" dirty="0"/>
              <a:t>Grades 9-12</a:t>
            </a:r>
          </a:p>
        </p:txBody>
      </p:sp>
      <p:pic>
        <p:nvPicPr>
          <p:cNvPr id="3" name="Picture 2"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61012" y="664064"/>
            <a:ext cx="4267200" cy="5943899"/>
          </a:xfrm>
          <a:prstGeom prst="rect">
            <a:avLst/>
          </a:prstGeom>
        </p:spPr>
      </p:pic>
      <p:pic>
        <p:nvPicPr>
          <p:cNvPr id="4" name="Picture 3"/>
          <p:cNvPicPr>
            <a:picLocks noChangeAspect="1"/>
          </p:cNvPicPr>
          <p:nvPr/>
        </p:nvPicPr>
        <p:blipFill>
          <a:blip r:embed="rId3"/>
          <a:stretch>
            <a:fillRect/>
          </a:stretch>
        </p:blipFill>
        <p:spPr>
          <a:xfrm>
            <a:off x="10056752" y="664064"/>
            <a:ext cx="1371719" cy="1365622"/>
          </a:xfrm>
          <a:prstGeom prst="rect">
            <a:avLst/>
          </a:prstGeom>
        </p:spPr>
      </p:pic>
    </p:spTree>
    <p:extLst>
      <p:ext uri="{BB962C8B-B14F-4D97-AF65-F5344CB8AC3E}">
        <p14:creationId xmlns:p14="http://schemas.microsoft.com/office/powerpoint/2010/main" val="63451033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13"/>
          <p:cNvSpPr>
            <a:spLocks noGrp="1"/>
          </p:cNvSpPr>
          <p:nvPr>
            <p:ph idx="1"/>
          </p:nvPr>
        </p:nvSpPr>
        <p:spPr>
          <a:xfrm>
            <a:off x="1522414" y="1371600"/>
            <a:ext cx="9601200" cy="5105400"/>
          </a:xfrm>
        </p:spPr>
        <p:txBody>
          <a:bodyPr>
            <a:normAutofit/>
          </a:bodyPr>
          <a:lstStyle/>
          <a:p>
            <a:endParaRPr lang="en-US" sz="2600" dirty="0"/>
          </a:p>
        </p:txBody>
      </p:sp>
      <p:sp>
        <p:nvSpPr>
          <p:cNvPr id="13" name="Title 12"/>
          <p:cNvSpPr>
            <a:spLocks noGrp="1"/>
          </p:cNvSpPr>
          <p:nvPr>
            <p:ph type="title"/>
          </p:nvPr>
        </p:nvSpPr>
        <p:spPr>
          <a:xfrm>
            <a:off x="1522414" y="0"/>
            <a:ext cx="9601200" cy="1143000"/>
          </a:xfrm>
        </p:spPr>
        <p:txBody>
          <a:bodyPr/>
          <a:lstStyle/>
          <a:p>
            <a:r>
              <a:rPr lang="en-US" dirty="0"/>
              <a:t>Leveled Questions</a:t>
            </a:r>
          </a:p>
        </p:txBody>
      </p:sp>
      <p:pic>
        <p:nvPicPr>
          <p:cNvPr id="3" name="Picture 2"/>
          <p:cNvPicPr>
            <a:picLocks noChangeAspect="1"/>
          </p:cNvPicPr>
          <p:nvPr/>
        </p:nvPicPr>
        <p:blipFill>
          <a:blip r:embed="rId2"/>
          <a:stretch>
            <a:fillRect/>
          </a:stretch>
        </p:blipFill>
        <p:spPr>
          <a:xfrm>
            <a:off x="9828212" y="619125"/>
            <a:ext cx="1504950" cy="1504950"/>
          </a:xfrm>
          <a:prstGeom prst="rect">
            <a:avLst/>
          </a:prstGeom>
        </p:spPr>
      </p:pic>
    </p:spTree>
    <p:extLst>
      <p:ext uri="{BB962C8B-B14F-4D97-AF65-F5344CB8AC3E}">
        <p14:creationId xmlns:p14="http://schemas.microsoft.com/office/powerpoint/2010/main" val="13993538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Adjusting the language of a question to the different levels of student readiness</a:t>
            </a:r>
          </a:p>
          <a:p>
            <a:r>
              <a:rPr lang="en-US" dirty="0"/>
              <a:t>Useful in small group, homogeneous settings (small groups or assignments)</a:t>
            </a:r>
          </a:p>
          <a:p>
            <a:endParaRPr lang="en-US" dirty="0"/>
          </a:p>
        </p:txBody>
      </p:sp>
      <p:sp>
        <p:nvSpPr>
          <p:cNvPr id="3" name="Title 2"/>
          <p:cNvSpPr>
            <a:spLocks noGrp="1"/>
          </p:cNvSpPr>
          <p:nvPr>
            <p:ph type="title"/>
          </p:nvPr>
        </p:nvSpPr>
        <p:spPr/>
        <p:txBody>
          <a:bodyPr/>
          <a:lstStyle/>
          <a:p>
            <a:r>
              <a:rPr lang="en-US" dirty="0"/>
              <a:t>Leveling Questions?</a:t>
            </a:r>
          </a:p>
        </p:txBody>
      </p:sp>
      <p:pic>
        <p:nvPicPr>
          <p:cNvPr id="5" name="Picture 4"/>
          <p:cNvPicPr>
            <a:picLocks noChangeAspect="1"/>
          </p:cNvPicPr>
          <p:nvPr/>
        </p:nvPicPr>
        <p:blipFill>
          <a:blip r:embed="rId2"/>
          <a:stretch>
            <a:fillRect/>
          </a:stretch>
        </p:blipFill>
        <p:spPr>
          <a:xfrm>
            <a:off x="10194867" y="533400"/>
            <a:ext cx="1300666" cy="1295400"/>
          </a:xfrm>
          <a:prstGeom prst="rect">
            <a:avLst/>
          </a:prstGeom>
        </p:spPr>
      </p:pic>
    </p:spTree>
    <p:extLst>
      <p:ext uri="{BB962C8B-B14F-4D97-AF65-F5344CB8AC3E}">
        <p14:creationId xmlns:p14="http://schemas.microsoft.com/office/powerpoint/2010/main" val="12156202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a:xfrm>
            <a:off x="2920893" y="914400"/>
            <a:ext cx="8251200" cy="1159200"/>
          </a:xfrm>
        </p:spPr>
        <p:txBody>
          <a:bodyPr>
            <a:normAutofit fontScale="77500" lnSpcReduction="20000"/>
          </a:bodyPr>
          <a:lstStyle/>
          <a:p>
            <a:pPr>
              <a:buNone/>
            </a:pPr>
            <a:r>
              <a:rPr lang="en-US" dirty="0"/>
              <a:t>This is generally considered to be conservative</a:t>
            </a:r>
          </a:p>
          <a:p>
            <a:pPr>
              <a:buNone/>
            </a:pPr>
            <a:endParaRPr lang="en-US" dirty="0"/>
          </a:p>
          <a:p>
            <a:pPr>
              <a:buNone/>
            </a:pPr>
            <a:r>
              <a:rPr lang="en-US" dirty="0"/>
              <a:t>In Reading</a:t>
            </a:r>
          </a:p>
        </p:txBody>
      </p:sp>
      <p:sp>
        <p:nvSpPr>
          <p:cNvPr id="4" name="Title 3"/>
          <p:cNvSpPr>
            <a:spLocks noGrp="1"/>
          </p:cNvSpPr>
          <p:nvPr>
            <p:ph type="title"/>
          </p:nvPr>
        </p:nvSpPr>
        <p:spPr>
          <a:xfrm>
            <a:off x="1372869" y="685800"/>
            <a:ext cx="10969943" cy="639763"/>
          </a:xfrm>
        </p:spPr>
        <p:txBody>
          <a:bodyPr>
            <a:normAutofit fontScale="90000"/>
          </a:bodyPr>
          <a:lstStyle/>
          <a:p>
            <a:pPr>
              <a:buNone/>
            </a:pPr>
            <a:r>
              <a:rPr lang="en-US" dirty="0"/>
              <a:t>Do I have to Differentiate?</a:t>
            </a:r>
            <a:br>
              <a:rPr lang="en-US" dirty="0"/>
            </a:br>
            <a:endParaRPr lang="en-US" dirty="0"/>
          </a:p>
        </p:txBody>
      </p:sp>
      <p:pic>
        <p:nvPicPr>
          <p:cNvPr id="1026" name="Picture 2"/>
          <p:cNvPicPr>
            <a:picLocks noGrp="1" noChangeAspect="1" noChangeArrowheads="1"/>
          </p:cNvPicPr>
          <p:nvPr>
            <p:ph idx="1"/>
          </p:nvPr>
        </p:nvPicPr>
        <p:blipFill>
          <a:blip r:embed="rId2" cstate="print"/>
          <a:srcRect l="10703" t="54542" r="36221" b="6735"/>
          <a:stretch>
            <a:fillRect/>
          </a:stretch>
        </p:blipFill>
        <p:spPr bwMode="auto">
          <a:xfrm>
            <a:off x="2360612" y="2057400"/>
            <a:ext cx="8097078" cy="3581400"/>
          </a:xfrm>
          <a:prstGeom prst="rect">
            <a:avLst/>
          </a:prstGeom>
          <a:noFill/>
          <a:ln w="9525">
            <a:noFill/>
            <a:miter lim="800000"/>
            <a:headEnd/>
            <a:tailEnd/>
          </a:ln>
        </p:spPr>
      </p:pic>
    </p:spTree>
    <p:extLst>
      <p:ext uri="{BB962C8B-B14F-4D97-AF65-F5344CB8AC3E}">
        <p14:creationId xmlns:p14="http://schemas.microsoft.com/office/powerpoint/2010/main" val="212201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diamond(in)">
                                      <p:cBhvr>
                                        <p:cTn id="7" dur="2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522414" y="533400"/>
            <a:ext cx="9601200" cy="609600"/>
          </a:xfrm>
        </p:spPr>
        <p:txBody>
          <a:bodyPr/>
          <a:lstStyle/>
          <a:p>
            <a:r>
              <a:rPr lang="en-US" dirty="0"/>
              <a:t>Depth of Knowledge</a:t>
            </a:r>
          </a:p>
        </p:txBody>
      </p:sp>
      <p:pic>
        <p:nvPicPr>
          <p:cNvPr id="1026" name="Picture 2" descr="http://eettbulletin.pbworks.com/f/1289505404/dok%20wheel.pn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226891" y="1143000"/>
            <a:ext cx="5584826" cy="5627458"/>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5" name="Object 4"/>
          <p:cNvGraphicFramePr>
            <a:graphicFrameLocks noChangeAspect="1"/>
          </p:cNvGraphicFramePr>
          <p:nvPr>
            <p:extLst/>
          </p:nvPr>
        </p:nvGraphicFramePr>
        <p:xfrm>
          <a:off x="7044164" y="656492"/>
          <a:ext cx="4186238" cy="5416550"/>
        </p:xfrm>
        <a:graphic>
          <a:graphicData uri="http://schemas.openxmlformats.org/presentationml/2006/ole">
            <mc:AlternateContent xmlns:mc="http://schemas.openxmlformats.org/markup-compatibility/2006">
              <mc:Choice xmlns:v="urn:schemas-microsoft-com:vml" Requires="v">
                <p:oleObj spid="_x0000_s2064" name="Acrobat Document" r:id="rId4" imgW="5829300" imgH="7543800" progId="AcroExch.Document.11">
                  <p:embed/>
                </p:oleObj>
              </mc:Choice>
              <mc:Fallback>
                <p:oleObj name="Acrobat Document" r:id="rId4" imgW="5829300" imgH="7543800" progId="AcroExch.Document.11">
                  <p:embed/>
                  <p:pic>
                    <p:nvPicPr>
                      <p:cNvPr id="5" name="Object 4"/>
                      <p:cNvPicPr/>
                      <p:nvPr/>
                    </p:nvPicPr>
                    <p:blipFill>
                      <a:blip r:embed="rId5"/>
                      <a:stretch>
                        <a:fillRect/>
                      </a:stretch>
                    </p:blipFill>
                    <p:spPr>
                      <a:xfrm>
                        <a:off x="7044164" y="656492"/>
                        <a:ext cx="4186238" cy="5416550"/>
                      </a:xfrm>
                      <a:prstGeom prst="rect">
                        <a:avLst/>
                      </a:prstGeom>
                    </p:spPr>
                  </p:pic>
                </p:oleObj>
              </mc:Fallback>
            </mc:AlternateContent>
          </a:graphicData>
        </a:graphic>
      </p:graphicFrame>
      <p:pic>
        <p:nvPicPr>
          <p:cNvPr id="2" name="Picture 1"/>
          <p:cNvPicPr>
            <a:picLocks noChangeAspect="1"/>
          </p:cNvPicPr>
          <p:nvPr/>
        </p:nvPicPr>
        <p:blipFill>
          <a:blip r:embed="rId6"/>
          <a:stretch>
            <a:fillRect/>
          </a:stretch>
        </p:blipFill>
        <p:spPr>
          <a:xfrm>
            <a:off x="10457811" y="111020"/>
            <a:ext cx="1418724" cy="1412980"/>
          </a:xfrm>
          <a:prstGeom prst="rect">
            <a:avLst/>
          </a:prstGeom>
        </p:spPr>
      </p:pic>
    </p:spTree>
    <p:extLst>
      <p:ext uri="{BB962C8B-B14F-4D97-AF65-F5344CB8AC3E}">
        <p14:creationId xmlns:p14="http://schemas.microsoft.com/office/powerpoint/2010/main" val="22403608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dirty="0"/>
          </a:p>
        </p:txBody>
      </p:sp>
      <p:graphicFrame>
        <p:nvGraphicFramePr>
          <p:cNvPr id="7" name="Content Placeholder 6"/>
          <p:cNvGraphicFramePr>
            <a:graphicFrameLocks noGrp="1" noChangeAspect="1"/>
          </p:cNvGraphicFramePr>
          <p:nvPr>
            <p:ph idx="1"/>
            <p:extLst/>
          </p:nvPr>
        </p:nvGraphicFramePr>
        <p:xfrm>
          <a:off x="1522414" y="914401"/>
          <a:ext cx="8318964" cy="5648678"/>
        </p:xfrm>
        <a:graphic>
          <a:graphicData uri="http://schemas.openxmlformats.org/presentationml/2006/ole">
            <mc:AlternateContent xmlns:mc="http://schemas.openxmlformats.org/markup-compatibility/2006">
              <mc:Choice xmlns:v="urn:schemas-microsoft-com:vml" Requires="v">
                <p:oleObj spid="_x0000_s3088" name="Document" r:id="rId3" imgW="9203645" imgH="6250218" progId="Word.Document.8">
                  <p:embed/>
                </p:oleObj>
              </mc:Choice>
              <mc:Fallback>
                <p:oleObj name="Document" r:id="rId3" imgW="9203645" imgH="6250218" progId="Word.Document.8">
                  <p:embed/>
                  <p:pic>
                    <p:nvPicPr>
                      <p:cNvPr id="7" name="Content Placeholder 6"/>
                      <p:cNvPicPr/>
                      <p:nvPr/>
                    </p:nvPicPr>
                    <p:blipFill>
                      <a:blip r:embed="rId4"/>
                      <a:stretch>
                        <a:fillRect/>
                      </a:stretch>
                    </p:blipFill>
                    <p:spPr>
                      <a:xfrm>
                        <a:off x="1522414" y="914401"/>
                        <a:ext cx="8318964" cy="5648678"/>
                      </a:xfrm>
                      <a:prstGeom prst="rect">
                        <a:avLst/>
                      </a:prstGeom>
                    </p:spPr>
                  </p:pic>
                </p:oleObj>
              </mc:Fallback>
            </mc:AlternateContent>
          </a:graphicData>
        </a:graphic>
      </p:graphicFrame>
      <p:pic>
        <p:nvPicPr>
          <p:cNvPr id="2" name="Picture 1"/>
          <p:cNvPicPr>
            <a:picLocks noChangeAspect="1"/>
          </p:cNvPicPr>
          <p:nvPr/>
        </p:nvPicPr>
        <p:blipFill>
          <a:blip r:embed="rId5"/>
          <a:stretch>
            <a:fillRect/>
          </a:stretch>
        </p:blipFill>
        <p:spPr>
          <a:xfrm>
            <a:off x="10027342" y="533400"/>
            <a:ext cx="1505843" cy="1499746"/>
          </a:xfrm>
          <a:prstGeom prst="rect">
            <a:avLst/>
          </a:prstGeom>
        </p:spPr>
      </p:pic>
    </p:spTree>
    <p:extLst>
      <p:ext uri="{BB962C8B-B14F-4D97-AF65-F5344CB8AC3E}">
        <p14:creationId xmlns:p14="http://schemas.microsoft.com/office/powerpoint/2010/main" val="22733167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lnSpcReduction="10000"/>
          </a:bodyPr>
          <a:lstStyle/>
          <a:p>
            <a:r>
              <a:rPr lang="en-US" dirty="0"/>
              <a:t>May already know the answers to questions</a:t>
            </a:r>
          </a:p>
          <a:p>
            <a:r>
              <a:rPr lang="en-US" dirty="0"/>
              <a:t>May need less repetition to learn</a:t>
            </a:r>
          </a:p>
          <a:p>
            <a:r>
              <a:rPr lang="en-US" dirty="0"/>
              <a:t>Consider sentence/question stems to create challenging questions</a:t>
            </a:r>
          </a:p>
          <a:p>
            <a:pPr lvl="1"/>
            <a:r>
              <a:rPr lang="en-US" dirty="0"/>
              <a:t>How many ways can you create/solve…?</a:t>
            </a:r>
          </a:p>
          <a:p>
            <a:pPr lvl="1"/>
            <a:r>
              <a:rPr lang="en-US" dirty="0"/>
              <a:t>What would happen if…?</a:t>
            </a:r>
          </a:p>
          <a:p>
            <a:pPr lvl="1"/>
            <a:r>
              <a:rPr lang="en-US" dirty="0"/>
              <a:t>Defend the best use of/strategy for…?</a:t>
            </a:r>
          </a:p>
          <a:p>
            <a:pPr lvl="1"/>
            <a:r>
              <a:rPr lang="en-US" dirty="0"/>
              <a:t>Evaluate your ideas for…?</a:t>
            </a:r>
          </a:p>
          <a:p>
            <a:pPr lvl="1"/>
            <a:r>
              <a:rPr lang="en-US" dirty="0"/>
              <a:t>Debate…</a:t>
            </a:r>
          </a:p>
          <a:p>
            <a:pPr lvl="1"/>
            <a:r>
              <a:rPr lang="en-US" dirty="0"/>
              <a:t>How can you improve…?</a:t>
            </a:r>
          </a:p>
          <a:p>
            <a:pPr lvl="1"/>
            <a:r>
              <a:rPr lang="en-US" dirty="0"/>
              <a:t>What is the likelihood...?</a:t>
            </a:r>
          </a:p>
          <a:p>
            <a:pPr lvl="1"/>
            <a:r>
              <a:rPr lang="en-US" dirty="0"/>
              <a:t>What are three ways to…?</a:t>
            </a:r>
          </a:p>
          <a:p>
            <a:pPr lvl="1"/>
            <a:r>
              <a:rPr lang="en-US" dirty="0"/>
              <a:t>Propose a solution/strategy to…?</a:t>
            </a:r>
          </a:p>
          <a:p>
            <a:endParaRPr lang="en-US" dirty="0"/>
          </a:p>
        </p:txBody>
      </p:sp>
      <p:sp>
        <p:nvSpPr>
          <p:cNvPr id="3" name="Title 2"/>
          <p:cNvSpPr>
            <a:spLocks noGrp="1"/>
          </p:cNvSpPr>
          <p:nvPr>
            <p:ph type="title"/>
          </p:nvPr>
        </p:nvSpPr>
        <p:spPr/>
        <p:txBody>
          <a:bodyPr/>
          <a:lstStyle/>
          <a:p>
            <a:r>
              <a:rPr lang="en-US" dirty="0"/>
              <a:t>Leveling Questions: Gifted, High Achieving</a:t>
            </a:r>
          </a:p>
        </p:txBody>
      </p:sp>
      <p:pic>
        <p:nvPicPr>
          <p:cNvPr id="5" name="Picture 4"/>
          <p:cNvPicPr>
            <a:picLocks noChangeAspect="1"/>
          </p:cNvPicPr>
          <p:nvPr/>
        </p:nvPicPr>
        <p:blipFill>
          <a:blip r:embed="rId2"/>
          <a:stretch>
            <a:fillRect/>
          </a:stretch>
        </p:blipFill>
        <p:spPr>
          <a:xfrm>
            <a:off x="9989690" y="533400"/>
            <a:ext cx="1505843" cy="1499746"/>
          </a:xfrm>
          <a:prstGeom prst="rect">
            <a:avLst/>
          </a:prstGeom>
        </p:spPr>
      </p:pic>
    </p:spTree>
    <p:extLst>
      <p:ext uri="{BB962C8B-B14F-4D97-AF65-F5344CB8AC3E}">
        <p14:creationId xmlns:p14="http://schemas.microsoft.com/office/powerpoint/2010/main" val="665355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522414" y="1828800"/>
            <a:ext cx="4343398" cy="4191000"/>
          </a:xfrm>
        </p:spPr>
        <p:txBody>
          <a:bodyPr/>
          <a:lstStyle/>
          <a:p>
            <a:pPr marL="457200" indent="-457200">
              <a:buFont typeface="+mj-lt"/>
              <a:buAutoNum type="arabicPeriod"/>
            </a:pPr>
            <a:r>
              <a:rPr lang="en-US" dirty="0"/>
              <a:t>Start with the whole class topic (on grade level question)</a:t>
            </a:r>
          </a:p>
          <a:p>
            <a:pPr marL="457200" indent="-457200">
              <a:buFont typeface="+mj-lt"/>
              <a:buAutoNum type="arabicPeriod"/>
            </a:pPr>
            <a:r>
              <a:rPr lang="en-US" dirty="0"/>
              <a:t>Open Up the Question</a:t>
            </a:r>
          </a:p>
          <a:p>
            <a:pPr marL="457200" indent="-457200">
              <a:buFont typeface="+mj-lt"/>
              <a:buAutoNum type="arabicPeriod"/>
            </a:pPr>
            <a:r>
              <a:rPr lang="en-US" dirty="0"/>
              <a:t>Narrow down the question</a:t>
            </a:r>
          </a:p>
          <a:p>
            <a:pPr marL="457200" indent="-457200">
              <a:buFont typeface="+mj-lt"/>
              <a:buAutoNum type="arabicPeriod"/>
            </a:pPr>
            <a:r>
              <a:rPr lang="en-US" dirty="0"/>
              <a:t>Add context to the language</a:t>
            </a:r>
          </a:p>
        </p:txBody>
      </p:sp>
      <p:sp>
        <p:nvSpPr>
          <p:cNvPr id="3" name="Title 2"/>
          <p:cNvSpPr>
            <a:spLocks noGrp="1"/>
          </p:cNvSpPr>
          <p:nvPr>
            <p:ph type="title"/>
          </p:nvPr>
        </p:nvSpPr>
        <p:spPr/>
        <p:txBody>
          <a:bodyPr/>
          <a:lstStyle/>
          <a:p>
            <a:r>
              <a:rPr lang="en-US" dirty="0"/>
              <a:t>General Steps for Using </a:t>
            </a:r>
            <a:br>
              <a:rPr lang="en-US" dirty="0"/>
            </a:br>
            <a:r>
              <a:rPr lang="en-US" dirty="0"/>
              <a:t>Leveled Questions to Differentiate</a:t>
            </a:r>
          </a:p>
        </p:txBody>
      </p:sp>
      <p:sp>
        <p:nvSpPr>
          <p:cNvPr id="5" name="Content Placeholder 1"/>
          <p:cNvSpPr txBox="1">
            <a:spLocks/>
          </p:cNvSpPr>
          <p:nvPr/>
        </p:nvSpPr>
        <p:spPr>
          <a:xfrm>
            <a:off x="5848984" y="1798320"/>
            <a:ext cx="5579428" cy="4678680"/>
          </a:xfrm>
          <a:prstGeom prst="rect">
            <a:avLst/>
          </a:prstGeom>
        </p:spPr>
        <p:txBody>
          <a:bodyPr vert="horz" lIns="91440" tIns="45720" rIns="91440" bIns="45720" rtlCol="0">
            <a:normAutofit lnSpcReduction="10000"/>
          </a:bodyPr>
          <a:lstStyle>
            <a:lvl1pPr marL="223838" indent="-223838" algn="l" defTabSz="914400" rtl="0" eaLnBrk="1" latinLnBrk="0" hangingPunct="1">
              <a:lnSpc>
                <a:spcPct val="90000"/>
              </a:lnSpc>
              <a:spcBef>
                <a:spcPts val="1800"/>
              </a:spcBef>
              <a:buClr>
                <a:schemeClr val="accent2"/>
              </a:buClr>
              <a:buFont typeface="Arial" pitchFamily="34" charset="0"/>
              <a:buChar char="•"/>
              <a:defRPr sz="2000" kern="1200">
                <a:solidFill>
                  <a:schemeClr val="tx1"/>
                </a:solidFill>
                <a:latin typeface="+mn-lt"/>
                <a:ea typeface="+mn-ea"/>
                <a:cs typeface="+mn-cs"/>
              </a:defRPr>
            </a:lvl1pPr>
            <a:lvl2pPr marL="502920" indent="-223838" algn="l" defTabSz="914400" rtl="0" eaLnBrk="1" latinLnBrk="0" hangingPunct="1">
              <a:lnSpc>
                <a:spcPct val="90000"/>
              </a:lnSpc>
              <a:spcBef>
                <a:spcPts val="800"/>
              </a:spcBef>
              <a:buClr>
                <a:schemeClr val="accent2"/>
              </a:buClr>
              <a:buFont typeface="Arial" pitchFamily="34" charset="0"/>
              <a:buChar char="–"/>
              <a:defRPr sz="1800" kern="1200">
                <a:solidFill>
                  <a:schemeClr val="tx1"/>
                </a:solidFill>
                <a:latin typeface="+mn-lt"/>
                <a:ea typeface="+mn-ea"/>
                <a:cs typeface="+mn-cs"/>
              </a:defRPr>
            </a:lvl2pPr>
            <a:lvl3pPr marL="741363" indent="-171450" algn="l" defTabSz="914400" rtl="0" eaLnBrk="1" latinLnBrk="0" hangingPunct="1">
              <a:lnSpc>
                <a:spcPct val="90000"/>
              </a:lnSpc>
              <a:spcBef>
                <a:spcPts val="600"/>
              </a:spcBef>
              <a:buClr>
                <a:schemeClr val="accent2"/>
              </a:buClr>
              <a:buFont typeface="Arial" pitchFamily="34" charset="0"/>
              <a:buChar char="•"/>
              <a:defRPr sz="1600" kern="1200">
                <a:solidFill>
                  <a:schemeClr val="tx1"/>
                </a:solidFill>
                <a:latin typeface="+mn-lt"/>
                <a:ea typeface="+mn-ea"/>
                <a:cs typeface="+mn-cs"/>
              </a:defRPr>
            </a:lvl3pPr>
            <a:lvl4pPr marL="966788" indent="-173038" algn="l" defTabSz="914400" rtl="0" eaLnBrk="1" latinLnBrk="0" hangingPunct="1">
              <a:lnSpc>
                <a:spcPct val="90000"/>
              </a:lnSpc>
              <a:spcBef>
                <a:spcPts val="600"/>
              </a:spcBef>
              <a:buClr>
                <a:schemeClr val="accent2"/>
              </a:buClr>
              <a:buFont typeface="Arial" pitchFamily="34" charset="0"/>
              <a:buChar char="–"/>
              <a:defRPr sz="1400" kern="1200">
                <a:solidFill>
                  <a:schemeClr val="tx1"/>
                </a:solidFill>
                <a:latin typeface="+mn-lt"/>
                <a:ea typeface="+mn-ea"/>
                <a:cs typeface="+mn-cs"/>
              </a:defRPr>
            </a:lvl4pPr>
            <a:lvl5pPr marL="1208088" indent="-173038" algn="l" defTabSz="914400" rtl="0" eaLnBrk="1" latinLnBrk="0" hangingPunct="1">
              <a:lnSpc>
                <a:spcPct val="90000"/>
              </a:lnSpc>
              <a:spcBef>
                <a:spcPts val="600"/>
              </a:spcBef>
              <a:buClr>
                <a:schemeClr val="accent2"/>
              </a:buClr>
              <a:buFont typeface="Arial" pitchFamily="34" charset="0"/>
              <a:buChar char="•"/>
              <a:defRPr sz="1400" kern="1200">
                <a:solidFill>
                  <a:schemeClr val="tx1"/>
                </a:solidFill>
                <a:latin typeface="+mn-lt"/>
                <a:ea typeface="+mn-ea"/>
                <a:cs typeface="+mn-cs"/>
              </a:defRPr>
            </a:lvl5pPr>
            <a:lvl6pPr marL="1444752" indent="-173736" algn="l" defTabSz="914400" rtl="0" eaLnBrk="1" latinLnBrk="0" hangingPunct="1">
              <a:lnSpc>
                <a:spcPct val="90000"/>
              </a:lnSpc>
              <a:spcBef>
                <a:spcPts val="600"/>
              </a:spcBef>
              <a:buClr>
                <a:schemeClr val="accent2"/>
              </a:buClr>
              <a:buFont typeface="Arial" pitchFamily="34" charset="0"/>
              <a:buChar char="–"/>
              <a:defRPr sz="1400" kern="1200" baseline="0">
                <a:solidFill>
                  <a:schemeClr val="tx1"/>
                </a:solidFill>
                <a:latin typeface="+mn-lt"/>
                <a:ea typeface="+mn-ea"/>
                <a:cs typeface="+mn-cs"/>
              </a:defRPr>
            </a:lvl6pPr>
            <a:lvl7pPr marL="1682496" indent="-173736" algn="l" defTabSz="914400" rtl="0" eaLnBrk="1" latinLnBrk="0" hangingPunct="1">
              <a:lnSpc>
                <a:spcPct val="90000"/>
              </a:lnSpc>
              <a:spcBef>
                <a:spcPts val="600"/>
              </a:spcBef>
              <a:buClr>
                <a:schemeClr val="accent2"/>
              </a:buClr>
              <a:buFont typeface="Arial" pitchFamily="34" charset="0"/>
              <a:buChar char="•"/>
              <a:defRPr sz="1400" kern="1200" baseline="0">
                <a:solidFill>
                  <a:schemeClr val="tx1"/>
                </a:solidFill>
                <a:latin typeface="+mn-lt"/>
                <a:ea typeface="+mn-ea"/>
                <a:cs typeface="+mn-cs"/>
              </a:defRPr>
            </a:lvl7pPr>
            <a:lvl8pPr marL="1920240" indent="-173736" algn="l" defTabSz="914400" rtl="0" eaLnBrk="1" latinLnBrk="0" hangingPunct="1">
              <a:lnSpc>
                <a:spcPct val="90000"/>
              </a:lnSpc>
              <a:spcBef>
                <a:spcPts val="600"/>
              </a:spcBef>
              <a:buClr>
                <a:schemeClr val="accent2"/>
              </a:buClr>
              <a:buFont typeface="Arial" pitchFamily="34" charset="0"/>
              <a:buChar char="–"/>
              <a:defRPr sz="1400" kern="1200" baseline="0">
                <a:solidFill>
                  <a:schemeClr val="tx1"/>
                </a:solidFill>
                <a:latin typeface="+mn-lt"/>
                <a:ea typeface="+mn-ea"/>
                <a:cs typeface="+mn-cs"/>
              </a:defRPr>
            </a:lvl8pPr>
            <a:lvl9pPr marL="2157984" indent="-173736" algn="l" defTabSz="914400" rtl="0" eaLnBrk="1" latinLnBrk="0" hangingPunct="1">
              <a:lnSpc>
                <a:spcPct val="90000"/>
              </a:lnSpc>
              <a:spcBef>
                <a:spcPts val="600"/>
              </a:spcBef>
              <a:buClr>
                <a:schemeClr val="accent2"/>
              </a:buClr>
              <a:buFont typeface="Arial" pitchFamily="34" charset="0"/>
              <a:buChar char="•"/>
              <a:defRPr sz="1400" kern="1200" baseline="0">
                <a:solidFill>
                  <a:schemeClr val="tx1"/>
                </a:solidFill>
                <a:latin typeface="+mn-lt"/>
                <a:ea typeface="+mn-ea"/>
                <a:cs typeface="+mn-cs"/>
              </a:defRPr>
            </a:lvl9pPr>
          </a:lstStyle>
          <a:p>
            <a:pPr marL="457200" indent="-457200">
              <a:buFont typeface="+mj-lt"/>
              <a:buAutoNum type="arabicPeriod"/>
            </a:pPr>
            <a:r>
              <a:rPr lang="en-US" dirty="0"/>
              <a:t>6+ ? = 10</a:t>
            </a:r>
          </a:p>
          <a:p>
            <a:pPr marL="457200" indent="-457200">
              <a:buFont typeface="+mj-lt"/>
              <a:buAutoNum type="arabicPeriod"/>
            </a:pPr>
            <a:r>
              <a:rPr lang="en-US" dirty="0"/>
              <a:t>Jon has 6 puppies. He wants to have 10 puppies. How many more puppies does he need to buy?</a:t>
            </a:r>
          </a:p>
          <a:p>
            <a:pPr marL="457200" indent="-457200">
              <a:buFont typeface="+mj-lt"/>
              <a:buAutoNum type="arabicPeriod"/>
            </a:pPr>
            <a:r>
              <a:rPr lang="en-US" dirty="0"/>
              <a:t>                                                  </a:t>
            </a:r>
            <a:r>
              <a:rPr lang="en-US" sz="2800" dirty="0"/>
              <a:t>? =</a:t>
            </a:r>
          </a:p>
          <a:p>
            <a:pPr marL="457200" indent="-457200">
              <a:buFont typeface="+mj-lt"/>
              <a:buAutoNum type="arabicPeriod"/>
            </a:pPr>
            <a:endParaRPr lang="en-US" sz="2800" dirty="0"/>
          </a:p>
          <a:p>
            <a:pPr marL="457200" indent="-457200">
              <a:buFont typeface="+mj-lt"/>
              <a:buAutoNum type="arabicPeriod"/>
            </a:pPr>
            <a:r>
              <a:rPr lang="en-US" sz="2400" dirty="0"/>
              <a:t>John has 6 puppies</a:t>
            </a:r>
            <a:r>
              <a:rPr lang="en-US" sz="2800" dirty="0"/>
              <a:t>     .</a:t>
            </a:r>
          </a:p>
          <a:p>
            <a:pPr marL="0" indent="0">
              <a:buNone/>
            </a:pPr>
            <a:r>
              <a:rPr lang="en-US" sz="2400" dirty="0"/>
              <a:t>He wants 10 puppies     .</a:t>
            </a:r>
          </a:p>
          <a:p>
            <a:pPr marL="0" indent="0">
              <a:buNone/>
            </a:pPr>
            <a:r>
              <a:rPr lang="en-US" sz="2400" dirty="0"/>
              <a:t>How many more puppies </a:t>
            </a:r>
            <a:br>
              <a:rPr lang="en-US" sz="2400" dirty="0"/>
            </a:br>
            <a:r>
              <a:rPr lang="en-US" sz="2400" dirty="0"/>
              <a:t>does he need to buy? </a:t>
            </a:r>
            <a:endParaRPr lang="en-US" sz="1800" dirty="0"/>
          </a:p>
        </p:txBody>
      </p:sp>
      <p:sp>
        <p:nvSpPr>
          <p:cNvPr id="6" name="Oval 5"/>
          <p:cNvSpPr/>
          <p:nvPr/>
        </p:nvSpPr>
        <p:spPr>
          <a:xfrm>
            <a:off x="6323014" y="3205353"/>
            <a:ext cx="380998" cy="342900"/>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dirty="0"/>
          </a:p>
        </p:txBody>
      </p:sp>
      <p:sp>
        <p:nvSpPr>
          <p:cNvPr id="7" name="Oval 6"/>
          <p:cNvSpPr/>
          <p:nvPr/>
        </p:nvSpPr>
        <p:spPr>
          <a:xfrm>
            <a:off x="6818313" y="3208401"/>
            <a:ext cx="380998" cy="342900"/>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dirty="0"/>
          </a:p>
        </p:txBody>
      </p:sp>
      <p:sp>
        <p:nvSpPr>
          <p:cNvPr id="8" name="Oval 7"/>
          <p:cNvSpPr/>
          <p:nvPr/>
        </p:nvSpPr>
        <p:spPr>
          <a:xfrm>
            <a:off x="7275513" y="3189351"/>
            <a:ext cx="380998" cy="342900"/>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dirty="0"/>
          </a:p>
        </p:txBody>
      </p:sp>
      <p:sp>
        <p:nvSpPr>
          <p:cNvPr id="9" name="Oval 8"/>
          <p:cNvSpPr/>
          <p:nvPr/>
        </p:nvSpPr>
        <p:spPr>
          <a:xfrm>
            <a:off x="7781448" y="3200781"/>
            <a:ext cx="380998" cy="342900"/>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dirty="0"/>
          </a:p>
        </p:txBody>
      </p:sp>
      <p:sp>
        <p:nvSpPr>
          <p:cNvPr id="10" name="Oval 9"/>
          <p:cNvSpPr/>
          <p:nvPr/>
        </p:nvSpPr>
        <p:spPr>
          <a:xfrm>
            <a:off x="8228012" y="3208401"/>
            <a:ext cx="380998" cy="342900"/>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dirty="0"/>
          </a:p>
        </p:txBody>
      </p:sp>
      <p:sp>
        <p:nvSpPr>
          <p:cNvPr id="11" name="Oval 10"/>
          <p:cNvSpPr/>
          <p:nvPr/>
        </p:nvSpPr>
        <p:spPr>
          <a:xfrm>
            <a:off x="8744583" y="3200781"/>
            <a:ext cx="380998" cy="342900"/>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dirty="0"/>
          </a:p>
        </p:txBody>
      </p:sp>
      <p:sp>
        <p:nvSpPr>
          <p:cNvPr id="12" name="Plus 11"/>
          <p:cNvSpPr/>
          <p:nvPr/>
        </p:nvSpPr>
        <p:spPr>
          <a:xfrm>
            <a:off x="9261154" y="3124200"/>
            <a:ext cx="609600" cy="473202"/>
          </a:xfrm>
          <a:prstGeom prst="mathPlus">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dirty="0"/>
          </a:p>
        </p:txBody>
      </p:sp>
      <p:sp>
        <p:nvSpPr>
          <p:cNvPr id="13" name="Oval 12"/>
          <p:cNvSpPr/>
          <p:nvPr/>
        </p:nvSpPr>
        <p:spPr>
          <a:xfrm>
            <a:off x="8244845" y="3754755"/>
            <a:ext cx="380998" cy="342900"/>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dirty="0"/>
          </a:p>
        </p:txBody>
      </p:sp>
      <p:sp>
        <p:nvSpPr>
          <p:cNvPr id="14" name="Oval 13"/>
          <p:cNvSpPr/>
          <p:nvPr/>
        </p:nvSpPr>
        <p:spPr>
          <a:xfrm>
            <a:off x="8740144" y="3757803"/>
            <a:ext cx="380998" cy="342900"/>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dirty="0"/>
          </a:p>
        </p:txBody>
      </p:sp>
      <p:sp>
        <p:nvSpPr>
          <p:cNvPr id="15" name="Oval 14"/>
          <p:cNvSpPr/>
          <p:nvPr/>
        </p:nvSpPr>
        <p:spPr>
          <a:xfrm>
            <a:off x="9197344" y="3738753"/>
            <a:ext cx="380998" cy="342900"/>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dirty="0"/>
          </a:p>
        </p:txBody>
      </p:sp>
      <p:sp>
        <p:nvSpPr>
          <p:cNvPr id="16" name="Oval 15"/>
          <p:cNvSpPr/>
          <p:nvPr/>
        </p:nvSpPr>
        <p:spPr>
          <a:xfrm>
            <a:off x="9703279" y="3750183"/>
            <a:ext cx="380998" cy="342900"/>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dirty="0"/>
          </a:p>
        </p:txBody>
      </p:sp>
      <p:sp>
        <p:nvSpPr>
          <p:cNvPr id="17" name="Oval 16"/>
          <p:cNvSpPr/>
          <p:nvPr/>
        </p:nvSpPr>
        <p:spPr>
          <a:xfrm>
            <a:off x="10149843" y="3757803"/>
            <a:ext cx="380998" cy="342900"/>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dirty="0"/>
          </a:p>
        </p:txBody>
      </p:sp>
      <p:sp>
        <p:nvSpPr>
          <p:cNvPr id="18" name="Oval 17"/>
          <p:cNvSpPr/>
          <p:nvPr/>
        </p:nvSpPr>
        <p:spPr>
          <a:xfrm>
            <a:off x="10666414" y="3750183"/>
            <a:ext cx="380998" cy="342900"/>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dirty="0"/>
          </a:p>
        </p:txBody>
      </p:sp>
      <p:sp>
        <p:nvSpPr>
          <p:cNvPr id="23" name="Oval 22"/>
          <p:cNvSpPr/>
          <p:nvPr/>
        </p:nvSpPr>
        <p:spPr>
          <a:xfrm>
            <a:off x="7258819" y="3757803"/>
            <a:ext cx="380998" cy="342900"/>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dirty="0"/>
          </a:p>
        </p:txBody>
      </p:sp>
      <p:sp>
        <p:nvSpPr>
          <p:cNvPr id="24" name="Oval 23"/>
          <p:cNvSpPr/>
          <p:nvPr/>
        </p:nvSpPr>
        <p:spPr>
          <a:xfrm>
            <a:off x="7775390" y="3750183"/>
            <a:ext cx="380998" cy="342900"/>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dirty="0"/>
          </a:p>
        </p:txBody>
      </p:sp>
      <p:sp>
        <p:nvSpPr>
          <p:cNvPr id="25" name="Oval 24"/>
          <p:cNvSpPr/>
          <p:nvPr/>
        </p:nvSpPr>
        <p:spPr>
          <a:xfrm>
            <a:off x="6306320" y="3737991"/>
            <a:ext cx="380998" cy="342900"/>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dirty="0"/>
          </a:p>
        </p:txBody>
      </p:sp>
      <p:sp>
        <p:nvSpPr>
          <p:cNvPr id="26" name="Oval 25"/>
          <p:cNvSpPr/>
          <p:nvPr/>
        </p:nvSpPr>
        <p:spPr>
          <a:xfrm>
            <a:off x="6801619" y="3741039"/>
            <a:ext cx="380998" cy="342900"/>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dirty="0"/>
          </a:p>
        </p:txBody>
      </p:sp>
      <p:pic>
        <p:nvPicPr>
          <p:cNvPr id="3076" name="Picture 4" descr="http://images.clipartpanda.com/puppy-clipart-puppy-clip-art_140003982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241278" y="4329112"/>
            <a:ext cx="441124" cy="547688"/>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4" descr="http://images.clipartpanda.com/puppy-clipart-puppy-clip-art_140003982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990012" y="4876800"/>
            <a:ext cx="441124" cy="547688"/>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4" descr="http://images.clipartpanda.com/puppy-clipart-puppy-clip-art_140003982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578041" y="5424488"/>
            <a:ext cx="441124" cy="547688"/>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p:cNvPicPr>
            <a:picLocks noChangeAspect="1"/>
          </p:cNvPicPr>
          <p:nvPr/>
        </p:nvPicPr>
        <p:blipFill>
          <a:blip r:embed="rId3"/>
          <a:stretch>
            <a:fillRect/>
          </a:stretch>
        </p:blipFill>
        <p:spPr>
          <a:xfrm>
            <a:off x="10019165" y="520823"/>
            <a:ext cx="1505843" cy="1499746"/>
          </a:xfrm>
          <a:prstGeom prst="rect">
            <a:avLst/>
          </a:prstGeom>
        </p:spPr>
      </p:pic>
    </p:spTree>
    <p:extLst>
      <p:ext uri="{BB962C8B-B14F-4D97-AF65-F5344CB8AC3E}">
        <p14:creationId xmlns:p14="http://schemas.microsoft.com/office/powerpoint/2010/main" val="26576923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Overview</a:t>
            </a:r>
          </a:p>
          <a:p>
            <a:pPr lvl="1"/>
            <a:r>
              <a:rPr lang="en-US" dirty="0"/>
              <a:t>Students observe as the teacher takes an unknown number of objects from a total group of counted objects.  The students then figure out the number of missing objects.</a:t>
            </a:r>
          </a:p>
          <a:p>
            <a:pPr lvl="1"/>
            <a:r>
              <a:rPr lang="en-US" dirty="0"/>
              <a:t>Students work in pairs to hide an unknown number of objects from a known total to design problems with missing addends.</a:t>
            </a:r>
          </a:p>
          <a:p>
            <a:pPr lvl="1"/>
            <a:r>
              <a:rPr lang="en-US" dirty="0"/>
              <a:t>Students work in groups based on proficiency to answer leveled questions about on their skills to reinforce and extend knowledge about missing addends.</a:t>
            </a:r>
          </a:p>
        </p:txBody>
      </p:sp>
      <p:sp>
        <p:nvSpPr>
          <p:cNvPr id="3" name="Title 2"/>
          <p:cNvSpPr>
            <a:spLocks noGrp="1"/>
          </p:cNvSpPr>
          <p:nvPr>
            <p:ph type="title"/>
          </p:nvPr>
        </p:nvSpPr>
        <p:spPr/>
        <p:txBody>
          <a:bodyPr/>
          <a:lstStyle/>
          <a:p>
            <a:r>
              <a:rPr lang="en-US" dirty="0"/>
              <a:t>K-2 Example: What’s Missing?</a:t>
            </a:r>
          </a:p>
        </p:txBody>
      </p:sp>
      <p:pic>
        <p:nvPicPr>
          <p:cNvPr id="5" name="Picture 4"/>
          <p:cNvPicPr>
            <a:picLocks noChangeAspect="1"/>
          </p:cNvPicPr>
          <p:nvPr/>
        </p:nvPicPr>
        <p:blipFill>
          <a:blip r:embed="rId2"/>
          <a:stretch>
            <a:fillRect/>
          </a:stretch>
        </p:blipFill>
        <p:spPr>
          <a:xfrm>
            <a:off x="10116924" y="469327"/>
            <a:ext cx="1505843" cy="1499746"/>
          </a:xfrm>
          <a:prstGeom prst="rect">
            <a:avLst/>
          </a:prstGeom>
        </p:spPr>
      </p:pic>
    </p:spTree>
    <p:extLst>
      <p:ext uri="{BB962C8B-B14F-4D97-AF65-F5344CB8AC3E}">
        <p14:creationId xmlns:p14="http://schemas.microsoft.com/office/powerpoint/2010/main" val="17553373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Benefits of Leveled Questions</a:t>
            </a:r>
          </a:p>
          <a:p>
            <a:pPr lvl="1"/>
            <a:r>
              <a:rPr lang="en-US" dirty="0"/>
              <a:t>Above Grade Level Students: Engages critical and creative thinking</a:t>
            </a:r>
          </a:p>
          <a:p>
            <a:pPr lvl="1"/>
            <a:r>
              <a:rPr lang="en-US" dirty="0"/>
              <a:t>On Grade Level Students: Analyze problems</a:t>
            </a:r>
          </a:p>
          <a:p>
            <a:pPr lvl="1"/>
            <a:r>
              <a:rPr lang="en-US" dirty="0"/>
              <a:t>Struggling Students: Shows there is room for growth and development</a:t>
            </a:r>
          </a:p>
          <a:p>
            <a:pPr lvl="1"/>
            <a:r>
              <a:rPr lang="en-US" dirty="0"/>
              <a:t>English Language Learners: Show mathematical thinking with supports</a:t>
            </a:r>
          </a:p>
          <a:p>
            <a:pPr lvl="1"/>
            <a:endParaRPr lang="en-US" dirty="0"/>
          </a:p>
        </p:txBody>
      </p:sp>
      <p:sp>
        <p:nvSpPr>
          <p:cNvPr id="3" name="Title 2"/>
          <p:cNvSpPr>
            <a:spLocks noGrp="1"/>
          </p:cNvSpPr>
          <p:nvPr>
            <p:ph type="title"/>
          </p:nvPr>
        </p:nvSpPr>
        <p:spPr/>
        <p:txBody>
          <a:bodyPr/>
          <a:lstStyle/>
          <a:p>
            <a:r>
              <a:rPr lang="en-US" dirty="0"/>
              <a:t>K-2 Example: What’s Missing?</a:t>
            </a:r>
          </a:p>
        </p:txBody>
      </p:sp>
      <p:pic>
        <p:nvPicPr>
          <p:cNvPr id="5" name="Picture 4"/>
          <p:cNvPicPr>
            <a:picLocks noChangeAspect="1"/>
          </p:cNvPicPr>
          <p:nvPr/>
        </p:nvPicPr>
        <p:blipFill>
          <a:blip r:embed="rId2"/>
          <a:stretch>
            <a:fillRect/>
          </a:stretch>
        </p:blipFill>
        <p:spPr>
          <a:xfrm>
            <a:off x="9884470" y="533400"/>
            <a:ext cx="1505843" cy="1499746"/>
          </a:xfrm>
          <a:prstGeom prst="rect">
            <a:avLst/>
          </a:prstGeom>
        </p:spPr>
      </p:pic>
    </p:spTree>
    <p:extLst>
      <p:ext uri="{BB962C8B-B14F-4D97-AF65-F5344CB8AC3E}">
        <p14:creationId xmlns:p14="http://schemas.microsoft.com/office/powerpoint/2010/main" val="10967162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217612" y="1752600"/>
            <a:ext cx="9601200" cy="4876800"/>
          </a:xfrm>
        </p:spPr>
        <p:txBody>
          <a:bodyPr/>
          <a:lstStyle/>
          <a:p>
            <a:r>
              <a:rPr lang="en-US" dirty="0"/>
              <a:t>Whole Class Activity</a:t>
            </a:r>
          </a:p>
          <a:p>
            <a:pPr lvl="1"/>
            <a:r>
              <a:rPr lang="en-US" dirty="0"/>
              <a:t>Count out 10 chips and drop them into an empty paper bag</a:t>
            </a:r>
          </a:p>
          <a:p>
            <a:pPr lvl="1"/>
            <a:r>
              <a:rPr lang="en-US" dirty="0"/>
              <a:t>Take out some chips (for example 6) and put them somewhere visible (on the board, under a document camera) and count them.</a:t>
            </a:r>
            <a:br>
              <a:rPr lang="en-US" dirty="0"/>
            </a:br>
            <a:r>
              <a:rPr lang="en-US" dirty="0"/>
              <a:t>Explain if you take the 6 chips you pulled and added the ones in the bag you would have 10 chips.</a:t>
            </a:r>
          </a:p>
          <a:p>
            <a:pPr lvl="1"/>
            <a:r>
              <a:rPr lang="en-US" dirty="0"/>
              <a:t>Elicit what the number sentence would be and write it on the board?</a:t>
            </a:r>
            <a:br>
              <a:rPr lang="en-US" dirty="0"/>
            </a:br>
            <a:r>
              <a:rPr lang="en-US" dirty="0"/>
              <a:t>6 +  ? = 10</a:t>
            </a:r>
            <a:br>
              <a:rPr lang="en-US" dirty="0"/>
            </a:br>
            <a:r>
              <a:rPr lang="en-US" dirty="0"/>
              <a:t>What we are finding is the addend- a number that is added in an addition problem</a:t>
            </a:r>
            <a:br>
              <a:rPr lang="en-US" dirty="0"/>
            </a:br>
            <a:r>
              <a:rPr lang="en-US" dirty="0"/>
              <a:t>Have students figure out the answer</a:t>
            </a:r>
          </a:p>
          <a:p>
            <a:pPr lvl="1"/>
            <a:r>
              <a:rPr lang="en-US" dirty="0"/>
              <a:t>Show students what is left in the bag and write in the missing addend (4)</a:t>
            </a:r>
          </a:p>
          <a:p>
            <a:pPr lvl="2"/>
            <a:r>
              <a:rPr lang="en-US" dirty="0"/>
              <a:t>Count the ones left in the bag to see if the answer is correct </a:t>
            </a:r>
            <a:br>
              <a:rPr lang="en-US" dirty="0"/>
            </a:br>
            <a:r>
              <a:rPr lang="en-US" dirty="0"/>
              <a:t>(you may want to repeat this with different missing addends)</a:t>
            </a:r>
          </a:p>
          <a:p>
            <a:pPr lvl="1"/>
            <a:r>
              <a:rPr lang="en-US" dirty="0"/>
              <a:t>Once students are comfortable, move to pairs- </a:t>
            </a:r>
            <a:br>
              <a:rPr lang="en-US" dirty="0"/>
            </a:br>
            <a:r>
              <a:rPr lang="en-US" dirty="0"/>
              <a:t>give each pair a number of chips and a bag (the number of chips can </a:t>
            </a:r>
            <a:br>
              <a:rPr lang="en-US" dirty="0"/>
            </a:br>
            <a:r>
              <a:rPr lang="en-US" dirty="0"/>
              <a:t>vary or be the same)- have students write their number sentences </a:t>
            </a:r>
          </a:p>
        </p:txBody>
      </p:sp>
      <p:sp>
        <p:nvSpPr>
          <p:cNvPr id="3" name="Title 2"/>
          <p:cNvSpPr>
            <a:spLocks noGrp="1"/>
          </p:cNvSpPr>
          <p:nvPr>
            <p:ph type="title"/>
          </p:nvPr>
        </p:nvSpPr>
        <p:spPr>
          <a:xfrm>
            <a:off x="1217612" y="533400"/>
            <a:ext cx="9601200" cy="1143000"/>
          </a:xfrm>
        </p:spPr>
        <p:txBody>
          <a:bodyPr/>
          <a:lstStyle/>
          <a:p>
            <a:r>
              <a:rPr lang="en-US" dirty="0"/>
              <a:t>K-2 Example: What’s Missing?</a:t>
            </a:r>
          </a:p>
        </p:txBody>
      </p:sp>
      <p:pic>
        <p:nvPicPr>
          <p:cNvPr id="5" name="Picture 4"/>
          <p:cNvPicPr>
            <a:picLocks noChangeAspect="1"/>
          </p:cNvPicPr>
          <p:nvPr/>
        </p:nvPicPr>
        <p:blipFill>
          <a:blip r:embed="rId2"/>
          <a:stretch>
            <a:fillRect/>
          </a:stretch>
        </p:blipFill>
        <p:spPr>
          <a:xfrm>
            <a:off x="9859281" y="533400"/>
            <a:ext cx="1505843" cy="1499746"/>
          </a:xfrm>
          <a:prstGeom prst="rect">
            <a:avLst/>
          </a:prstGeom>
        </p:spPr>
      </p:pic>
    </p:spTree>
    <p:extLst>
      <p:ext uri="{BB962C8B-B14F-4D97-AF65-F5344CB8AC3E}">
        <p14:creationId xmlns:p14="http://schemas.microsoft.com/office/powerpoint/2010/main" val="24259109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217612" y="1752600"/>
            <a:ext cx="9601200" cy="4876800"/>
          </a:xfrm>
        </p:spPr>
        <p:txBody>
          <a:bodyPr/>
          <a:lstStyle/>
          <a:p>
            <a:r>
              <a:rPr lang="en-US" dirty="0"/>
              <a:t>Whole Class Activity (continued)</a:t>
            </a:r>
          </a:p>
          <a:p>
            <a:pPr lvl="1"/>
            <a:r>
              <a:rPr lang="en-US" dirty="0"/>
              <a:t>Have several pairs share how some of their number sentences</a:t>
            </a:r>
          </a:p>
          <a:p>
            <a:pPr lvl="1"/>
            <a:r>
              <a:rPr lang="en-US" dirty="0"/>
              <a:t>Students will now complete special activities about missing numbers </a:t>
            </a:r>
            <a:br>
              <a:rPr lang="en-US" dirty="0"/>
            </a:br>
            <a:r>
              <a:rPr lang="en-US" dirty="0"/>
              <a:t>File page063.pdf</a:t>
            </a:r>
          </a:p>
          <a:p>
            <a:pPr lvl="1"/>
            <a:r>
              <a:rPr lang="en-US" dirty="0"/>
              <a:t>Above Grade Level: Page 63 (triangle)</a:t>
            </a:r>
          </a:p>
          <a:p>
            <a:pPr lvl="1"/>
            <a:r>
              <a:rPr lang="en-US" dirty="0"/>
              <a:t>On Grade Level: Page 64 (square)</a:t>
            </a:r>
          </a:p>
          <a:p>
            <a:pPr lvl="1"/>
            <a:r>
              <a:rPr lang="en-US" dirty="0"/>
              <a:t>Below Grade Level: Page 65 (circle)</a:t>
            </a:r>
          </a:p>
          <a:p>
            <a:pPr lvl="1"/>
            <a:endParaRPr lang="en-US" dirty="0"/>
          </a:p>
        </p:txBody>
      </p:sp>
      <p:sp>
        <p:nvSpPr>
          <p:cNvPr id="3" name="Title 2"/>
          <p:cNvSpPr>
            <a:spLocks noGrp="1"/>
          </p:cNvSpPr>
          <p:nvPr>
            <p:ph type="title"/>
          </p:nvPr>
        </p:nvSpPr>
        <p:spPr>
          <a:xfrm>
            <a:off x="1217612" y="533400"/>
            <a:ext cx="9601200" cy="1143000"/>
          </a:xfrm>
        </p:spPr>
        <p:txBody>
          <a:bodyPr/>
          <a:lstStyle/>
          <a:p>
            <a:r>
              <a:rPr lang="en-US" dirty="0"/>
              <a:t>K-2 Example: What’s Missing?</a:t>
            </a:r>
          </a:p>
        </p:txBody>
      </p:sp>
      <p:pic>
        <p:nvPicPr>
          <p:cNvPr id="5" name="Picture 4"/>
          <p:cNvPicPr>
            <a:picLocks noChangeAspect="1"/>
          </p:cNvPicPr>
          <p:nvPr/>
        </p:nvPicPr>
        <p:blipFill>
          <a:blip r:embed="rId2"/>
          <a:stretch>
            <a:fillRect/>
          </a:stretch>
        </p:blipFill>
        <p:spPr>
          <a:xfrm>
            <a:off x="9989690" y="533400"/>
            <a:ext cx="1505843" cy="1499746"/>
          </a:xfrm>
          <a:prstGeom prst="rect">
            <a:avLst/>
          </a:prstGeom>
        </p:spPr>
      </p:pic>
    </p:spTree>
    <p:extLst>
      <p:ext uri="{BB962C8B-B14F-4D97-AF65-F5344CB8AC3E}">
        <p14:creationId xmlns:p14="http://schemas.microsoft.com/office/powerpoint/2010/main" val="29635124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0156428" y="533400"/>
            <a:ext cx="1505843" cy="1499746"/>
          </a:xfrm>
          <a:prstGeom prst="rect">
            <a:avLst/>
          </a:prstGeom>
        </p:spPr>
      </p:pic>
      <p:sp>
        <p:nvSpPr>
          <p:cNvPr id="3" name="Title 2"/>
          <p:cNvSpPr>
            <a:spLocks noGrp="1"/>
          </p:cNvSpPr>
          <p:nvPr>
            <p:ph type="title"/>
          </p:nvPr>
        </p:nvSpPr>
        <p:spPr/>
        <p:txBody>
          <a:bodyPr/>
          <a:lstStyle/>
          <a:p>
            <a:endParaRPr lang="en-US"/>
          </a:p>
        </p:txBody>
      </p:sp>
      <p:graphicFrame>
        <p:nvGraphicFramePr>
          <p:cNvPr id="5" name="Content Placeholder 4"/>
          <p:cNvGraphicFramePr>
            <a:graphicFrameLocks noGrp="1" noChangeAspect="1"/>
          </p:cNvGraphicFramePr>
          <p:nvPr>
            <p:ph idx="1"/>
            <p:extLst/>
          </p:nvPr>
        </p:nvGraphicFramePr>
        <p:xfrm>
          <a:off x="10209214" y="1828800"/>
          <a:ext cx="914400" cy="771525"/>
        </p:xfrm>
        <a:graphic>
          <a:graphicData uri="http://schemas.openxmlformats.org/presentationml/2006/ole">
            <mc:AlternateContent xmlns:mc="http://schemas.openxmlformats.org/markup-compatibility/2006">
              <mc:Choice xmlns:v="urn:schemas-microsoft-com:vml" Requires="v">
                <p:oleObj spid="_x0000_s4112" name="Acrobat Document" showAsIcon="1" r:id="rId4" imgW="914400" imgH="771480" progId="AcroExch.Document.11">
                  <p:embed/>
                </p:oleObj>
              </mc:Choice>
              <mc:Fallback>
                <p:oleObj name="Acrobat Document" showAsIcon="1" r:id="rId4" imgW="914400" imgH="771480" progId="AcroExch.Document.11">
                  <p:embed/>
                  <p:pic>
                    <p:nvPicPr>
                      <p:cNvPr id="5" name="Content Placeholder 4"/>
                      <p:cNvPicPr/>
                      <p:nvPr/>
                    </p:nvPicPr>
                    <p:blipFill>
                      <a:blip r:embed="rId5"/>
                      <a:stretch>
                        <a:fillRect/>
                      </a:stretch>
                    </p:blipFill>
                    <p:spPr>
                      <a:xfrm>
                        <a:off x="10209214" y="1828800"/>
                        <a:ext cx="914400" cy="771525"/>
                      </a:xfrm>
                      <a:prstGeom prst="rect">
                        <a:avLst/>
                      </a:prstGeom>
                    </p:spPr>
                  </p:pic>
                </p:oleObj>
              </mc:Fallback>
            </mc:AlternateContent>
          </a:graphicData>
        </a:graphic>
      </p:graphicFrame>
      <p:pic>
        <p:nvPicPr>
          <p:cNvPr id="6" name="Picture 5" descr="Screen Clippi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22412" y="762000"/>
            <a:ext cx="4178772" cy="5867400"/>
          </a:xfrm>
          <a:prstGeom prst="rect">
            <a:avLst/>
          </a:prstGeom>
        </p:spPr>
      </p:pic>
      <p:pic>
        <p:nvPicPr>
          <p:cNvPr id="7" name="Picture 6" descr="Screen Clippi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880254" y="762000"/>
            <a:ext cx="4219306" cy="5689554"/>
          </a:xfrm>
          <a:prstGeom prst="rect">
            <a:avLst/>
          </a:prstGeom>
        </p:spPr>
      </p:pic>
      <p:pic>
        <p:nvPicPr>
          <p:cNvPr id="8" name="Picture 7" descr="Screen Clippi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163968" y="1143000"/>
            <a:ext cx="3882332" cy="5342659"/>
          </a:xfrm>
          <a:prstGeom prst="rect">
            <a:avLst/>
          </a:prstGeom>
        </p:spPr>
      </p:pic>
    </p:spTree>
    <p:extLst>
      <p:ext uri="{BB962C8B-B14F-4D97-AF65-F5344CB8AC3E}">
        <p14:creationId xmlns:p14="http://schemas.microsoft.com/office/powerpoint/2010/main" val="33223445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217612" y="1752600"/>
            <a:ext cx="9601200" cy="4876800"/>
          </a:xfrm>
        </p:spPr>
        <p:txBody>
          <a:bodyPr/>
          <a:lstStyle/>
          <a:p>
            <a:r>
              <a:rPr lang="en-US" dirty="0"/>
              <a:t>Remember: One Key to Successful Differentiation: Anchor Activities</a:t>
            </a:r>
          </a:p>
          <a:p>
            <a:pPr lvl="1"/>
            <a:r>
              <a:rPr lang="en-US" dirty="0"/>
              <a:t>Students who complete work early can create their own story problems with missing addends and minuends</a:t>
            </a:r>
          </a:p>
          <a:p>
            <a:pPr lvl="1"/>
            <a:r>
              <a:rPr lang="en-US" dirty="0"/>
              <a:t>Student who complete work early can contribute to a class challenge book by writing their own story problems that involves finding the addend</a:t>
            </a:r>
          </a:p>
          <a:p>
            <a:pPr lvl="1"/>
            <a:r>
              <a:rPr lang="en-US" dirty="0"/>
              <a:t>Other Ideas?</a:t>
            </a:r>
          </a:p>
        </p:txBody>
      </p:sp>
      <p:sp>
        <p:nvSpPr>
          <p:cNvPr id="3" name="Title 2"/>
          <p:cNvSpPr>
            <a:spLocks noGrp="1"/>
          </p:cNvSpPr>
          <p:nvPr>
            <p:ph type="title"/>
          </p:nvPr>
        </p:nvSpPr>
        <p:spPr>
          <a:xfrm>
            <a:off x="1217612" y="533400"/>
            <a:ext cx="9601200" cy="1143000"/>
          </a:xfrm>
        </p:spPr>
        <p:txBody>
          <a:bodyPr/>
          <a:lstStyle/>
          <a:p>
            <a:r>
              <a:rPr lang="en-US" dirty="0"/>
              <a:t>K-2 Example: What’s Missing? Anchor Activities</a:t>
            </a:r>
          </a:p>
        </p:txBody>
      </p:sp>
      <p:pic>
        <p:nvPicPr>
          <p:cNvPr id="5" name="Picture 4"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79812" y="3301324"/>
            <a:ext cx="2512764" cy="3328076"/>
          </a:xfrm>
          <a:prstGeom prst="rect">
            <a:avLst/>
          </a:prstGeom>
        </p:spPr>
      </p:pic>
      <p:sp>
        <p:nvSpPr>
          <p:cNvPr id="6" name="TextBox 5"/>
          <p:cNvSpPr txBox="1"/>
          <p:nvPr/>
        </p:nvSpPr>
        <p:spPr>
          <a:xfrm>
            <a:off x="6018212" y="3853934"/>
            <a:ext cx="1752600" cy="369332"/>
          </a:xfrm>
          <a:prstGeom prst="rect">
            <a:avLst/>
          </a:prstGeom>
          <a:noFill/>
          <a:ln>
            <a:solidFill>
              <a:schemeClr val="bg2"/>
            </a:solidFill>
          </a:ln>
        </p:spPr>
        <p:txBody>
          <a:bodyPr wrap="square" rtlCol="0" anchor="ctr" anchorCtr="1">
            <a:spAutoFit/>
          </a:bodyPr>
          <a:lstStyle/>
          <a:p>
            <a:r>
              <a:rPr lang="en-US" dirty="0"/>
              <a:t>Page066.pdf</a:t>
            </a:r>
          </a:p>
        </p:txBody>
      </p:sp>
      <p:pic>
        <p:nvPicPr>
          <p:cNvPr id="7" name="Picture 6"/>
          <p:cNvPicPr>
            <a:picLocks noChangeAspect="1"/>
          </p:cNvPicPr>
          <p:nvPr/>
        </p:nvPicPr>
        <p:blipFill>
          <a:blip r:embed="rId3"/>
          <a:stretch>
            <a:fillRect/>
          </a:stretch>
        </p:blipFill>
        <p:spPr>
          <a:xfrm>
            <a:off x="10484991" y="533400"/>
            <a:ext cx="1505843" cy="1499746"/>
          </a:xfrm>
          <a:prstGeom prst="rect">
            <a:avLst/>
          </a:prstGeom>
        </p:spPr>
      </p:pic>
    </p:spTree>
    <p:extLst>
      <p:ext uri="{BB962C8B-B14F-4D97-AF65-F5344CB8AC3E}">
        <p14:creationId xmlns:p14="http://schemas.microsoft.com/office/powerpoint/2010/main" val="2985393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Classroom Leadership “Management”</a:t>
            </a:r>
            <a:endParaRPr lang="en-US" dirty="0"/>
          </a:p>
        </p:txBody>
      </p:sp>
      <p:pic>
        <p:nvPicPr>
          <p:cNvPr id="5122" name="Picture 2" descr="Image result for classroom leadership"/>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322638" y="2409825"/>
            <a:ext cx="6000750" cy="3028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78478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217612" y="1752600"/>
            <a:ext cx="9601200" cy="4876800"/>
          </a:xfrm>
        </p:spPr>
        <p:txBody>
          <a:bodyPr/>
          <a:lstStyle/>
          <a:p>
            <a:r>
              <a:rPr lang="en-US" dirty="0"/>
              <a:t>Overview</a:t>
            </a:r>
          </a:p>
          <a:p>
            <a:pPr lvl="1"/>
            <a:r>
              <a:rPr lang="en-US" dirty="0"/>
              <a:t>Students will be introduced to an equation with variables (unknowns)</a:t>
            </a:r>
            <a:br>
              <a:rPr lang="en-US" dirty="0"/>
            </a:br>
            <a:r>
              <a:rPr lang="en-US" dirty="0"/>
              <a:t>They will learn that a letter can be used to represent a number in an equation</a:t>
            </a:r>
            <a:br>
              <a:rPr lang="en-US" dirty="0"/>
            </a:br>
            <a:r>
              <a:rPr lang="en-US" dirty="0"/>
              <a:t>They will learn to solve equations containing variables by substitutions</a:t>
            </a:r>
          </a:p>
          <a:p>
            <a:pPr lvl="1"/>
            <a:r>
              <a:rPr lang="en-US" dirty="0"/>
              <a:t>Students will create their own equations with variables (unknowns)</a:t>
            </a:r>
            <a:br>
              <a:rPr lang="en-US" dirty="0"/>
            </a:br>
            <a:r>
              <a:rPr lang="en-US" dirty="0"/>
              <a:t>Pairs will work together to figure out what the other one has done and solve simple algebraic equations</a:t>
            </a:r>
          </a:p>
          <a:p>
            <a:pPr lvl="1"/>
            <a:r>
              <a:rPr lang="en-US" dirty="0"/>
              <a:t>Students will work with leveled questions</a:t>
            </a:r>
            <a:br>
              <a:rPr lang="en-US" dirty="0"/>
            </a:br>
            <a:endParaRPr lang="en-US" dirty="0"/>
          </a:p>
          <a:p>
            <a:r>
              <a:rPr lang="en-US" dirty="0"/>
              <a:t>Learning Standards</a:t>
            </a:r>
          </a:p>
          <a:p>
            <a:pPr lvl="1"/>
            <a:r>
              <a:rPr lang="en-US" dirty="0"/>
              <a:t>Demonstrate an understanding that a variable (unknown) is a letter or </a:t>
            </a:r>
            <a:br>
              <a:rPr lang="en-US" dirty="0"/>
            </a:br>
            <a:r>
              <a:rPr lang="en-US" dirty="0"/>
              <a:t>symbol that stands for one or more numbers</a:t>
            </a:r>
          </a:p>
          <a:p>
            <a:pPr lvl="1"/>
            <a:r>
              <a:rPr lang="en-US" dirty="0"/>
              <a:t>Solve open sentences involving operations on whole numbers</a:t>
            </a:r>
          </a:p>
        </p:txBody>
      </p:sp>
      <p:sp>
        <p:nvSpPr>
          <p:cNvPr id="3" name="Title 2"/>
          <p:cNvSpPr>
            <a:spLocks noGrp="1"/>
          </p:cNvSpPr>
          <p:nvPr>
            <p:ph type="title"/>
          </p:nvPr>
        </p:nvSpPr>
        <p:spPr>
          <a:xfrm>
            <a:off x="1217612" y="533400"/>
            <a:ext cx="9601200" cy="1143000"/>
          </a:xfrm>
        </p:spPr>
        <p:txBody>
          <a:bodyPr/>
          <a:lstStyle/>
          <a:p>
            <a:r>
              <a:rPr lang="en-US" dirty="0"/>
              <a:t>3-5 Example: Word Variables (Unknowns)</a:t>
            </a:r>
          </a:p>
        </p:txBody>
      </p:sp>
      <p:pic>
        <p:nvPicPr>
          <p:cNvPr id="5" name="Picture 4"/>
          <p:cNvPicPr>
            <a:picLocks noChangeAspect="1"/>
          </p:cNvPicPr>
          <p:nvPr/>
        </p:nvPicPr>
        <p:blipFill>
          <a:blip r:embed="rId2"/>
          <a:stretch>
            <a:fillRect/>
          </a:stretch>
        </p:blipFill>
        <p:spPr>
          <a:xfrm>
            <a:off x="10065890" y="533400"/>
            <a:ext cx="1505843" cy="1499746"/>
          </a:xfrm>
          <a:prstGeom prst="rect">
            <a:avLst/>
          </a:prstGeom>
        </p:spPr>
      </p:pic>
    </p:spTree>
    <p:extLst>
      <p:ext uri="{BB962C8B-B14F-4D97-AF65-F5344CB8AC3E}">
        <p14:creationId xmlns:p14="http://schemas.microsoft.com/office/powerpoint/2010/main" val="229091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217612" y="1752600"/>
            <a:ext cx="9601200" cy="4876800"/>
          </a:xfrm>
        </p:spPr>
        <p:txBody>
          <a:bodyPr/>
          <a:lstStyle/>
          <a:p>
            <a:r>
              <a:rPr lang="en-US" dirty="0"/>
              <a:t>Whole Class Activity</a:t>
            </a:r>
          </a:p>
          <a:p>
            <a:pPr lvl="1"/>
            <a:r>
              <a:rPr lang="en-US" dirty="0"/>
              <a:t>Write a + b = ? where all students can see it</a:t>
            </a:r>
          </a:p>
          <a:p>
            <a:pPr lvl="1"/>
            <a:r>
              <a:rPr lang="en-US" dirty="0"/>
              <a:t>Ask students if they can find “the” answer to this problem</a:t>
            </a:r>
          </a:p>
          <a:p>
            <a:pPr lvl="1"/>
            <a:r>
              <a:rPr lang="en-US" dirty="0"/>
              <a:t>Then write a=5 and b=3 on the board</a:t>
            </a:r>
          </a:p>
          <a:p>
            <a:pPr lvl="1"/>
            <a:r>
              <a:rPr lang="en-US" dirty="0"/>
              <a:t>Ask students if they can solve the equation now</a:t>
            </a:r>
          </a:p>
          <a:p>
            <a:pPr lvl="2"/>
            <a:r>
              <a:rPr lang="en-US" dirty="0"/>
              <a:t>You may need to write 5 + 3 = ?</a:t>
            </a:r>
          </a:p>
          <a:p>
            <a:pPr lvl="1"/>
            <a:r>
              <a:rPr lang="en-US" dirty="0"/>
              <a:t>Share that a and b stand for “secret” or unknown numbers</a:t>
            </a:r>
            <a:br>
              <a:rPr lang="en-US" dirty="0"/>
            </a:br>
            <a:r>
              <a:rPr lang="en-US" dirty="0"/>
              <a:t>Any letters can be used as variables</a:t>
            </a:r>
          </a:p>
          <a:p>
            <a:pPr lvl="1"/>
            <a:r>
              <a:rPr lang="en-US" dirty="0"/>
              <a:t>Repeat this activity with c – d = ?</a:t>
            </a:r>
            <a:br>
              <a:rPr lang="en-US" dirty="0"/>
            </a:br>
            <a:r>
              <a:rPr lang="en-US" dirty="0"/>
              <a:t>Write c=12 and d=4 on the board</a:t>
            </a:r>
            <a:br>
              <a:rPr lang="en-US" dirty="0"/>
            </a:br>
            <a:r>
              <a:rPr lang="en-US" dirty="0"/>
              <a:t>Have students write the equation (12-4=?) and solve</a:t>
            </a:r>
          </a:p>
          <a:p>
            <a:pPr lvl="1"/>
            <a:r>
              <a:rPr lang="en-US" dirty="0"/>
              <a:t>Ask students to write some of their own problems</a:t>
            </a:r>
            <a:br>
              <a:rPr lang="en-US" dirty="0"/>
            </a:br>
            <a:r>
              <a:rPr lang="en-US" dirty="0"/>
              <a:t>Have them share problems with partners to solve</a:t>
            </a:r>
          </a:p>
          <a:p>
            <a:pPr lvl="1"/>
            <a:r>
              <a:rPr lang="en-US" dirty="0"/>
              <a:t>Meet again as a class and share some of the equations created</a:t>
            </a:r>
          </a:p>
          <a:p>
            <a:pPr lvl="1"/>
            <a:r>
              <a:rPr lang="en-US" dirty="0"/>
              <a:t>Explain that students will be working on activity sheets</a:t>
            </a:r>
          </a:p>
        </p:txBody>
      </p:sp>
      <p:sp>
        <p:nvSpPr>
          <p:cNvPr id="3" name="Title 2"/>
          <p:cNvSpPr>
            <a:spLocks noGrp="1"/>
          </p:cNvSpPr>
          <p:nvPr>
            <p:ph type="title"/>
          </p:nvPr>
        </p:nvSpPr>
        <p:spPr>
          <a:xfrm>
            <a:off x="1217612" y="533400"/>
            <a:ext cx="9601200" cy="1143000"/>
          </a:xfrm>
        </p:spPr>
        <p:txBody>
          <a:bodyPr/>
          <a:lstStyle/>
          <a:p>
            <a:r>
              <a:rPr lang="en-US" dirty="0"/>
              <a:t>3-5 Example: Word Variables (Unknowns)</a:t>
            </a:r>
          </a:p>
        </p:txBody>
      </p:sp>
      <p:pic>
        <p:nvPicPr>
          <p:cNvPr id="5" name="Picture 4"/>
          <p:cNvPicPr>
            <a:picLocks noChangeAspect="1"/>
          </p:cNvPicPr>
          <p:nvPr/>
        </p:nvPicPr>
        <p:blipFill>
          <a:blip r:embed="rId2"/>
          <a:stretch>
            <a:fillRect/>
          </a:stretch>
        </p:blipFill>
        <p:spPr>
          <a:xfrm>
            <a:off x="10065890" y="533400"/>
            <a:ext cx="1505843" cy="1499746"/>
          </a:xfrm>
          <a:prstGeom prst="rect">
            <a:avLst/>
          </a:prstGeom>
        </p:spPr>
      </p:pic>
    </p:spTree>
    <p:extLst>
      <p:ext uri="{BB962C8B-B14F-4D97-AF65-F5344CB8AC3E}">
        <p14:creationId xmlns:p14="http://schemas.microsoft.com/office/powerpoint/2010/main" val="9068818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217612" y="1752600"/>
            <a:ext cx="9601200" cy="4876800"/>
          </a:xfrm>
        </p:spPr>
        <p:txBody>
          <a:bodyPr/>
          <a:lstStyle/>
          <a:p>
            <a:r>
              <a:rPr lang="en-US" dirty="0"/>
              <a:t>File (page69.pdf)</a:t>
            </a:r>
          </a:p>
          <a:p>
            <a:pPr lvl="1"/>
            <a:r>
              <a:rPr lang="en-US" dirty="0"/>
              <a:t>Above Grade Level Page 69 (triangle)</a:t>
            </a:r>
          </a:p>
          <a:p>
            <a:pPr lvl="1"/>
            <a:r>
              <a:rPr lang="en-US" dirty="0"/>
              <a:t>On Grade Level Page70 (square)</a:t>
            </a:r>
          </a:p>
          <a:p>
            <a:pPr lvl="1"/>
            <a:r>
              <a:rPr lang="en-US" dirty="0"/>
              <a:t>Below Grade Level Page71 (circle)</a:t>
            </a:r>
          </a:p>
          <a:p>
            <a:endParaRPr lang="en-US" dirty="0"/>
          </a:p>
        </p:txBody>
      </p:sp>
      <p:sp>
        <p:nvSpPr>
          <p:cNvPr id="3" name="Title 2"/>
          <p:cNvSpPr>
            <a:spLocks noGrp="1"/>
          </p:cNvSpPr>
          <p:nvPr>
            <p:ph type="title"/>
          </p:nvPr>
        </p:nvSpPr>
        <p:spPr>
          <a:xfrm>
            <a:off x="1217612" y="533400"/>
            <a:ext cx="9601200" cy="1143000"/>
          </a:xfrm>
        </p:spPr>
        <p:txBody>
          <a:bodyPr/>
          <a:lstStyle/>
          <a:p>
            <a:r>
              <a:rPr lang="en-US" dirty="0"/>
              <a:t>3-5 Example: Word Variables (Unknowns)</a:t>
            </a:r>
          </a:p>
        </p:txBody>
      </p:sp>
      <p:pic>
        <p:nvPicPr>
          <p:cNvPr id="5" name="Picture 4"/>
          <p:cNvPicPr>
            <a:picLocks noChangeAspect="1"/>
          </p:cNvPicPr>
          <p:nvPr/>
        </p:nvPicPr>
        <p:blipFill>
          <a:blip r:embed="rId2"/>
          <a:stretch>
            <a:fillRect/>
          </a:stretch>
        </p:blipFill>
        <p:spPr>
          <a:xfrm>
            <a:off x="9989690" y="533400"/>
            <a:ext cx="1505843" cy="1499746"/>
          </a:xfrm>
          <a:prstGeom prst="rect">
            <a:avLst/>
          </a:prstGeom>
        </p:spPr>
      </p:pic>
    </p:spTree>
    <p:extLst>
      <p:ext uri="{BB962C8B-B14F-4D97-AF65-F5344CB8AC3E}">
        <p14:creationId xmlns:p14="http://schemas.microsoft.com/office/powerpoint/2010/main" val="32538958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Screen Clipping"/>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50323" y="581850"/>
            <a:ext cx="4267199" cy="5895150"/>
          </a:xfrm>
        </p:spPr>
      </p:pic>
      <p:pic>
        <p:nvPicPr>
          <p:cNvPr id="6" name="Picture 5"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37012" y="401016"/>
            <a:ext cx="4681661" cy="6248049"/>
          </a:xfrm>
          <a:prstGeom prst="rect">
            <a:avLst/>
          </a:prstGeom>
        </p:spPr>
      </p:pic>
      <p:pic>
        <p:nvPicPr>
          <p:cNvPr id="7" name="Picture 6"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08580" y="581850"/>
            <a:ext cx="4303441" cy="5682136"/>
          </a:xfrm>
          <a:prstGeom prst="rect">
            <a:avLst/>
          </a:prstGeom>
        </p:spPr>
      </p:pic>
      <p:pic>
        <p:nvPicPr>
          <p:cNvPr id="2" name="Picture 1"/>
          <p:cNvPicPr>
            <a:picLocks noChangeAspect="1"/>
          </p:cNvPicPr>
          <p:nvPr/>
        </p:nvPicPr>
        <p:blipFill>
          <a:blip r:embed="rId5"/>
          <a:stretch>
            <a:fillRect/>
          </a:stretch>
        </p:blipFill>
        <p:spPr>
          <a:xfrm>
            <a:off x="10277767" y="581850"/>
            <a:ext cx="1505843" cy="1499746"/>
          </a:xfrm>
          <a:prstGeom prst="rect">
            <a:avLst/>
          </a:prstGeom>
        </p:spPr>
      </p:pic>
    </p:spTree>
    <p:extLst>
      <p:ext uri="{BB962C8B-B14F-4D97-AF65-F5344CB8AC3E}">
        <p14:creationId xmlns:p14="http://schemas.microsoft.com/office/powerpoint/2010/main" val="25751587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Screen Clipping"/>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709740" y="361123"/>
            <a:ext cx="4813672" cy="6252541"/>
          </a:xfrm>
        </p:spPr>
      </p:pic>
      <p:sp>
        <p:nvSpPr>
          <p:cNvPr id="3" name="Title 2"/>
          <p:cNvSpPr>
            <a:spLocks noGrp="1"/>
          </p:cNvSpPr>
          <p:nvPr>
            <p:ph type="title"/>
          </p:nvPr>
        </p:nvSpPr>
        <p:spPr/>
        <p:txBody>
          <a:bodyPr/>
          <a:lstStyle/>
          <a:p>
            <a:r>
              <a:rPr lang="en-US" dirty="0"/>
              <a:t>Assessment</a:t>
            </a:r>
          </a:p>
        </p:txBody>
      </p:sp>
      <p:pic>
        <p:nvPicPr>
          <p:cNvPr id="2" name="Picture 1"/>
          <p:cNvPicPr>
            <a:picLocks noChangeAspect="1"/>
          </p:cNvPicPr>
          <p:nvPr/>
        </p:nvPicPr>
        <p:blipFill>
          <a:blip r:embed="rId3"/>
          <a:stretch>
            <a:fillRect/>
          </a:stretch>
        </p:blipFill>
        <p:spPr>
          <a:xfrm>
            <a:off x="9989690" y="533400"/>
            <a:ext cx="1505843" cy="1499746"/>
          </a:xfrm>
          <a:prstGeom prst="rect">
            <a:avLst/>
          </a:prstGeom>
        </p:spPr>
      </p:pic>
    </p:spTree>
    <p:extLst>
      <p:ext uri="{BB962C8B-B14F-4D97-AF65-F5344CB8AC3E}">
        <p14:creationId xmlns:p14="http://schemas.microsoft.com/office/powerpoint/2010/main" val="36630913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217612" y="1752600"/>
            <a:ext cx="9601200" cy="4876800"/>
          </a:xfrm>
        </p:spPr>
        <p:txBody>
          <a:bodyPr/>
          <a:lstStyle/>
          <a:p>
            <a:r>
              <a:rPr lang="en-US" dirty="0"/>
              <a:t>Overview</a:t>
            </a:r>
          </a:p>
          <a:p>
            <a:pPr lvl="1"/>
            <a:r>
              <a:rPr lang="en-US" dirty="0"/>
              <a:t>Brief discussion about order of operations, variables, and simplification</a:t>
            </a:r>
          </a:p>
          <a:p>
            <a:pPr lvl="1"/>
            <a:r>
              <a:rPr lang="en-US" dirty="0"/>
              <a:t>Whole class review on combining terms</a:t>
            </a:r>
          </a:p>
          <a:p>
            <a:pPr lvl="1"/>
            <a:r>
              <a:rPr lang="en-US" dirty="0"/>
              <a:t>Students will use their knowledge of combining like terms to create problems of their own</a:t>
            </a:r>
          </a:p>
          <a:p>
            <a:pPr lvl="1"/>
            <a:endParaRPr lang="en-US" dirty="0"/>
          </a:p>
          <a:p>
            <a:pPr lvl="1"/>
            <a:endParaRPr lang="en-US" dirty="0"/>
          </a:p>
          <a:p>
            <a:r>
              <a:rPr lang="en-US" dirty="0"/>
              <a:t>Learning Standards</a:t>
            </a:r>
          </a:p>
          <a:p>
            <a:pPr lvl="1"/>
            <a:r>
              <a:rPr lang="en-US" dirty="0"/>
              <a:t>Simplifying standards by combining like terms and will use </a:t>
            </a:r>
            <a:br>
              <a:rPr lang="en-US" dirty="0"/>
            </a:br>
            <a:r>
              <a:rPr lang="en-US" dirty="0"/>
              <a:t>order of operations</a:t>
            </a:r>
          </a:p>
          <a:p>
            <a:pPr lvl="1"/>
            <a:r>
              <a:rPr lang="en-US" dirty="0"/>
              <a:t>Understanding the basic concept of a function</a:t>
            </a:r>
          </a:p>
          <a:p>
            <a:pPr lvl="1"/>
            <a:endParaRPr lang="en-US" dirty="0"/>
          </a:p>
        </p:txBody>
      </p:sp>
      <p:sp>
        <p:nvSpPr>
          <p:cNvPr id="3" name="Title 2"/>
          <p:cNvSpPr>
            <a:spLocks noGrp="1"/>
          </p:cNvSpPr>
          <p:nvPr>
            <p:ph type="title"/>
          </p:nvPr>
        </p:nvSpPr>
        <p:spPr>
          <a:xfrm>
            <a:off x="1217612" y="533400"/>
            <a:ext cx="9601200" cy="1143000"/>
          </a:xfrm>
        </p:spPr>
        <p:txBody>
          <a:bodyPr/>
          <a:lstStyle/>
          <a:p>
            <a:r>
              <a:rPr lang="en-US" dirty="0"/>
              <a:t>6-8 Example: Discovering Variables</a:t>
            </a:r>
          </a:p>
        </p:txBody>
      </p:sp>
      <p:pic>
        <p:nvPicPr>
          <p:cNvPr id="5" name="Picture 4"/>
          <p:cNvPicPr>
            <a:picLocks noChangeAspect="1"/>
          </p:cNvPicPr>
          <p:nvPr/>
        </p:nvPicPr>
        <p:blipFill>
          <a:blip r:embed="rId2"/>
          <a:stretch>
            <a:fillRect/>
          </a:stretch>
        </p:blipFill>
        <p:spPr>
          <a:xfrm>
            <a:off x="9989690" y="555171"/>
            <a:ext cx="1505843" cy="1499746"/>
          </a:xfrm>
          <a:prstGeom prst="rect">
            <a:avLst/>
          </a:prstGeom>
        </p:spPr>
      </p:pic>
    </p:spTree>
    <p:extLst>
      <p:ext uri="{BB962C8B-B14F-4D97-AF65-F5344CB8AC3E}">
        <p14:creationId xmlns:p14="http://schemas.microsoft.com/office/powerpoint/2010/main" val="6891090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217612" y="1752600"/>
            <a:ext cx="9982200" cy="4876800"/>
          </a:xfrm>
        </p:spPr>
        <p:txBody>
          <a:bodyPr/>
          <a:lstStyle/>
          <a:p>
            <a:r>
              <a:rPr lang="en-US" dirty="0"/>
              <a:t>Whole Class Activity</a:t>
            </a:r>
          </a:p>
          <a:p>
            <a:pPr lvl="1"/>
            <a:r>
              <a:rPr lang="en-US" dirty="0"/>
              <a:t>Review concept of variable, steps involved in following the order of operations, and the role of simplifying</a:t>
            </a:r>
          </a:p>
          <a:p>
            <a:pPr lvl="1"/>
            <a:r>
              <a:rPr lang="en-US" dirty="0"/>
              <a:t>Place students into homogeneous groups based on ability levels</a:t>
            </a:r>
          </a:p>
          <a:p>
            <a:pPr lvl="1"/>
            <a:r>
              <a:rPr lang="en-US" dirty="0"/>
              <a:t>Each group will have its own task</a:t>
            </a:r>
          </a:p>
          <a:p>
            <a:pPr lvl="2"/>
            <a:r>
              <a:rPr lang="en-US" dirty="0"/>
              <a:t>Below Level: Discovery Card A page 75 and  Recording Sheet (record1.pdf) (circle)</a:t>
            </a:r>
          </a:p>
          <a:p>
            <a:pPr lvl="2"/>
            <a:r>
              <a:rPr lang="en-US" dirty="0"/>
              <a:t>On Grade Level: Discovery Card B page 76 and Recording Sheet (record2.pdf) (triangle)</a:t>
            </a:r>
          </a:p>
          <a:p>
            <a:pPr lvl="2"/>
            <a:r>
              <a:rPr lang="en-US" dirty="0"/>
              <a:t>Above Grade Level: Discover Card C page 77 and Recording Sheet (record3.pdf) (square)</a:t>
            </a:r>
          </a:p>
          <a:p>
            <a:pPr lvl="2"/>
            <a:endParaRPr lang="en-US" dirty="0"/>
          </a:p>
          <a:p>
            <a:pPr lvl="2"/>
            <a:endParaRPr lang="en-US" dirty="0"/>
          </a:p>
          <a:p>
            <a:r>
              <a:rPr lang="en-US" dirty="0"/>
              <a:t>Anchor Activity</a:t>
            </a:r>
          </a:p>
          <a:p>
            <a:pPr lvl="1"/>
            <a:r>
              <a:rPr lang="en-US" dirty="0"/>
              <a:t>Who Has (page 78) Create I have, who has problems</a:t>
            </a:r>
          </a:p>
        </p:txBody>
      </p:sp>
      <p:sp>
        <p:nvSpPr>
          <p:cNvPr id="3" name="Title 2"/>
          <p:cNvSpPr>
            <a:spLocks noGrp="1"/>
          </p:cNvSpPr>
          <p:nvPr>
            <p:ph type="title"/>
          </p:nvPr>
        </p:nvSpPr>
        <p:spPr>
          <a:xfrm>
            <a:off x="1217612" y="533400"/>
            <a:ext cx="9601200" cy="1143000"/>
          </a:xfrm>
        </p:spPr>
        <p:txBody>
          <a:bodyPr/>
          <a:lstStyle/>
          <a:p>
            <a:r>
              <a:rPr lang="en-US" dirty="0"/>
              <a:t>6-8 Example: Discovering Variables</a:t>
            </a:r>
          </a:p>
        </p:txBody>
      </p:sp>
      <p:pic>
        <p:nvPicPr>
          <p:cNvPr id="5" name="Picture 4"/>
          <p:cNvPicPr>
            <a:picLocks noChangeAspect="1"/>
          </p:cNvPicPr>
          <p:nvPr/>
        </p:nvPicPr>
        <p:blipFill>
          <a:blip r:embed="rId2"/>
          <a:stretch>
            <a:fillRect/>
          </a:stretch>
        </p:blipFill>
        <p:spPr>
          <a:xfrm>
            <a:off x="10151169" y="500743"/>
            <a:ext cx="1505843" cy="1499746"/>
          </a:xfrm>
          <a:prstGeom prst="rect">
            <a:avLst/>
          </a:prstGeom>
        </p:spPr>
      </p:pic>
    </p:spTree>
    <p:extLst>
      <p:ext uri="{BB962C8B-B14F-4D97-AF65-F5344CB8AC3E}">
        <p14:creationId xmlns:p14="http://schemas.microsoft.com/office/powerpoint/2010/main" val="9338671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Screen Clipping"/>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22414" y="2057400"/>
            <a:ext cx="3159460" cy="4191000"/>
          </a:xfrm>
        </p:spPr>
      </p:pic>
      <p:pic>
        <p:nvPicPr>
          <p:cNvPr id="2" name="Picture 1"/>
          <p:cNvPicPr>
            <a:picLocks noChangeAspect="1"/>
          </p:cNvPicPr>
          <p:nvPr/>
        </p:nvPicPr>
        <p:blipFill>
          <a:blip r:embed="rId3"/>
          <a:stretch>
            <a:fillRect/>
          </a:stretch>
        </p:blipFill>
        <p:spPr>
          <a:xfrm>
            <a:off x="10019301" y="642464"/>
            <a:ext cx="1505843" cy="1499746"/>
          </a:xfrm>
          <a:prstGeom prst="rect">
            <a:avLst/>
          </a:prstGeom>
        </p:spPr>
      </p:pic>
      <p:sp>
        <p:nvSpPr>
          <p:cNvPr id="3" name="Title 2"/>
          <p:cNvSpPr>
            <a:spLocks noGrp="1"/>
          </p:cNvSpPr>
          <p:nvPr>
            <p:ph type="title"/>
          </p:nvPr>
        </p:nvSpPr>
        <p:spPr/>
        <p:txBody>
          <a:bodyPr/>
          <a:lstStyle/>
          <a:p>
            <a:endParaRPr lang="en-US" dirty="0"/>
          </a:p>
        </p:txBody>
      </p:sp>
      <p:pic>
        <p:nvPicPr>
          <p:cNvPr id="6" name="Picture 5"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03612" y="752875"/>
            <a:ext cx="4419951" cy="5876525"/>
          </a:xfrm>
          <a:prstGeom prst="rect">
            <a:avLst/>
          </a:prstGeom>
        </p:spPr>
      </p:pic>
      <p:pic>
        <p:nvPicPr>
          <p:cNvPr id="7" name="Picture 6" descr="Screen Clippi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03812" y="642464"/>
            <a:ext cx="4167106" cy="5605936"/>
          </a:xfrm>
          <a:prstGeom prst="rect">
            <a:avLst/>
          </a:prstGeom>
        </p:spPr>
      </p:pic>
    </p:spTree>
    <p:extLst>
      <p:ext uri="{BB962C8B-B14F-4D97-AF65-F5344CB8AC3E}">
        <p14:creationId xmlns:p14="http://schemas.microsoft.com/office/powerpoint/2010/main" val="26293155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Screen Clipping"/>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22414" y="1676400"/>
            <a:ext cx="3141768" cy="4191000"/>
          </a:xfrm>
        </p:spPr>
      </p:pic>
      <p:pic>
        <p:nvPicPr>
          <p:cNvPr id="2" name="Picture 1"/>
          <p:cNvPicPr>
            <a:picLocks noChangeAspect="1"/>
          </p:cNvPicPr>
          <p:nvPr/>
        </p:nvPicPr>
        <p:blipFill>
          <a:blip r:embed="rId3"/>
          <a:stretch>
            <a:fillRect/>
          </a:stretch>
        </p:blipFill>
        <p:spPr>
          <a:xfrm>
            <a:off x="9872136" y="744934"/>
            <a:ext cx="1505843" cy="1499746"/>
          </a:xfrm>
          <a:prstGeom prst="rect">
            <a:avLst/>
          </a:prstGeom>
        </p:spPr>
      </p:pic>
      <p:sp>
        <p:nvSpPr>
          <p:cNvPr id="3" name="Title 2"/>
          <p:cNvSpPr>
            <a:spLocks noGrp="1"/>
          </p:cNvSpPr>
          <p:nvPr>
            <p:ph type="title"/>
          </p:nvPr>
        </p:nvSpPr>
        <p:spPr/>
        <p:txBody>
          <a:bodyPr/>
          <a:lstStyle/>
          <a:p>
            <a:endParaRPr lang="en-US"/>
          </a:p>
        </p:txBody>
      </p:sp>
      <p:pic>
        <p:nvPicPr>
          <p:cNvPr id="6" name="Picture 5"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03612" y="848177"/>
            <a:ext cx="4195788" cy="5658320"/>
          </a:xfrm>
          <a:prstGeom prst="rect">
            <a:avLst/>
          </a:prstGeom>
        </p:spPr>
      </p:pic>
      <p:pic>
        <p:nvPicPr>
          <p:cNvPr id="7" name="Picture 6" descr="Screen Clippi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13467" y="744934"/>
            <a:ext cx="4198040" cy="5729757"/>
          </a:xfrm>
          <a:prstGeom prst="rect">
            <a:avLst/>
          </a:prstGeom>
        </p:spPr>
      </p:pic>
    </p:spTree>
    <p:extLst>
      <p:ext uri="{BB962C8B-B14F-4D97-AF65-F5344CB8AC3E}">
        <p14:creationId xmlns:p14="http://schemas.microsoft.com/office/powerpoint/2010/main" val="17389336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Screen Clipping"/>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951412" y="346503"/>
            <a:ext cx="4648200" cy="6273753"/>
          </a:xfrm>
        </p:spPr>
      </p:pic>
      <p:sp>
        <p:nvSpPr>
          <p:cNvPr id="3" name="Title 2"/>
          <p:cNvSpPr>
            <a:spLocks noGrp="1"/>
          </p:cNvSpPr>
          <p:nvPr>
            <p:ph type="title"/>
          </p:nvPr>
        </p:nvSpPr>
        <p:spPr/>
        <p:txBody>
          <a:bodyPr/>
          <a:lstStyle/>
          <a:p>
            <a:r>
              <a:rPr lang="en-US" dirty="0"/>
              <a:t>Anchor Activity</a:t>
            </a:r>
          </a:p>
        </p:txBody>
      </p:sp>
      <p:pic>
        <p:nvPicPr>
          <p:cNvPr id="2" name="Picture 1"/>
          <p:cNvPicPr>
            <a:picLocks noChangeAspect="1"/>
          </p:cNvPicPr>
          <p:nvPr/>
        </p:nvPicPr>
        <p:blipFill>
          <a:blip r:embed="rId3"/>
          <a:stretch>
            <a:fillRect/>
          </a:stretch>
        </p:blipFill>
        <p:spPr>
          <a:xfrm>
            <a:off x="10151169" y="533400"/>
            <a:ext cx="1505843" cy="1499746"/>
          </a:xfrm>
          <a:prstGeom prst="rect">
            <a:avLst/>
          </a:prstGeom>
        </p:spPr>
      </p:pic>
    </p:spTree>
    <p:extLst>
      <p:ext uri="{BB962C8B-B14F-4D97-AF65-F5344CB8AC3E}">
        <p14:creationId xmlns:p14="http://schemas.microsoft.com/office/powerpoint/2010/main" val="42830537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Vertical and Horizontal design template">
  <a:themeElements>
    <a:clrScheme name="Violet II">
      <a:dk1>
        <a:sysClr val="windowText" lastClr="000000"/>
      </a:dk1>
      <a:lt1>
        <a:sysClr val="window" lastClr="FFFFFF"/>
      </a:lt1>
      <a:dk2>
        <a:srgbClr val="632E62"/>
      </a:dk2>
      <a:lt2>
        <a:srgbClr val="EAE5EB"/>
      </a:lt2>
      <a:accent1>
        <a:srgbClr val="92278F"/>
      </a:accent1>
      <a:accent2>
        <a:srgbClr val="9B57D3"/>
      </a:accent2>
      <a:accent3>
        <a:srgbClr val="755DD9"/>
      </a:accent3>
      <a:accent4>
        <a:srgbClr val="665EB8"/>
      </a:accent4>
      <a:accent5>
        <a:srgbClr val="45A5ED"/>
      </a:accent5>
      <a:accent6>
        <a:srgbClr val="5982DB"/>
      </a:accent6>
      <a:hlink>
        <a:srgbClr val="0066FF"/>
      </a:hlink>
      <a:folHlink>
        <a:srgbClr val="666699"/>
      </a:folHlink>
    </a:clrScheme>
    <a:fontScheme name="Century Gothic">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dirty="0"/>
        </a:defPPr>
      </a:lstStyle>
      <a:style>
        <a:lnRef idx="1">
          <a:schemeClr val="accent2"/>
        </a:lnRef>
        <a:fillRef idx="2">
          <a:schemeClr val="accent2"/>
        </a:fillRef>
        <a:effectRef idx="1">
          <a:schemeClr val="accent2"/>
        </a:effectRef>
        <a:fontRef idx="minor">
          <a:schemeClr val="dk1"/>
        </a:fontRef>
      </a:style>
    </a:spDef>
    <a:lnDef>
      <a:spPr/>
      <a:bodyPr/>
      <a:lstStyle/>
      <a:style>
        <a:lnRef idx="1">
          <a:schemeClr val="accent1"/>
        </a:lnRef>
        <a:fillRef idx="0">
          <a:schemeClr val="accent1"/>
        </a:fillRef>
        <a:effectRef idx="0">
          <a:schemeClr val="accent1"/>
        </a:effectRef>
        <a:fontRef idx="minor">
          <a:schemeClr val="tx1"/>
        </a:fontRef>
      </a:style>
    </a:lnDef>
    <a:txDef>
      <a:spPr>
        <a:noFill/>
        <a:ln>
          <a:solidFill>
            <a:schemeClr val="bg2"/>
          </a:solidFill>
        </a:ln>
      </a:spPr>
      <a:bodyPr wrap="square" rtlCol="0" anchor="ctr" anchorCtr="1">
        <a:spAutoFit/>
      </a:bodyPr>
      <a:lstStyle>
        <a:defPPr>
          <a:defRPr dirty="0" smtClean="0"/>
        </a:defPPr>
      </a:lstStyle>
    </a:txDef>
  </a:objectDefaults>
  <a:extraClrSchemeLst/>
  <a:extLst>
    <a:ext uri="{05A4C25C-085E-4340-85A3-A5531E510DB2}">
      <thm15:themeFamily xmlns:thm15="http://schemas.microsoft.com/office/thememl/2012/main" name="Vertical and Horizontal design template" id="{937EFE6A-8CE5-4A5C-8AD7-E2948927A036}" vid="{D6F8E6E7-0932-4929-AF45-A0C96E4D3BC0}"/>
    </a:ext>
  </a:extLst>
</a:theme>
</file>

<file path=ppt/theme/theme2.xml><?xml version="1.0" encoding="utf-8"?>
<a:theme xmlns:a="http://schemas.openxmlformats.org/drawingml/2006/main" name="Office Theme">
  <a:themeElements>
    <a:clrScheme name="Violet II">
      <a:dk1>
        <a:sysClr val="windowText" lastClr="000000"/>
      </a:dk1>
      <a:lt1>
        <a:sysClr val="window" lastClr="FFFFFF"/>
      </a:lt1>
      <a:dk2>
        <a:srgbClr val="632E62"/>
      </a:dk2>
      <a:lt2>
        <a:srgbClr val="EAE5EB"/>
      </a:lt2>
      <a:accent1>
        <a:srgbClr val="92278F"/>
      </a:accent1>
      <a:accent2>
        <a:srgbClr val="9B57D3"/>
      </a:accent2>
      <a:accent3>
        <a:srgbClr val="755DD9"/>
      </a:accent3>
      <a:accent4>
        <a:srgbClr val="665EB8"/>
      </a:accent4>
      <a:accent5>
        <a:srgbClr val="45A5ED"/>
      </a:accent5>
      <a:accent6>
        <a:srgbClr val="5982DB"/>
      </a:accent6>
      <a:hlink>
        <a:srgbClr val="0066FF"/>
      </a:hlink>
      <a:folHlink>
        <a:srgbClr val="666699"/>
      </a:folHlink>
    </a:clrScheme>
    <a:fontScheme name="Century Gothic">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Violet II">
      <a:dk1>
        <a:sysClr val="windowText" lastClr="000000"/>
      </a:dk1>
      <a:lt1>
        <a:sysClr val="window" lastClr="FFFFFF"/>
      </a:lt1>
      <a:dk2>
        <a:srgbClr val="632E62"/>
      </a:dk2>
      <a:lt2>
        <a:srgbClr val="EAE5EB"/>
      </a:lt2>
      <a:accent1>
        <a:srgbClr val="92278F"/>
      </a:accent1>
      <a:accent2>
        <a:srgbClr val="9B57D3"/>
      </a:accent2>
      <a:accent3>
        <a:srgbClr val="755DD9"/>
      </a:accent3>
      <a:accent4>
        <a:srgbClr val="665EB8"/>
      </a:accent4>
      <a:accent5>
        <a:srgbClr val="45A5ED"/>
      </a:accent5>
      <a:accent6>
        <a:srgbClr val="5982DB"/>
      </a:accent6>
      <a:hlink>
        <a:srgbClr val="0066FF"/>
      </a:hlink>
      <a:folHlink>
        <a:srgbClr val="666699"/>
      </a:folHlink>
    </a:clrScheme>
    <a:fontScheme name="Century Gothic">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4FA80C33-DBF0-414D-A0CF-0F4E51886A2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Vertical and horizontal design slides</Template>
  <TotalTime>0</TotalTime>
  <Words>4491</Words>
  <Application>Microsoft Office PowerPoint</Application>
  <PresentationFormat>Custom</PresentationFormat>
  <Paragraphs>788</Paragraphs>
  <Slides>144</Slides>
  <Notes>8</Notes>
  <HiddenSlides>0</HiddenSlides>
  <MMClips>0</MMClips>
  <ScaleCrop>false</ScaleCrop>
  <HeadingPairs>
    <vt:vector size="10" baseType="variant">
      <vt:variant>
        <vt:lpstr>Fonts Used</vt:lpstr>
      </vt:variant>
      <vt:variant>
        <vt:i4>9</vt:i4>
      </vt:variant>
      <vt:variant>
        <vt:lpstr>Theme</vt:lpstr>
      </vt:variant>
      <vt:variant>
        <vt:i4>1</vt:i4>
      </vt:variant>
      <vt:variant>
        <vt:lpstr>Links</vt:lpstr>
      </vt:variant>
      <vt:variant>
        <vt:i4>1</vt:i4>
      </vt:variant>
      <vt:variant>
        <vt:lpstr>Embedded OLE Servers</vt:lpstr>
      </vt:variant>
      <vt:variant>
        <vt:i4>2</vt:i4>
      </vt:variant>
      <vt:variant>
        <vt:lpstr>Slide Titles</vt:lpstr>
      </vt:variant>
      <vt:variant>
        <vt:i4>144</vt:i4>
      </vt:variant>
    </vt:vector>
  </HeadingPairs>
  <TitlesOfParts>
    <vt:vector size="157" baseType="lpstr">
      <vt:lpstr>굴림</vt:lpstr>
      <vt:lpstr>ＭＳ ゴシック</vt:lpstr>
      <vt:lpstr>Arial</vt:lpstr>
      <vt:lpstr>Cambria Math</vt:lpstr>
      <vt:lpstr>Century Gothic</vt:lpstr>
      <vt:lpstr>Helvetica</vt:lpstr>
      <vt:lpstr>Segoe UI</vt:lpstr>
      <vt:lpstr>Times</vt:lpstr>
      <vt:lpstr>ヒラギノ角ゴ Pro W3</vt:lpstr>
      <vt:lpstr>Vertical and Horizontal design template</vt:lpstr>
      <vt:lpstr>https://onslowcountyschools-my.sharepoint.com/personal/michael_elder_onslow_k12_nc_us/Documents/Differentiation%20and%20Math-Science%20PD/Users/michael.elder/Desktop/QuantileResource42143.pdf</vt:lpstr>
      <vt:lpstr>Acrobat Document</vt:lpstr>
      <vt:lpstr>Document</vt:lpstr>
      <vt:lpstr>Differentiation: Math Focus </vt:lpstr>
      <vt:lpstr>PowerPoint Presentation</vt:lpstr>
      <vt:lpstr>PowerPoint Presentation</vt:lpstr>
      <vt:lpstr>Math Skills</vt:lpstr>
      <vt:lpstr>Math Concepts</vt:lpstr>
      <vt:lpstr>Science and Math: What is relevant? To Kids?</vt:lpstr>
      <vt:lpstr>Brain Research</vt:lpstr>
      <vt:lpstr>Do I have to Differentiate? </vt:lpstr>
      <vt:lpstr>Classroom Leadership “Management”</vt:lpstr>
      <vt:lpstr>Classroom Management Grouping Strategies</vt:lpstr>
      <vt:lpstr>Classroom Management</vt:lpstr>
      <vt:lpstr>Classroom Management</vt:lpstr>
      <vt:lpstr>PowerPoint Presentation</vt:lpstr>
      <vt:lpstr>Two Keys For Differentiation Success</vt:lpstr>
      <vt:lpstr>Anchor Activities</vt:lpstr>
      <vt:lpstr>Anchor Activities</vt:lpstr>
      <vt:lpstr>Anchor Activities</vt:lpstr>
      <vt:lpstr>The Cornerstone of Differentiation in Math</vt:lpstr>
      <vt:lpstr>Key #2 Curriculum Compacting</vt:lpstr>
      <vt:lpstr>PowerPoint Presentation</vt:lpstr>
      <vt:lpstr>PowerPoint Presentation</vt:lpstr>
      <vt:lpstr>PowerPoint Presentation</vt:lpstr>
      <vt:lpstr>Let’s Try: Topic Elementary Fractions</vt:lpstr>
      <vt:lpstr>Two Resources</vt:lpstr>
      <vt:lpstr>Grades 3-5</vt:lpstr>
      <vt:lpstr>Tools: Quantiles</vt:lpstr>
      <vt:lpstr>Tools: Quantiles</vt:lpstr>
      <vt:lpstr>Tools: NC DPI Instructional Resources Project</vt:lpstr>
      <vt:lpstr>Tools: NC DPI Instructional Resources Project</vt:lpstr>
      <vt:lpstr>Tools: NC DPI Instructional Resources Project</vt:lpstr>
      <vt:lpstr>Strategies</vt:lpstr>
      <vt:lpstr>More For You</vt:lpstr>
      <vt:lpstr>Other Resources and Thoughts</vt:lpstr>
      <vt:lpstr>PowerPoint Presentation</vt:lpstr>
      <vt:lpstr>Brain Research</vt:lpstr>
      <vt:lpstr>Brain Research</vt:lpstr>
      <vt:lpstr>PowerPoint Presentation</vt:lpstr>
      <vt:lpstr>Differentiate in Math?  Seriously?</vt:lpstr>
      <vt:lpstr>Myths of Differentiation</vt:lpstr>
      <vt:lpstr>Myths of Differentiation</vt:lpstr>
      <vt:lpstr>Myths of Differentiation</vt:lpstr>
      <vt:lpstr>Tools</vt:lpstr>
      <vt:lpstr>Tools: SUDDS</vt:lpstr>
      <vt:lpstr>Tools: SUDDS</vt:lpstr>
      <vt:lpstr>Tools: SUDDS</vt:lpstr>
      <vt:lpstr>Tools: Turn on CC Math</vt:lpstr>
      <vt:lpstr>Tools: Turn on CC Math</vt:lpstr>
      <vt:lpstr>PowerPoint Presentation</vt:lpstr>
      <vt:lpstr>PowerPoint Presentation</vt:lpstr>
      <vt:lpstr>Project/Problem Based Learning</vt:lpstr>
      <vt:lpstr>PowerPoint Presentation</vt:lpstr>
      <vt:lpstr>PowerPoint Presentation</vt:lpstr>
      <vt:lpstr>Tiered Assignments</vt:lpstr>
      <vt:lpstr>Tiering, An Overview</vt:lpstr>
      <vt:lpstr>Tiering: General Steps</vt:lpstr>
      <vt:lpstr>PowerPoint Presentation</vt:lpstr>
      <vt:lpstr>PowerPoint Presentation</vt:lpstr>
      <vt:lpstr>Diving In (or Stepping In)</vt:lpstr>
      <vt:lpstr>A Great Feet (k-2)</vt:lpstr>
      <vt:lpstr>File Name: Page035.pdf</vt:lpstr>
      <vt:lpstr>File Name: Page035.pdf</vt:lpstr>
      <vt:lpstr>Possible Anchor Activity: Inchworm Measurement</vt:lpstr>
      <vt:lpstr>A Great Feat Assessment</vt:lpstr>
      <vt:lpstr>Kids Just Want To Play (Grades 3-5)</vt:lpstr>
      <vt:lpstr>File: Page043.pdf</vt:lpstr>
      <vt:lpstr>Kids Just Want to Play Peer Assessment File: Page044.pdf</vt:lpstr>
      <vt:lpstr>Rectangular Prisms, Cylinders, and Cones  Grades 6-8</vt:lpstr>
      <vt:lpstr>PowerPoint Presentation</vt:lpstr>
      <vt:lpstr>PowerPoint Presentation</vt:lpstr>
      <vt:lpstr>PowerPoint Presentation</vt:lpstr>
      <vt:lpstr>Tiered Assignment Assessment</vt:lpstr>
      <vt:lpstr>Applying Dilations Grades 9-12</vt:lpstr>
      <vt:lpstr>Applying Dilations Grades 9-12 Below Grade Level</vt:lpstr>
      <vt:lpstr>Applying Dilations Grades 9-12 On Grade Level</vt:lpstr>
      <vt:lpstr>Applying Dilations Grades 9-12 Above Grade Level</vt:lpstr>
      <vt:lpstr>Applying Dilations Grades 9-12</vt:lpstr>
      <vt:lpstr>Applying Dilations Grades 9-12</vt:lpstr>
      <vt:lpstr>Leveled Questions</vt:lpstr>
      <vt:lpstr>Leveling Questions?</vt:lpstr>
      <vt:lpstr>Depth of Knowledge</vt:lpstr>
      <vt:lpstr>PowerPoint Presentation</vt:lpstr>
      <vt:lpstr>Leveling Questions: Gifted, High Achieving</vt:lpstr>
      <vt:lpstr>General Steps for Using  Leveled Questions to Differentiate</vt:lpstr>
      <vt:lpstr>K-2 Example: What’s Missing?</vt:lpstr>
      <vt:lpstr>K-2 Example: What’s Missing?</vt:lpstr>
      <vt:lpstr>K-2 Example: What’s Missing?</vt:lpstr>
      <vt:lpstr>K-2 Example: What’s Missing?</vt:lpstr>
      <vt:lpstr>PowerPoint Presentation</vt:lpstr>
      <vt:lpstr>K-2 Example: What’s Missing? Anchor Activities</vt:lpstr>
      <vt:lpstr>3-5 Example: Word Variables (Unknowns)</vt:lpstr>
      <vt:lpstr>3-5 Example: Word Variables (Unknowns)</vt:lpstr>
      <vt:lpstr>3-5 Example: Word Variables (Unknowns)</vt:lpstr>
      <vt:lpstr>PowerPoint Presentation</vt:lpstr>
      <vt:lpstr>Assessment</vt:lpstr>
      <vt:lpstr>6-8 Example: Discovering Variables</vt:lpstr>
      <vt:lpstr>6-8 Example: Discovering Variables</vt:lpstr>
      <vt:lpstr>PowerPoint Presentation</vt:lpstr>
      <vt:lpstr>PowerPoint Presentation</vt:lpstr>
      <vt:lpstr>Anchor Activity</vt:lpstr>
      <vt:lpstr>9-12 Example: Multiplication of Binomials</vt:lpstr>
      <vt:lpstr>9-12 Example: Multiplication of Binomials</vt:lpstr>
      <vt:lpstr>9-12 Example: Multiplication of Binomials</vt:lpstr>
      <vt:lpstr>9-12 Example: Multiplication of Binomials</vt:lpstr>
      <vt:lpstr>9-12 Example: Multiplication of Binomials</vt:lpstr>
      <vt:lpstr>9-12 Example: Multiplication of Binomials</vt:lpstr>
      <vt:lpstr>Circle (Below)</vt:lpstr>
      <vt:lpstr>Square: On Grade Level</vt:lpstr>
      <vt:lpstr>Triangle: Above Grade Level</vt:lpstr>
      <vt:lpstr>Student Recording Sheet</vt:lpstr>
      <vt:lpstr>Multiple Intelligences</vt:lpstr>
      <vt:lpstr>K-2 Example: Making a Good Guess</vt:lpstr>
      <vt:lpstr>K-2 Example: Making a Good Guess</vt:lpstr>
      <vt:lpstr>K-2 Example: Making a Good Guess</vt:lpstr>
      <vt:lpstr>K-2 Example: Making a Good Guess</vt:lpstr>
      <vt:lpstr>K-2 Example: Making a Good Guess Assessment</vt:lpstr>
      <vt:lpstr>3-5 Example: Three Minute Shopping Spree</vt:lpstr>
      <vt:lpstr>3-5 Example: Three Minute Shopping Spree</vt:lpstr>
      <vt:lpstr>3-5 Example: Three Minute Shopping Spree</vt:lpstr>
      <vt:lpstr>3-5 Example: Three Minute Shopping Spree</vt:lpstr>
      <vt:lpstr>6-8 Example: The Great Jelly Bean Estimation</vt:lpstr>
      <vt:lpstr>6-8 Example: The Great Jelly Bean Estimation</vt:lpstr>
      <vt:lpstr>6-8 Example: The Great Jelly Bean Estimation</vt:lpstr>
      <vt:lpstr>6-8 Example: The Great Jelly Bean Estimation</vt:lpstr>
      <vt:lpstr>6-8 Example: The Great Jelly Bean Estimation</vt:lpstr>
      <vt:lpstr>6-8 Example: The Great Jelly Bean Estimation</vt:lpstr>
      <vt:lpstr>6-8 Example: The Great Jelly Bean Estimation</vt:lpstr>
      <vt:lpstr>6-8 Example: The Great Jelly Bean Estimation</vt:lpstr>
      <vt:lpstr>9-12 Example: Modeling Linear Behavior</vt:lpstr>
      <vt:lpstr>9-12 Example: Modeling Linear Behavior</vt:lpstr>
      <vt:lpstr>9-12 Example: Modeling Linear Behavior</vt:lpstr>
      <vt:lpstr>9-12 Example: Modeling Linear Behavior</vt:lpstr>
      <vt:lpstr>9-12 Example: Modeling Linear Behavior</vt:lpstr>
      <vt:lpstr>9-12 Example: Modeling Linear Behavior</vt:lpstr>
      <vt:lpstr>9-12 Example: Modeling Linear Behavior</vt:lpstr>
      <vt:lpstr>Most Difficult First</vt:lpstr>
      <vt:lpstr>Choice and Menus</vt:lpstr>
      <vt:lpstr>Tic-Tac-Toe Menu (Choice Menu One)</vt:lpstr>
      <vt:lpstr>Check List (List Menu)  (Choice Menu Two)</vt:lpstr>
      <vt:lpstr>2 -5 - 8 Menu (Choice Menu Three)</vt:lpstr>
      <vt:lpstr>Baseball Menu (Choice Menu Four)</vt:lpstr>
      <vt:lpstr>Math Success Mindset</vt:lpstr>
      <vt:lpstr>Credits</vt:lpstr>
      <vt:lpstr>Thank You</vt:lpstr>
      <vt:lpstr>Other Digital Tools</vt:lpstr>
    </vt:vector>
  </TitlesOfParts>
  <Manager/>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keywords/>
  <cp:lastModifiedBy/>
  <cp:revision>1</cp:revision>
  <dcterms:created xsi:type="dcterms:W3CDTF">2015-12-01T18:51:33Z</dcterms:created>
  <dcterms:modified xsi:type="dcterms:W3CDTF">2017-02-27T16:37:39Z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TC034606069991</vt:lpwstr>
  </property>
</Properties>
</file>